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Default Extension="xls" ContentType="application/vnd.ms-exce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345" r:id="rId3"/>
    <p:sldId id="346" r:id="rId4"/>
    <p:sldId id="344" r:id="rId5"/>
    <p:sldId id="349" r:id="rId6"/>
    <p:sldId id="320" r:id="rId7"/>
    <p:sldId id="277" r:id="rId8"/>
    <p:sldId id="287" r:id="rId9"/>
    <p:sldId id="321" r:id="rId10"/>
    <p:sldId id="278" r:id="rId11"/>
    <p:sldId id="306" r:id="rId12"/>
    <p:sldId id="279" r:id="rId13"/>
    <p:sldId id="286" r:id="rId14"/>
    <p:sldId id="310" r:id="rId15"/>
    <p:sldId id="312" r:id="rId16"/>
    <p:sldId id="313" r:id="rId17"/>
    <p:sldId id="262" r:id="rId18"/>
    <p:sldId id="307" r:id="rId19"/>
    <p:sldId id="311" r:id="rId20"/>
    <p:sldId id="308" r:id="rId21"/>
    <p:sldId id="309" r:id="rId22"/>
    <p:sldId id="280" r:id="rId23"/>
    <p:sldId id="283" r:id="rId24"/>
    <p:sldId id="284" r:id="rId25"/>
    <p:sldId id="285" r:id="rId26"/>
    <p:sldId id="295" r:id="rId27"/>
    <p:sldId id="322" r:id="rId28"/>
    <p:sldId id="347" r:id="rId29"/>
    <p:sldId id="289" r:id="rId30"/>
    <p:sldId id="292" r:id="rId31"/>
    <p:sldId id="288" r:id="rId32"/>
    <p:sldId id="290" r:id="rId33"/>
    <p:sldId id="291" r:id="rId34"/>
    <p:sldId id="297" r:id="rId35"/>
    <p:sldId id="299" r:id="rId36"/>
    <p:sldId id="300" r:id="rId37"/>
    <p:sldId id="301" r:id="rId38"/>
    <p:sldId id="261" r:id="rId39"/>
    <p:sldId id="271" r:id="rId40"/>
    <p:sldId id="343" r:id="rId41"/>
    <p:sldId id="323" r:id="rId42"/>
    <p:sldId id="324" r:id="rId43"/>
    <p:sldId id="336" r:id="rId44"/>
    <p:sldId id="338" r:id="rId45"/>
    <p:sldId id="325" r:id="rId46"/>
    <p:sldId id="326" r:id="rId47"/>
    <p:sldId id="335" r:id="rId48"/>
    <p:sldId id="327" r:id="rId49"/>
    <p:sldId id="319" r:id="rId50"/>
    <p:sldId id="350" r:id="rId51"/>
    <p:sldId id="337" r:id="rId52"/>
    <p:sldId id="348" r:id="rId53"/>
    <p:sldId id="331" r:id="rId54"/>
    <p:sldId id="270" r:id="rId55"/>
    <p:sldId id="275" r:id="rId56"/>
    <p:sldId id="341" r:id="rId57"/>
    <p:sldId id="340" r:id="rId58"/>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3333FF"/>
    <a:srgbClr val="CC0000"/>
    <a:srgbClr val="008000"/>
    <a:srgbClr val="FF0000"/>
    <a:srgbClr val="990000"/>
    <a:srgbClr val="800000"/>
    <a:srgbClr val="006600"/>
    <a:srgbClr val="003399"/>
    <a:srgbClr val="D9FFD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3" autoAdjust="0"/>
    <p:restoredTop sz="73043" autoAdjust="0"/>
  </p:normalViewPr>
  <p:slideViewPr>
    <p:cSldViewPr>
      <p:cViewPr varScale="1">
        <p:scale>
          <a:sx n="66" d="100"/>
          <a:sy n="66" d="100"/>
        </p:scale>
        <p:origin x="-167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wmf"/><Relationship Id="rId1" Type="http://schemas.openxmlformats.org/officeDocument/2006/relationships/image" Target="../media/image30.wmf"/><Relationship Id="rId4" Type="http://schemas.openxmlformats.org/officeDocument/2006/relationships/image" Target="../media/image3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2.wmf"/><Relationship Id="rId6" Type="http://schemas.openxmlformats.org/officeDocument/2006/relationships/image" Target="../media/image49.wmf"/><Relationship Id="rId5" Type="http://schemas.openxmlformats.org/officeDocument/2006/relationships/image" Target="../media/image48.wmf"/><Relationship Id="rId4" Type="http://schemas.openxmlformats.org/officeDocument/2006/relationships/image" Target="../media/image4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image" Target="../media/image57.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image" Target="../media/image5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64.wmf"/><Relationship Id="rId1" Type="http://schemas.openxmlformats.org/officeDocument/2006/relationships/image" Target="../media/image6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image" Target="../media/image6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80.wmf"/><Relationship Id="rId1" Type="http://schemas.openxmlformats.org/officeDocument/2006/relationships/image" Target="../media/image79.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FAF5ACD2-2869-4D70-8C3E-C4B9F134176F}" type="datetimeFigureOut">
              <a:rPr lang="es-ES"/>
              <a:pPr>
                <a:defRPr/>
              </a:pPr>
              <a:t>21/02/2013</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S"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3B96D62B-0101-4FF4-96BC-3CC7CEBA17E0}" type="slidenum">
              <a:rPr lang="es-ES"/>
              <a:pPr>
                <a:defRPr/>
              </a:pPr>
              <a:t>‹Nº›</a:t>
            </a:fld>
            <a:endParaRPr 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a:defRPr/>
            </a:pPr>
            <a:fld id="{3B96D62B-0101-4FF4-96BC-3CC7CEBA17E0}" type="slidenum">
              <a:rPr lang="es-ES" smtClean="0"/>
              <a:pPr>
                <a:defRPr/>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Dos perspectivas de Madrid menos habituales: Plaza Mayor al ponerse el sol,</a:t>
            </a:r>
            <a:r>
              <a:rPr lang="es-ES" baseline="0" dirty="0" smtClean="0"/>
              <a:t> con sus terrazas…y </a:t>
            </a:r>
          </a:p>
          <a:p>
            <a:endParaRPr lang="es-ES" dirty="0"/>
          </a:p>
        </p:txBody>
      </p:sp>
      <p:sp>
        <p:nvSpPr>
          <p:cNvPr id="4" name="3 Marcador de número de diapositiva"/>
          <p:cNvSpPr>
            <a:spLocks noGrp="1"/>
          </p:cNvSpPr>
          <p:nvPr>
            <p:ph type="sldNum" sz="quarter" idx="10"/>
          </p:nvPr>
        </p:nvSpPr>
        <p:spPr/>
        <p:txBody>
          <a:bodyPr/>
          <a:lstStyle/>
          <a:p>
            <a:pPr>
              <a:defRPr/>
            </a:pPr>
            <a:fld id="{3B96D62B-0101-4FF4-96BC-3CC7CEBA17E0}" type="slidenum">
              <a:rPr lang="es-ES" smtClean="0"/>
              <a:pPr>
                <a:defRPr/>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…y otra quizá mas conocida.</a:t>
            </a:r>
            <a:endParaRPr lang="es-ES" dirty="0"/>
          </a:p>
        </p:txBody>
      </p:sp>
      <p:sp>
        <p:nvSpPr>
          <p:cNvPr id="4" name="3 Marcador de número de diapositiva"/>
          <p:cNvSpPr>
            <a:spLocks noGrp="1"/>
          </p:cNvSpPr>
          <p:nvPr>
            <p:ph type="sldNum" sz="quarter" idx="10"/>
          </p:nvPr>
        </p:nvSpPr>
        <p:spPr/>
        <p:txBody>
          <a:bodyPr/>
          <a:lstStyle/>
          <a:p>
            <a:pPr>
              <a:defRPr/>
            </a:pPr>
            <a:fld id="{3B96D62B-0101-4FF4-96BC-3CC7CEBA17E0}" type="slidenum">
              <a:rPr lang="es-ES" smtClean="0"/>
              <a:pPr>
                <a:defRPr/>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URJC</a:t>
            </a:r>
            <a:endParaRPr lang="es-ES" dirty="0"/>
          </a:p>
        </p:txBody>
      </p:sp>
      <p:sp>
        <p:nvSpPr>
          <p:cNvPr id="4" name="3 Marcador de número de diapositiva"/>
          <p:cNvSpPr>
            <a:spLocks noGrp="1"/>
          </p:cNvSpPr>
          <p:nvPr>
            <p:ph type="sldNum" sz="quarter" idx="10"/>
          </p:nvPr>
        </p:nvSpPr>
        <p:spPr/>
        <p:txBody>
          <a:bodyPr/>
          <a:lstStyle/>
          <a:p>
            <a:pPr>
              <a:defRPr/>
            </a:pPr>
            <a:fld id="{3B96D62B-0101-4FF4-96BC-3CC7CEBA17E0}" type="slidenum">
              <a:rPr lang="es-ES" smtClean="0"/>
              <a:pPr>
                <a:defRPr/>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223272F-261A-4BE8-93AC-FE2CD992399E}" type="slidenum">
              <a:rPr lang="es-ES" smtClean="0">
                <a:latin typeface="Arial" charset="0"/>
              </a:rPr>
              <a:pPr fontAlgn="base">
                <a:spcBef>
                  <a:spcPct val="0"/>
                </a:spcBef>
                <a:spcAft>
                  <a:spcPct val="0"/>
                </a:spcAft>
              </a:pPr>
              <a:t>5</a:t>
            </a:fld>
            <a:endParaRPr lang="es-ES" smtClean="0">
              <a:latin typeface="Arial" charset="0"/>
            </a:endParaRPr>
          </a:p>
        </p:txBody>
      </p:sp>
      <p:sp>
        <p:nvSpPr>
          <p:cNvPr id="207874" name="Rectangle 2"/>
          <p:cNvSpPr>
            <a:spLocks noGrp="1" noRot="1" noChangeAspect="1" noChangeArrowheads="1" noTextEdit="1"/>
          </p:cNvSpPr>
          <p:nvPr>
            <p:ph type="sldImg"/>
          </p:nvPr>
        </p:nvSpPr>
        <p:spPr bwMode="auto">
          <a:xfrm>
            <a:off x="-1803400" y="1176338"/>
            <a:ext cx="10421938" cy="7816850"/>
          </a:xfrm>
          <a:noFill/>
          <a:ln>
            <a:solidFill>
              <a:srgbClr val="000000"/>
            </a:solidFill>
            <a:miter lim="800000"/>
            <a:headEnd/>
            <a:tailEnd/>
          </a:ln>
        </p:spPr>
      </p:sp>
      <p:sp>
        <p:nvSpPr>
          <p:cNvPr id="207875" name="Rectangle 3"/>
          <p:cNvSpPr>
            <a:spLocks noGrp="1" noChangeArrowheads="1"/>
          </p:cNvSpPr>
          <p:nvPr>
            <p:ph type="body" idx="1"/>
          </p:nvPr>
        </p:nvSpPr>
        <p:spPr bwMode="auto">
          <a:xfrm>
            <a:off x="820738" y="341313"/>
            <a:ext cx="3795712" cy="246062"/>
          </a:xfrm>
          <a:noFill/>
        </p:spPr>
        <p:txBody>
          <a:bodyPr wrap="square" numCol="1" anchor="t" anchorCtr="0" compatLnSpc="1">
            <a:prstTxWarp prst="textNoShape">
              <a:avLst/>
            </a:prstTxWarp>
          </a:bodyPr>
          <a:lstStyle/>
          <a:p>
            <a:pPr eaLnBrk="1" hangingPunct="1"/>
            <a:r>
              <a:rPr lang="es-ES_tradnl" dirty="0" smtClean="0">
                <a:latin typeface="Arial" charset="0"/>
              </a:rPr>
              <a:t>Equipo de trabajo en adsorción de </a:t>
            </a:r>
            <a:r>
              <a:rPr lang="es-ES_tradnl" dirty="0" err="1" smtClean="0">
                <a:latin typeface="Arial" charset="0"/>
              </a:rPr>
              <a:t>CO2</a:t>
            </a:r>
            <a:r>
              <a:rPr lang="es-ES_tradnl" dirty="0" smtClean="0">
                <a:latin typeface="Arial" charset="0"/>
              </a:rPr>
              <a:t> con materiales </a:t>
            </a:r>
            <a:r>
              <a:rPr lang="es-ES_tradnl" dirty="0" err="1" smtClean="0">
                <a:latin typeface="Arial" charset="0"/>
              </a:rPr>
              <a:t>mesoestructurados</a:t>
            </a:r>
            <a:endParaRPr lang="es-ES_tradnl" dirty="0"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3686671-50CE-4C82-9A72-61B3D71E7167}" type="slidenum">
              <a:rPr lang="es-ES" smtClean="0">
                <a:latin typeface="Arial" charset="0"/>
              </a:rPr>
              <a:pPr fontAlgn="base">
                <a:spcBef>
                  <a:spcPct val="0"/>
                </a:spcBef>
                <a:spcAft>
                  <a:spcPct val="0"/>
                </a:spcAft>
              </a:pPr>
              <a:t>8</a:t>
            </a:fld>
            <a:endParaRPr lang="es-ES" smtClean="0">
              <a:latin typeface="Arial" charset="0"/>
            </a:endParaRPr>
          </a:p>
        </p:txBody>
      </p:sp>
      <p:sp>
        <p:nvSpPr>
          <p:cNvPr id="174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4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TextEdit="1"/>
          </p:cNvSpPr>
          <p:nvPr>
            <p:ph type="sldImg"/>
          </p:nvPr>
        </p:nvSpPr>
        <p:spPr bwMode="auto">
          <a:noFill/>
          <a:ln>
            <a:solidFill>
              <a:srgbClr val="000000"/>
            </a:solidFill>
            <a:miter lim="800000"/>
            <a:headEnd/>
            <a:tailEnd/>
          </a:ln>
        </p:spPr>
      </p:sp>
      <p:sp>
        <p:nvSpPr>
          <p:cNvPr id="2048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_tradnl" smtClean="0"/>
              <a:t>En el presente trabajo se han sintetizado soportes silíceos mesoestructurados tipo SBA-15 con tamaño de poro expandido. Posteriormente, se ha llevado a cabo la incorporación de moléculas que contienen grupos amino mediante la combinación del anclaje químico y la impregnación, dos técnicas habituales de funcionalización. El objetivo que se ha perseguido ha sido la incorporación de dos tipos de moléculas: una de ellas incorporada por anclaje que quedará fija y otra que podría ser móvil que se incorpora por impregnación. De esta manera, se intenta tener dos tipos de grupos amino que faciliten la captación del CO2 mediante una primera reacción para formar el Zwitterion y la segunda para captar el protón por medio de la base.</a:t>
            </a:r>
          </a:p>
          <a:p>
            <a:pPr eaLnBrk="1" hangingPunct="1">
              <a:spcBef>
                <a:spcPct val="0"/>
              </a:spcBef>
            </a:pPr>
            <a:endParaRPr lang="es-ES_tradnl" smtClean="0"/>
          </a:p>
          <a:p>
            <a:pPr eaLnBrk="1" hangingPunct="1">
              <a:spcBef>
                <a:spcPct val="0"/>
              </a:spcBef>
            </a:pPr>
            <a:r>
              <a:rPr lang="es-ES_tradnl" smtClean="0"/>
              <a:t>De esta manera se pretende mejorar la incorporación de las moléculas aminadas y su movilidad en el interior de los poros, así como facilitar la difusión del CO2 a través de los poros del material una vez funcionalizado.</a:t>
            </a:r>
          </a:p>
          <a:p>
            <a:pPr eaLnBrk="1" hangingPunct="1"/>
            <a:endParaRPr lang="es-E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_tradnl" dirty="0" smtClean="0"/>
              <a:t>El material SBA-15 se sintetiza en condiciones de reacción fuertemente ácidas usando surfactantes no iónicos como directores de estructura. Actualmente se está prestando particular atención a surfactantes poliméricos no iónicos del grupo de los óxidos de polietileno (PEO) de alto peso molecular, concretamente al </a:t>
            </a:r>
            <a:r>
              <a:rPr lang="es-ES_tradnl" dirty="0" err="1" smtClean="0"/>
              <a:t>copolímero</a:t>
            </a:r>
            <a:r>
              <a:rPr lang="es-ES_tradnl" dirty="0" smtClean="0"/>
              <a:t> </a:t>
            </a:r>
            <a:r>
              <a:rPr lang="es-ES_tradnl" dirty="0" err="1" smtClean="0"/>
              <a:t>tribloque</a:t>
            </a:r>
            <a:r>
              <a:rPr lang="es-ES_tradnl" dirty="0" smtClean="0"/>
              <a:t> PEOXPPOYPEOX (óxido de etileno-óxido de </a:t>
            </a:r>
            <a:r>
              <a:rPr lang="es-ES_tradnl" dirty="0" err="1" smtClean="0"/>
              <a:t>propileno</a:t>
            </a:r>
            <a:r>
              <a:rPr lang="es-ES_tradnl" dirty="0" smtClean="0"/>
              <a:t>-óxido de etileno) denominado </a:t>
            </a:r>
            <a:r>
              <a:rPr lang="es-ES_tradnl" dirty="0" err="1" smtClean="0"/>
              <a:t>Pluronic</a:t>
            </a:r>
            <a:r>
              <a:rPr lang="es-ES_tradnl" dirty="0" smtClean="0"/>
              <a:t> (P123)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The main steps in the synthesis of SBA-15 support are shown here. The surfactant, </a:t>
            </a:r>
            <a:r>
              <a:rPr lang="en-GB" dirty="0" err="1" smtClean="0"/>
              <a:t>Pluronic</a:t>
            </a:r>
            <a:r>
              <a:rPr lang="en-GB" dirty="0" smtClean="0"/>
              <a:t> P123, which is the structure directing agent, is dissolved in hydrochloric acid and then, the silica precursor source, tetra-ethyl-</a:t>
            </a:r>
            <a:r>
              <a:rPr lang="en-GB" dirty="0" err="1" smtClean="0"/>
              <a:t>ortosilicate</a:t>
            </a:r>
            <a:r>
              <a:rPr lang="en-GB" dirty="0" smtClean="0"/>
              <a:t> (TEOS), is added to the previous mixture. After ageing, washing and air drying at room temperature, the surfactant is removed by a thermal treatment (</a:t>
            </a:r>
            <a:r>
              <a:rPr lang="en-GB" dirty="0" err="1" smtClean="0"/>
              <a:t>calcination</a:t>
            </a:r>
            <a:r>
              <a:rPr lang="en-GB" dirty="0" smtClean="0"/>
              <a:t>). We have carried out the synthesis in a mixer with a volume of 15 litres. Using a reaction volume of 3 litres, being the total amount of </a:t>
            </a:r>
            <a:r>
              <a:rPr lang="en-GB" dirty="0" err="1" smtClean="0"/>
              <a:t>calcined</a:t>
            </a:r>
            <a:r>
              <a:rPr lang="en-GB" dirty="0" smtClean="0"/>
              <a:t> SBA-15 obtained of approximately 30 grams.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Pore diameter of materials thus obtained are about 9 nm</a:t>
            </a:r>
          </a:p>
          <a:p>
            <a:endParaRPr lang="es-ES" dirty="0"/>
          </a:p>
        </p:txBody>
      </p:sp>
      <p:sp>
        <p:nvSpPr>
          <p:cNvPr id="4" name="3 Marcador de número de diapositiva"/>
          <p:cNvSpPr>
            <a:spLocks noGrp="1"/>
          </p:cNvSpPr>
          <p:nvPr>
            <p:ph type="sldNum" sz="quarter" idx="10"/>
          </p:nvPr>
        </p:nvSpPr>
        <p:spPr/>
        <p:txBody>
          <a:bodyPr/>
          <a:lstStyle/>
          <a:p>
            <a:pPr>
              <a:defRPr/>
            </a:pPr>
            <a:fld id="{3B96D62B-0101-4FF4-96BC-3CC7CEBA17E0}" type="slidenum">
              <a:rPr lang="es-ES" smtClean="0"/>
              <a:pPr>
                <a:defRPr/>
              </a:pPr>
              <a:t>12</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p:txBody>
          <a:bodyPr/>
          <a:lstStyle/>
          <a:p>
            <a:pPr>
              <a:defRPr/>
            </a:pPr>
            <a:fld id="{1DE1A7DB-72B5-4ECC-AED4-41130598BCBA}" type="slidenum">
              <a:rPr lang="es-ES"/>
              <a:pPr>
                <a:defRPr/>
              </a:pPr>
              <a:t>13</a:t>
            </a:fld>
            <a:endParaRPr lang="es-ES"/>
          </a:p>
        </p:txBody>
      </p:sp>
      <p:sp>
        <p:nvSpPr>
          <p:cNvPr id="235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dirty="0" smtClean="0"/>
              <a:t>The </a:t>
            </a:r>
            <a:r>
              <a:rPr lang="en-US" dirty="0" err="1" smtClean="0"/>
              <a:t>functionalization</a:t>
            </a:r>
            <a:r>
              <a:rPr lang="en-US" dirty="0" smtClean="0"/>
              <a:t> of SBA-15 </a:t>
            </a:r>
            <a:r>
              <a:rPr lang="en-US" dirty="0" smtClean="0"/>
              <a:t>is </a:t>
            </a:r>
            <a:r>
              <a:rPr lang="en-US" dirty="0" smtClean="0"/>
              <a:t>carried out by the grafting method that involves the reaction between the </a:t>
            </a:r>
            <a:r>
              <a:rPr lang="en-US" dirty="0" err="1" smtClean="0"/>
              <a:t>silanol</a:t>
            </a:r>
            <a:r>
              <a:rPr lang="en-US" dirty="0" smtClean="0"/>
              <a:t> groups (-</a:t>
            </a:r>
            <a:r>
              <a:rPr lang="en-US" dirty="0" err="1" smtClean="0"/>
              <a:t>SiOH</a:t>
            </a:r>
            <a:r>
              <a:rPr lang="en-US" dirty="0" smtClean="0"/>
              <a:t>) of the support and the </a:t>
            </a:r>
            <a:r>
              <a:rPr lang="en-US" dirty="0" err="1" smtClean="0"/>
              <a:t>metoxi</a:t>
            </a:r>
            <a:r>
              <a:rPr lang="en-US" dirty="0" smtClean="0"/>
              <a:t> groups of the functionalizing agent.</a:t>
            </a:r>
          </a:p>
          <a:p>
            <a:pPr eaLnBrk="1" hangingPunct="1"/>
            <a:r>
              <a:rPr lang="en-US" dirty="0" smtClean="0"/>
              <a:t>SBA-15 is </a:t>
            </a:r>
            <a:r>
              <a:rPr lang="en-US" dirty="0" smtClean="0"/>
              <a:t>dispersed in toluene, then the </a:t>
            </a:r>
            <a:r>
              <a:rPr lang="en-US" dirty="0" err="1" smtClean="0"/>
              <a:t>functionalization</a:t>
            </a:r>
            <a:r>
              <a:rPr lang="en-US" dirty="0" smtClean="0"/>
              <a:t> </a:t>
            </a:r>
            <a:r>
              <a:rPr lang="en-US" dirty="0" smtClean="0"/>
              <a:t>agent is added </a:t>
            </a:r>
            <a:r>
              <a:rPr lang="en-US" dirty="0" smtClean="0"/>
              <a:t>and the mixture was maintained at reflux for 24 hours at the boiling temperature of the mixture. The final solid </a:t>
            </a:r>
            <a:r>
              <a:rPr lang="en-US" dirty="0" smtClean="0"/>
              <a:t>is </a:t>
            </a:r>
            <a:r>
              <a:rPr lang="en-US" dirty="0" smtClean="0"/>
              <a:t>recovered after filtration and washing with toluene. Then the drying step </a:t>
            </a:r>
            <a:r>
              <a:rPr lang="en-US" dirty="0" smtClean="0"/>
              <a:t>is </a:t>
            </a:r>
            <a:r>
              <a:rPr lang="en-US" dirty="0" smtClean="0"/>
              <a:t>carried out. Drying conditions are important for obtaining good CO</a:t>
            </a:r>
            <a:r>
              <a:rPr lang="en-US" baseline="-25000" dirty="0" smtClean="0"/>
              <a:t>2</a:t>
            </a:r>
            <a:r>
              <a:rPr lang="en-US" dirty="0" smtClean="0"/>
              <a:t> adsorption capacities and amine group stability.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TextEdit="1"/>
          </p:cNvSpPr>
          <p:nvPr>
            <p:ph type="sldImg"/>
          </p:nvPr>
        </p:nvSpPr>
        <p:spPr bwMode="auto">
          <a:noFill/>
          <a:ln>
            <a:solidFill>
              <a:srgbClr val="000000"/>
            </a:solidFill>
            <a:miter lim="800000"/>
            <a:headEnd/>
            <a:tailEnd/>
          </a:ln>
        </p:spPr>
      </p:sp>
      <p:sp>
        <p:nvSpPr>
          <p:cNvPr id="2253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_tradnl" dirty="0" smtClean="0"/>
              <a:t>Síntesis del material </a:t>
            </a:r>
            <a:r>
              <a:rPr lang="es-ES_tradnl" dirty="0" err="1" smtClean="0"/>
              <a:t>mesoestructurado</a:t>
            </a:r>
            <a:r>
              <a:rPr lang="es-ES_tradnl" dirty="0" smtClean="0"/>
              <a:t> SBA-15 de tamaño de poro expandido siguiendo dos estrategias: </a:t>
            </a:r>
            <a:r>
              <a:rPr lang="es-ES" dirty="0" smtClean="0"/>
              <a:t>modificación de la temperatura de hidrólisis y utilización de un agente de hinchamiento</a:t>
            </a:r>
            <a:r>
              <a:rPr lang="es-ES_tradnl" dirty="0" smtClean="0"/>
              <a:t> </a:t>
            </a:r>
            <a:r>
              <a:rPr lang="es-ES_tradnl" dirty="0" smtClean="0"/>
              <a:t>(</a:t>
            </a:r>
            <a:r>
              <a:rPr lang="es-ES_tradnl" dirty="0" err="1" smtClean="0"/>
              <a:t>TIBP</a:t>
            </a:r>
            <a:r>
              <a:rPr lang="es-ES_tradnl" dirty="0" smtClean="0"/>
              <a:t>)</a:t>
            </a:r>
            <a:endParaRPr lang="es-ES_tradnl" dirty="0" smtClean="0"/>
          </a:p>
          <a:p>
            <a:pPr eaLnBrk="1" hangingPunct="1">
              <a:spcBef>
                <a:spcPct val="0"/>
              </a:spcBef>
            </a:pPr>
            <a:endParaRPr lang="es-ES_tradnl" i="1" dirty="0" smtClean="0"/>
          </a:p>
          <a:p>
            <a:pPr eaLnBrk="1" hangingPunct="1">
              <a:spcBef>
                <a:spcPct val="0"/>
              </a:spcBef>
            </a:pPr>
            <a:r>
              <a:rPr lang="es-ES_tradnl" dirty="0" smtClean="0"/>
              <a:t>Inicialmente se produce la polimerización del precursor silíceo (TEOS)</a:t>
            </a:r>
            <a:r>
              <a:rPr lang="es-ES_tradnl" baseline="0" dirty="0" smtClean="0"/>
              <a:t> </a:t>
            </a:r>
            <a:r>
              <a:rPr lang="es-ES_tradnl" dirty="0" smtClean="0"/>
              <a:t>en disolución acuosa alrededor de las micelas de surfactante (Pluronic-123)</a:t>
            </a:r>
            <a:r>
              <a:rPr lang="es-ES_tradnl" baseline="0" dirty="0" smtClean="0"/>
              <a:t> </a:t>
            </a:r>
            <a:r>
              <a:rPr lang="es-ES_tradnl" dirty="0" smtClean="0"/>
              <a:t>previamente formadas. La fuente de silicio más usada para la síntesis del material SBA-15 es el </a:t>
            </a:r>
            <a:r>
              <a:rPr lang="es-ES_tradnl" dirty="0" err="1" smtClean="0"/>
              <a:t>tetraetilortosilicato</a:t>
            </a:r>
            <a:r>
              <a:rPr lang="es-ES_tradnl" dirty="0" smtClean="0"/>
              <a:t> (TEOS). No obstante, también se puede emplear </a:t>
            </a:r>
            <a:r>
              <a:rPr lang="es-ES_tradnl" dirty="0" err="1" smtClean="0"/>
              <a:t>metasilicato</a:t>
            </a:r>
            <a:r>
              <a:rPr lang="es-ES_tradnl" dirty="0" smtClean="0"/>
              <a:t> de sodio, con el que se obtienen materiales con propiedades comparables a los preparados a partir del </a:t>
            </a:r>
            <a:r>
              <a:rPr lang="es-ES_tradnl" dirty="0" err="1" smtClean="0"/>
              <a:t>tetraetilortosilicato</a:t>
            </a:r>
            <a:r>
              <a:rPr lang="es-ES_tradnl" dirty="0" smtClean="0"/>
              <a:t> [29-31]. Una vez formado el material </a:t>
            </a:r>
            <a:r>
              <a:rPr lang="es-ES_tradnl" dirty="0" err="1" smtClean="0"/>
              <a:t>mesoporoso</a:t>
            </a:r>
            <a:r>
              <a:rPr lang="es-ES_tradnl" dirty="0" smtClean="0"/>
              <a:t> con la estructura deseada se procede a la eliminación del surfactante que se encuentra ocluido en los poros del material. Esto se puede</a:t>
            </a:r>
            <a:r>
              <a:rPr lang="es-ES_tradnl" baseline="0" dirty="0" smtClean="0"/>
              <a:t> hacer por calcinación o por extracción con un disolvente (etanol). Los poros resultantes son mayores que los de SBA-15 convencional, pudiendo variar entre 12 y 15 </a:t>
            </a:r>
            <a:r>
              <a:rPr lang="es-ES_tradnl" baseline="0" dirty="0" err="1" smtClean="0"/>
              <a:t>nm</a:t>
            </a:r>
            <a:r>
              <a:rPr lang="es-ES_tradnl" baseline="0" dirty="0" smtClean="0"/>
              <a:t>, según el tratamiento de eliminación del surfactante. La técnica de calcinación es mas agresiva, pudiendo producir una contracción parcial de la estructura (menor </a:t>
            </a:r>
            <a:r>
              <a:rPr lang="es-ES_tradnl" baseline="0" dirty="0" err="1" smtClean="0"/>
              <a:t>Dp</a:t>
            </a:r>
            <a:r>
              <a:rPr lang="es-ES_tradnl" baseline="0" dirty="0" smtClean="0"/>
              <a:t>), mientras que la extracción no es tan eficiente en la eliminación del surfactante, pudiendo quedar algo del mismo sin eliminar</a:t>
            </a:r>
            <a:r>
              <a:rPr lang="es-ES_tradnl" baseline="0" dirty="0" smtClean="0"/>
              <a:t>.</a:t>
            </a:r>
          </a:p>
          <a:p>
            <a:pPr eaLnBrk="1" hangingPunct="1">
              <a:spcBef>
                <a:spcPct val="0"/>
              </a:spcBef>
            </a:pPr>
            <a:endParaRPr lang="es-ES_tradnl" baseline="0" dirty="0" smtClean="0"/>
          </a:p>
          <a:p>
            <a:r>
              <a:rPr lang="es-ES" sz="1200" kern="1200" dirty="0" smtClean="0">
                <a:solidFill>
                  <a:schemeClr val="tx1"/>
                </a:solidFill>
                <a:latin typeface="+mn-lt"/>
                <a:ea typeface="+mn-ea"/>
                <a:cs typeface="+mn-cs"/>
              </a:rPr>
              <a:t>El </a:t>
            </a:r>
            <a:r>
              <a:rPr lang="es-ES" sz="1200" kern="1200" dirty="0" err="1" smtClean="0">
                <a:solidFill>
                  <a:schemeClr val="tx1"/>
                </a:solidFill>
                <a:latin typeface="+mn-lt"/>
                <a:ea typeface="+mn-ea"/>
                <a:cs typeface="+mn-cs"/>
              </a:rPr>
              <a:t>TIPB</a:t>
            </a:r>
            <a:r>
              <a:rPr lang="es-ES" sz="1200" kern="1200" dirty="0" smtClean="0">
                <a:solidFill>
                  <a:schemeClr val="tx1"/>
                </a:solidFill>
                <a:latin typeface="+mn-lt"/>
                <a:ea typeface="+mn-ea"/>
                <a:cs typeface="+mn-cs"/>
              </a:rPr>
              <a:t> conduce al hinchamiento de las micelas preexistentes, disminuyendo el cociente volumétrico entre las fases </a:t>
            </a:r>
            <a:r>
              <a:rPr lang="es-ES" sz="1200" kern="1200" dirty="0" err="1" smtClean="0">
                <a:solidFill>
                  <a:schemeClr val="tx1"/>
                </a:solidFill>
                <a:latin typeface="+mn-lt"/>
                <a:ea typeface="+mn-ea"/>
                <a:cs typeface="+mn-cs"/>
              </a:rPr>
              <a:t>hidrofílica</a:t>
            </a:r>
            <a:r>
              <a:rPr lang="es-ES" sz="1200" kern="1200" dirty="0" smtClean="0">
                <a:solidFill>
                  <a:schemeClr val="tx1"/>
                </a:solidFill>
                <a:latin typeface="+mn-lt"/>
                <a:ea typeface="+mn-ea"/>
                <a:cs typeface="+mn-cs"/>
              </a:rPr>
              <a:t> e </a:t>
            </a:r>
            <a:r>
              <a:rPr lang="es-ES" sz="1200" kern="1200" dirty="0" err="1" smtClean="0">
                <a:solidFill>
                  <a:schemeClr val="tx1"/>
                </a:solidFill>
                <a:latin typeface="+mn-lt"/>
                <a:ea typeface="+mn-ea"/>
                <a:cs typeface="+mn-cs"/>
              </a:rPr>
              <a:t>hidrofóbica</a:t>
            </a:r>
            <a:r>
              <a:rPr lang="es-ES" sz="1200" kern="1200" dirty="0" smtClean="0">
                <a:solidFill>
                  <a:schemeClr val="tx1"/>
                </a:solidFill>
                <a:latin typeface="+mn-lt"/>
                <a:ea typeface="+mn-ea"/>
                <a:cs typeface="+mn-cs"/>
              </a:rPr>
              <a:t>, lo cual da lugar, entre otras, a estructuras </a:t>
            </a:r>
            <a:r>
              <a:rPr lang="es-ES" sz="1200" kern="1200" dirty="0" err="1" smtClean="0">
                <a:solidFill>
                  <a:schemeClr val="tx1"/>
                </a:solidFill>
                <a:latin typeface="+mn-lt"/>
                <a:ea typeface="+mn-ea"/>
                <a:cs typeface="+mn-cs"/>
              </a:rPr>
              <a:t>micelares</a:t>
            </a:r>
            <a:r>
              <a:rPr lang="es-ES" sz="1200" kern="1200" dirty="0" smtClean="0">
                <a:solidFill>
                  <a:schemeClr val="tx1"/>
                </a:solidFill>
                <a:latin typeface="+mn-lt"/>
                <a:ea typeface="+mn-ea"/>
                <a:cs typeface="+mn-cs"/>
              </a:rPr>
              <a:t> cilíndricas [124, ].</a:t>
            </a:r>
          </a:p>
          <a:p>
            <a:r>
              <a:rPr lang="en-GB" sz="1200" kern="1200" dirty="0" smtClean="0">
                <a:solidFill>
                  <a:schemeClr val="tx1"/>
                </a:solidFill>
                <a:latin typeface="+mn-lt"/>
                <a:ea typeface="+mn-ea"/>
                <a:cs typeface="+mn-cs"/>
              </a:rPr>
              <a:t>Sun, J.; Ma, D.; Zhang, H.; Wang, C.; </a:t>
            </a:r>
            <a:r>
              <a:rPr lang="en-GB" sz="1200" kern="1200" dirty="0" err="1" smtClean="0">
                <a:solidFill>
                  <a:schemeClr val="tx1"/>
                </a:solidFill>
                <a:latin typeface="+mn-lt"/>
                <a:ea typeface="+mn-ea"/>
                <a:cs typeface="+mn-cs"/>
              </a:rPr>
              <a:t>Bao</a:t>
            </a:r>
            <a:r>
              <a:rPr lang="en-GB" sz="1200" kern="1200" dirty="0" smtClean="0">
                <a:solidFill>
                  <a:schemeClr val="tx1"/>
                </a:solidFill>
                <a:latin typeface="+mn-lt"/>
                <a:ea typeface="+mn-ea"/>
                <a:cs typeface="+mn-cs"/>
              </a:rPr>
              <a:t>, X.; Su, D. S.; Klein-Hoffmann, A.; Weinberg, G.; Mann, S. </a:t>
            </a:r>
            <a:r>
              <a:rPr lang="en-GB" sz="1200" i="1" kern="1200" dirty="0" smtClean="0">
                <a:solidFill>
                  <a:schemeClr val="tx1"/>
                </a:solidFill>
                <a:latin typeface="+mn-lt"/>
                <a:ea typeface="+mn-ea"/>
                <a:cs typeface="+mn-cs"/>
              </a:rPr>
              <a:t>J. Mater. Chem.</a:t>
            </a:r>
            <a:r>
              <a:rPr lang="en-GB" sz="1200" kern="1200" dirty="0" smtClean="0">
                <a:solidFill>
                  <a:schemeClr val="tx1"/>
                </a:solidFill>
                <a:latin typeface="+mn-lt"/>
                <a:ea typeface="+mn-ea"/>
                <a:cs typeface="+mn-cs"/>
              </a:rPr>
              <a:t> 16 (2006) 1507.</a:t>
            </a:r>
            <a:endParaRPr lang="es-ES" sz="1200" kern="1200" dirty="0" smtClean="0">
              <a:solidFill>
                <a:schemeClr val="tx1"/>
              </a:solidFill>
              <a:latin typeface="+mn-lt"/>
              <a:ea typeface="+mn-ea"/>
              <a:cs typeface="+mn-cs"/>
            </a:endParaRPr>
          </a:p>
          <a:p>
            <a:pPr eaLnBrk="1" hangingPunct="1">
              <a:spcBef>
                <a:spcPct val="0"/>
              </a:spcBef>
            </a:pPr>
            <a:endParaRPr lang="es-ES" dirty="0" smtClean="0"/>
          </a:p>
          <a:p>
            <a:pPr eaLnBrk="1" hangingPunct="1">
              <a:spcBef>
                <a:spcPct val="0"/>
              </a:spcBef>
            </a:pPr>
            <a:endParaRPr lang="es-ES" dirty="0" smtClean="0"/>
          </a:p>
          <a:p>
            <a:pPr eaLnBrk="1" hangingPunct="1"/>
            <a:endParaRPr lang="es-E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TextEdit="1"/>
          </p:cNvSpPr>
          <p:nvPr>
            <p:ph type="sldImg"/>
          </p:nvPr>
        </p:nvSpPr>
        <p:spPr bwMode="auto">
          <a:noFill/>
          <a:ln>
            <a:solidFill>
              <a:srgbClr val="000000"/>
            </a:solidFill>
            <a:miter lim="800000"/>
            <a:headEnd/>
            <a:tailEnd/>
          </a:ln>
        </p:spPr>
      </p:sp>
      <p:sp>
        <p:nvSpPr>
          <p:cNvPr id="2560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_tradnl" dirty="0" smtClean="0"/>
              <a:t>La </a:t>
            </a:r>
            <a:r>
              <a:rPr lang="es-ES_tradnl" dirty="0" smtClean="0"/>
              <a:t>funcionalización de materiales silíceos mediante anclaje consiste en una reacción química entre los grupos </a:t>
            </a:r>
            <a:r>
              <a:rPr lang="es-ES_tradnl" dirty="0" err="1" smtClean="0"/>
              <a:t>silanol</a:t>
            </a:r>
            <a:r>
              <a:rPr lang="es-ES_tradnl" dirty="0" smtClean="0"/>
              <a:t> superficiales del sólido y un compuesto precursor del grupo orgánico a incorporar. En este trabajo se han usado como agentes de funcionalización las moléculas 3-</a:t>
            </a:r>
            <a:r>
              <a:rPr lang="es-ES_tradnl" b="1" dirty="0" smtClean="0"/>
              <a:t>aminopropil</a:t>
            </a:r>
            <a:r>
              <a:rPr lang="es-ES_tradnl" dirty="0" smtClean="0"/>
              <a:t>trimetoxisilano y N-[3-(</a:t>
            </a:r>
            <a:r>
              <a:rPr lang="es-ES_tradnl" dirty="0" err="1" smtClean="0"/>
              <a:t>trimetoxisilil</a:t>
            </a:r>
            <a:r>
              <a:rPr lang="es-ES_tradnl" dirty="0" smtClean="0"/>
              <a:t>) </a:t>
            </a:r>
            <a:r>
              <a:rPr lang="es-ES_tradnl" dirty="0" err="1" smtClean="0"/>
              <a:t>propil</a:t>
            </a:r>
            <a:r>
              <a:rPr lang="es-ES_tradnl" dirty="0" smtClean="0"/>
              <a:t>] </a:t>
            </a:r>
            <a:r>
              <a:rPr lang="es-ES_tradnl" b="1" dirty="0" err="1" smtClean="0"/>
              <a:t>dietilentriamino</a:t>
            </a:r>
            <a:r>
              <a:rPr lang="es-ES_tradnl" dirty="0" smtClean="0"/>
              <a:t>, donde los grupos </a:t>
            </a:r>
            <a:r>
              <a:rPr lang="es-ES_tradnl" dirty="0" err="1" smtClean="0"/>
              <a:t>metoxi</a:t>
            </a:r>
            <a:r>
              <a:rPr lang="es-ES_tradnl" dirty="0" smtClean="0"/>
              <a:t> reaccionan con los grupos </a:t>
            </a:r>
            <a:r>
              <a:rPr lang="es-ES_tradnl" dirty="0" err="1" smtClean="0"/>
              <a:t>silanol</a:t>
            </a:r>
            <a:r>
              <a:rPr lang="es-ES_tradnl" dirty="0" smtClean="0"/>
              <a:t> de la superficie del soporte. Puesto que poseen uno y tres grupos amino respectivamente a modo de simplificación estas moléculas se nombrarán como AP(N) y DT(NNN). </a:t>
            </a:r>
          </a:p>
          <a:p>
            <a:pPr eaLnBrk="1" hangingPunct="1">
              <a:spcBef>
                <a:spcPct val="0"/>
              </a:spcBef>
            </a:pPr>
            <a:r>
              <a:rPr lang="es-ES_tradnl" dirty="0" smtClean="0"/>
              <a:t>Para llevar a cabo el anclaje del compuesto AP(N) y DT(NNN) sobre el material SBA-15 es necesario dispersar 1 g del soporte en 250 </a:t>
            </a:r>
            <a:r>
              <a:rPr lang="es-ES_tradnl" dirty="0" err="1" smtClean="0"/>
              <a:t>mL</a:t>
            </a:r>
            <a:r>
              <a:rPr lang="es-ES_tradnl" dirty="0" smtClean="0"/>
              <a:t> de tolueno y añadir el agente de funcionalización en la concentración deseada. La cantidad de agente de funcionalización se calcula en función de la concentración estimada</a:t>
            </a:r>
            <a:r>
              <a:rPr lang="es-ES_tradnl" baseline="0" dirty="0" smtClean="0"/>
              <a:t> de grupos </a:t>
            </a:r>
            <a:r>
              <a:rPr lang="es-ES_tradnl" baseline="0" dirty="0" err="1" smtClean="0"/>
              <a:t>silanol</a:t>
            </a:r>
            <a:r>
              <a:rPr lang="es-ES_tradnl" baseline="0" dirty="0" smtClean="0"/>
              <a:t> superficiales del soporte, tomando como referencia una </a:t>
            </a:r>
            <a:r>
              <a:rPr lang="es-ES_tradnl" baseline="0" dirty="0" smtClean="0"/>
              <a:t>sílice </a:t>
            </a:r>
            <a:r>
              <a:rPr lang="es-ES_tradnl" baseline="0" dirty="0" smtClean="0"/>
              <a:t>calcinada a 550 </a:t>
            </a:r>
            <a:r>
              <a:rPr lang="es-ES_tradnl" baseline="0" dirty="0" err="1" smtClean="0"/>
              <a:t>ºC</a:t>
            </a:r>
            <a:r>
              <a:rPr lang="es-ES_tradnl" baseline="0" dirty="0" smtClean="0"/>
              <a:t> </a:t>
            </a:r>
            <a:r>
              <a:rPr lang="es-ES_tradnl" baseline="0" dirty="0" smtClean="0"/>
              <a:t>(Van </a:t>
            </a:r>
            <a:r>
              <a:rPr lang="es-ES_tradnl" baseline="0" dirty="0" smtClean="0"/>
              <a:t>der </a:t>
            </a:r>
            <a:r>
              <a:rPr lang="es-ES_tradnl" baseline="0" dirty="0" err="1" smtClean="0"/>
              <a:t>Voort</a:t>
            </a:r>
            <a:r>
              <a:rPr lang="es-ES_tradnl" baseline="0" dirty="0" smtClean="0"/>
              <a:t>, 1991</a:t>
            </a:r>
            <a:r>
              <a:rPr lang="es-ES_tradnl" baseline="0" dirty="0" smtClean="0"/>
              <a:t>).</a:t>
            </a:r>
            <a:endParaRPr lang="es-ES_tradnl" dirty="0" smtClean="0"/>
          </a:p>
          <a:p>
            <a:pPr eaLnBrk="1" hangingPunct="1">
              <a:spcBef>
                <a:spcPct val="0"/>
              </a:spcBef>
            </a:pPr>
            <a:r>
              <a:rPr lang="es-ES_tradnl" dirty="0" smtClean="0"/>
              <a:t>Tras adicionar el agente de funcionalización, la mezcla resultante se mantiene 24 h con calefacción constante a reflujo. Transcurrido el tiempo indicado, se procede a la filtración a vacío, lavado con tolueno y secado a temperatura ambiente.</a:t>
            </a:r>
            <a:endParaRPr lang="es-ES" dirty="0" smtClean="0"/>
          </a:p>
          <a:p>
            <a:pPr eaLnBrk="1" hangingPunct="1">
              <a:spcBef>
                <a:spcPct val="0"/>
              </a:spcBef>
            </a:pPr>
            <a:endParaRPr lang="es-ES" dirty="0" smtClean="0"/>
          </a:p>
          <a:p>
            <a:pPr eaLnBrk="1" hangingPunct="1"/>
            <a:endParaRPr lang="es-E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TextEdit="1"/>
          </p:cNvSpPr>
          <p:nvPr>
            <p:ph type="sldImg"/>
          </p:nvPr>
        </p:nvSpPr>
        <p:spPr bwMode="auto">
          <a:noFill/>
          <a:ln>
            <a:solidFill>
              <a:srgbClr val="000000"/>
            </a:solidFill>
            <a:miter lim="800000"/>
            <a:headEnd/>
            <a:tailEnd/>
          </a:ln>
        </p:spPr>
      </p:sp>
      <p:sp>
        <p:nvSpPr>
          <p:cNvPr id="2560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s-ES" dirty="0" smtClean="0"/>
              <a:t>De</a:t>
            </a:r>
            <a:r>
              <a:rPr lang="es-ES" baseline="0" dirty="0" smtClean="0"/>
              <a:t> forma </a:t>
            </a:r>
            <a:r>
              <a:rPr lang="es-ES" baseline="0" dirty="0" err="1" smtClean="0"/>
              <a:t>analoga</a:t>
            </a:r>
            <a:r>
              <a:rPr lang="es-ES" baseline="0" dirty="0" smtClean="0"/>
              <a:t>, se lleva a cabo la impregnación del soporte SBA-15 con moléculas aminadas, como TEPA (</a:t>
            </a:r>
            <a:r>
              <a:rPr lang="es-ES" baseline="0" dirty="0" err="1" smtClean="0"/>
              <a:t>tetraetilen-pentamina</a:t>
            </a:r>
            <a:r>
              <a:rPr lang="es-ES" baseline="0" dirty="0" smtClean="0"/>
              <a:t>) con 5 grupos amino en su molécula, o PEI (</a:t>
            </a:r>
            <a:r>
              <a:rPr lang="es-ES" baseline="0" dirty="0" smtClean="0"/>
              <a:t>Poli-</a:t>
            </a:r>
            <a:r>
              <a:rPr lang="es-ES" baseline="0" dirty="0" err="1" smtClean="0"/>
              <a:t>etilenimina</a:t>
            </a:r>
            <a:r>
              <a:rPr lang="es-ES" baseline="0" dirty="0" smtClean="0"/>
              <a:t>), polímero de elevado peso molecular (M=800) que contiene numerosos grupos amino primarios, secundarios y terciarios (éstos últimos no activos en la </a:t>
            </a:r>
            <a:r>
              <a:rPr lang="es-ES" baseline="0" dirty="0" err="1" smtClean="0"/>
              <a:t>quimisorción</a:t>
            </a:r>
            <a:r>
              <a:rPr lang="es-ES" baseline="0" dirty="0" smtClean="0"/>
              <a:t> del CO2).</a:t>
            </a:r>
            <a:endParaRPr lang="es-E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a:defRPr/>
            </a:pPr>
            <a:fld id="{3B96D62B-0101-4FF4-96BC-3CC7CEBA17E0}" type="slidenum">
              <a:rPr lang="es-ES" smtClean="0"/>
              <a:pPr>
                <a:defRPr/>
              </a:pPr>
              <a:t>17</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txBox="1">
            <a:spLocks noGrp="1" noChangeArrowheads="1"/>
          </p:cNvSpPr>
          <p:nvPr/>
        </p:nvSpPr>
        <p:spPr>
          <a:xfrm>
            <a:off x="3884613" y="8685213"/>
            <a:ext cx="2971800" cy="457200"/>
          </a:xfrm>
          <a:prstGeom prst="rect">
            <a:avLst/>
          </a:prstGeom>
          <a:noFill/>
        </p:spPr>
        <p:txBody>
          <a:bodyPr anchor="b"/>
          <a:lstStyle/>
          <a:p>
            <a:pPr algn="r" fontAlgn="auto">
              <a:spcBef>
                <a:spcPts val="0"/>
              </a:spcBef>
              <a:spcAft>
                <a:spcPts val="0"/>
              </a:spcAft>
              <a:defRPr/>
            </a:pPr>
            <a:fld id="{C41C8F85-DB54-4E5C-9981-41FA83F4D3F6}" type="slidenum">
              <a:rPr lang="es-ES" sz="1200">
                <a:latin typeface="+mn-lt"/>
              </a:rPr>
              <a:pPr algn="r" fontAlgn="auto">
                <a:spcBef>
                  <a:spcPts val="0"/>
                </a:spcBef>
                <a:spcAft>
                  <a:spcPts val="0"/>
                </a:spcAft>
                <a:defRPr/>
              </a:pPr>
              <a:t>18</a:t>
            </a:fld>
            <a:endParaRPr lang="es-ES" sz="1200">
              <a:latin typeface="+mn-lt"/>
            </a:endParaRPr>
          </a:p>
        </p:txBody>
      </p:sp>
      <p:sp>
        <p:nvSpPr>
          <p:cNvPr id="284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467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s-E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07E691E-6FA6-4C6D-A80D-F910D957F1D2}" type="slidenum">
              <a:rPr lang="es-ES"/>
              <a:pPr>
                <a:defRPr/>
              </a:pPr>
              <a:t>19</a:t>
            </a:fld>
            <a:endParaRPr lang="es-ES"/>
          </a:p>
        </p:txBody>
      </p:sp>
      <p:sp>
        <p:nvSpPr>
          <p:cNvPr id="1331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3123"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s-E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a:defRPr/>
            </a:pPr>
            <a:fld id="{3B96D62B-0101-4FF4-96BC-3CC7CEBA17E0}" type="slidenum">
              <a:rPr lang="es-ES" smtClean="0"/>
              <a:pPr>
                <a:defRPr/>
              </a:pPr>
              <a:t>22</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7E1171D-CD08-4C36-ACAA-06EB8E996D6E}" type="slidenum">
              <a:rPr lang="es-ES" smtClean="0">
                <a:latin typeface="Arial" charset="0"/>
              </a:rPr>
              <a:pPr fontAlgn="base">
                <a:spcBef>
                  <a:spcPct val="0"/>
                </a:spcBef>
                <a:spcAft>
                  <a:spcPct val="0"/>
                </a:spcAft>
              </a:pPr>
              <a:t>23</a:t>
            </a:fld>
            <a:endParaRPr lang="es-ES" smtClean="0">
              <a:latin typeface="Arial" charset="0"/>
            </a:endParaRPr>
          </a:p>
        </p:txBody>
      </p:sp>
      <p:sp>
        <p:nvSpPr>
          <p:cNvPr id="1730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30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dirty="0" smtClean="0">
                <a:latin typeface="Arial" charset="0"/>
              </a:rPr>
              <a:t>SBA-15 has been functionalized with the three </a:t>
            </a:r>
            <a:r>
              <a:rPr lang="en-GB" dirty="0" err="1" smtClean="0">
                <a:latin typeface="Arial" charset="0"/>
              </a:rPr>
              <a:t>organosilane</a:t>
            </a:r>
            <a:r>
              <a:rPr lang="en-GB" dirty="0" smtClean="0">
                <a:latin typeface="Arial" charset="0"/>
              </a:rPr>
              <a:t> molecules containing the amino groups. The interaction of these molecules with the </a:t>
            </a:r>
            <a:r>
              <a:rPr lang="en-GB" dirty="0" err="1" smtClean="0">
                <a:latin typeface="Arial" charset="0"/>
              </a:rPr>
              <a:t>silanol</a:t>
            </a:r>
            <a:r>
              <a:rPr lang="en-GB" dirty="0" smtClean="0">
                <a:latin typeface="Arial" charset="0"/>
              </a:rPr>
              <a:t> groups is strong, being covalent bonds formed, stronger than conventional van der Waals forces of typical </a:t>
            </a:r>
            <a:r>
              <a:rPr lang="en-GB" dirty="0" err="1" smtClean="0">
                <a:latin typeface="Arial" charset="0"/>
              </a:rPr>
              <a:t>physi</a:t>
            </a:r>
            <a:r>
              <a:rPr lang="en-GB" dirty="0" smtClean="0">
                <a:latin typeface="Arial" charset="0"/>
              </a:rPr>
              <a:t>-sorption</a:t>
            </a:r>
            <a:r>
              <a:rPr lang="en-GB" dirty="0" smtClean="0">
                <a:latin typeface="Arial" charset="0"/>
              </a:rPr>
              <a:t>. </a:t>
            </a:r>
          </a:p>
          <a:p>
            <a:pPr eaLnBrk="1" hangingPunct="1"/>
            <a:r>
              <a:rPr lang="en-GB" dirty="0" smtClean="0">
                <a:latin typeface="Arial" charset="0"/>
              </a:rPr>
              <a:t>Since the molecule of carbon dioxide has an acidic character and the amino groups are basic, a </a:t>
            </a:r>
            <a:r>
              <a:rPr lang="en-GB" dirty="0" err="1" smtClean="0">
                <a:latin typeface="Arial" charset="0"/>
              </a:rPr>
              <a:t>chemisorption</a:t>
            </a:r>
            <a:r>
              <a:rPr lang="en-GB" dirty="0" smtClean="0">
                <a:latin typeface="Arial" charset="0"/>
              </a:rPr>
              <a:t> </a:t>
            </a:r>
            <a:r>
              <a:rPr lang="en-GB" dirty="0" smtClean="0">
                <a:latin typeface="Arial" charset="0"/>
              </a:rPr>
              <a:t>takes place between them, forming as a first step a dipolar ion, called “</a:t>
            </a:r>
            <a:r>
              <a:rPr lang="en-GB" dirty="0" err="1" smtClean="0">
                <a:latin typeface="Arial" charset="0"/>
              </a:rPr>
              <a:t>Zwitter</a:t>
            </a:r>
            <a:r>
              <a:rPr lang="en-GB" dirty="0" smtClean="0">
                <a:latin typeface="Arial" charset="0"/>
              </a:rPr>
              <a:t>-ion”, which further interacts with another basic amino group of a neighbour grafted molecule, to the form an alkyl-</a:t>
            </a:r>
            <a:r>
              <a:rPr lang="en-GB" dirty="0" err="1" smtClean="0">
                <a:latin typeface="Arial" charset="0"/>
              </a:rPr>
              <a:t>amonium</a:t>
            </a:r>
            <a:r>
              <a:rPr lang="en-GB" dirty="0" smtClean="0">
                <a:latin typeface="Arial" charset="0"/>
              </a:rPr>
              <a:t> </a:t>
            </a:r>
            <a:r>
              <a:rPr lang="en-GB" dirty="0" err="1" smtClean="0">
                <a:latin typeface="Arial" charset="0"/>
              </a:rPr>
              <a:t>carbamate</a:t>
            </a:r>
            <a:r>
              <a:rPr lang="en-GB" dirty="0" smtClean="0">
                <a:latin typeface="Arial" charset="0"/>
              </a:rPr>
              <a:t>. This is what is expected to occur in anhydrous conditions.</a:t>
            </a:r>
          </a:p>
          <a:p>
            <a:pPr eaLnBrk="1" hangingPunct="1"/>
            <a:endParaRPr lang="en-GB" dirty="0" smtClean="0">
              <a:latin typeface="Arial" charset="0"/>
            </a:endParaRPr>
          </a:p>
          <a:p>
            <a:pPr eaLnBrk="1" hangingPunct="1"/>
            <a:endParaRPr lang="en-GB" dirty="0" smtClean="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8EF0D0F-E6B7-4CAA-876B-49481DFDCF86}" type="slidenum">
              <a:rPr lang="es-ES" smtClean="0">
                <a:latin typeface="Arial" charset="0"/>
              </a:rPr>
              <a:pPr fontAlgn="base">
                <a:spcBef>
                  <a:spcPct val="0"/>
                </a:spcBef>
                <a:spcAft>
                  <a:spcPct val="0"/>
                </a:spcAft>
              </a:pPr>
              <a:t>24</a:t>
            </a:fld>
            <a:endParaRPr lang="es-ES" smtClean="0">
              <a:latin typeface="Arial" charset="0"/>
            </a:endParaRPr>
          </a:p>
        </p:txBody>
      </p:sp>
      <p:sp>
        <p:nvSpPr>
          <p:cNvPr id="675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75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s-ES" dirty="0" err="1" smtClean="0">
                <a:latin typeface="Arial" charset="0"/>
              </a:rPr>
              <a:t>When</a:t>
            </a:r>
            <a:r>
              <a:rPr lang="es-ES" dirty="0" smtClean="0">
                <a:latin typeface="Arial" charset="0"/>
              </a:rPr>
              <a:t> </a:t>
            </a:r>
            <a:r>
              <a:rPr lang="es-ES" dirty="0" err="1" smtClean="0">
                <a:latin typeface="Arial" charset="0"/>
              </a:rPr>
              <a:t>water</a:t>
            </a:r>
            <a:r>
              <a:rPr lang="es-ES" dirty="0" smtClean="0">
                <a:latin typeface="Arial" charset="0"/>
              </a:rPr>
              <a:t> </a:t>
            </a:r>
            <a:r>
              <a:rPr lang="es-ES" dirty="0" err="1" smtClean="0">
                <a:latin typeface="Arial" charset="0"/>
              </a:rPr>
              <a:t>is</a:t>
            </a:r>
            <a:r>
              <a:rPr lang="es-ES" dirty="0" smtClean="0">
                <a:latin typeface="Arial" charset="0"/>
              </a:rPr>
              <a:t> </a:t>
            </a:r>
            <a:r>
              <a:rPr lang="es-ES" dirty="0" err="1" smtClean="0">
                <a:latin typeface="Arial" charset="0"/>
              </a:rPr>
              <a:t>present</a:t>
            </a:r>
            <a:r>
              <a:rPr lang="es-ES" dirty="0" smtClean="0">
                <a:latin typeface="Arial" charset="0"/>
              </a:rPr>
              <a:t>, </a:t>
            </a:r>
            <a:r>
              <a:rPr lang="es-ES" dirty="0" err="1" smtClean="0">
                <a:latin typeface="Arial" charset="0"/>
              </a:rPr>
              <a:t>the</a:t>
            </a:r>
            <a:r>
              <a:rPr lang="es-ES" dirty="0" smtClean="0">
                <a:latin typeface="Arial" charset="0"/>
              </a:rPr>
              <a:t> </a:t>
            </a:r>
            <a:r>
              <a:rPr lang="es-ES" dirty="0" err="1" smtClean="0">
                <a:latin typeface="Arial" charset="0"/>
              </a:rPr>
              <a:t>mechanism</a:t>
            </a:r>
            <a:r>
              <a:rPr lang="es-ES" dirty="0" smtClean="0">
                <a:latin typeface="Arial" charset="0"/>
              </a:rPr>
              <a:t> of CO2 </a:t>
            </a:r>
            <a:r>
              <a:rPr lang="es-ES" dirty="0" err="1" smtClean="0">
                <a:latin typeface="Arial" charset="0"/>
              </a:rPr>
              <a:t>reaction</a:t>
            </a:r>
            <a:r>
              <a:rPr lang="es-ES" dirty="0" smtClean="0">
                <a:latin typeface="Arial" charset="0"/>
              </a:rPr>
              <a:t> leads </a:t>
            </a:r>
            <a:r>
              <a:rPr lang="es-ES" dirty="0" err="1" smtClean="0">
                <a:latin typeface="Arial" charset="0"/>
              </a:rPr>
              <a:t>to</a:t>
            </a:r>
            <a:r>
              <a:rPr lang="es-ES" dirty="0" smtClean="0">
                <a:latin typeface="Arial" charset="0"/>
              </a:rPr>
              <a:t> </a:t>
            </a:r>
            <a:r>
              <a:rPr lang="es-ES" dirty="0" err="1" smtClean="0">
                <a:latin typeface="Arial" charset="0"/>
              </a:rPr>
              <a:t>the</a:t>
            </a:r>
            <a:r>
              <a:rPr lang="es-ES" dirty="0" smtClean="0">
                <a:latin typeface="Arial" charset="0"/>
              </a:rPr>
              <a:t> </a:t>
            </a:r>
            <a:r>
              <a:rPr lang="es-ES" dirty="0" err="1" smtClean="0">
                <a:latin typeface="Arial" charset="0"/>
              </a:rPr>
              <a:t>formation</a:t>
            </a:r>
            <a:r>
              <a:rPr lang="es-ES" dirty="0" smtClean="0">
                <a:latin typeface="Arial" charset="0"/>
              </a:rPr>
              <a:t> of </a:t>
            </a:r>
            <a:r>
              <a:rPr lang="es-ES" dirty="0" err="1" smtClean="0">
                <a:latin typeface="Arial" charset="0"/>
              </a:rPr>
              <a:t>amonium</a:t>
            </a:r>
            <a:r>
              <a:rPr lang="es-ES" dirty="0" smtClean="0">
                <a:latin typeface="Arial" charset="0"/>
              </a:rPr>
              <a:t> </a:t>
            </a:r>
            <a:r>
              <a:rPr lang="es-ES" dirty="0" err="1" smtClean="0">
                <a:latin typeface="Arial" charset="0"/>
              </a:rPr>
              <a:t>bicarbonate</a:t>
            </a:r>
            <a:r>
              <a:rPr lang="es-ES" dirty="0" smtClean="0">
                <a:latin typeface="Arial" charset="0"/>
              </a:rPr>
              <a:t>, a more </a:t>
            </a:r>
            <a:r>
              <a:rPr lang="es-ES" dirty="0" err="1" smtClean="0">
                <a:latin typeface="Arial" charset="0"/>
              </a:rPr>
              <a:t>stable</a:t>
            </a:r>
            <a:r>
              <a:rPr lang="es-ES" dirty="0" smtClean="0">
                <a:latin typeface="Arial" charset="0"/>
              </a:rPr>
              <a:t> final </a:t>
            </a:r>
            <a:r>
              <a:rPr lang="es-ES" dirty="0" err="1" smtClean="0">
                <a:latin typeface="Arial" charset="0"/>
              </a:rPr>
              <a:t>form</a:t>
            </a:r>
            <a:r>
              <a:rPr lang="es-ES" dirty="0" smtClean="0">
                <a:latin typeface="Arial" charset="0"/>
              </a:rPr>
              <a:t>, </a:t>
            </a:r>
            <a:r>
              <a:rPr lang="es-ES" dirty="0" err="1" smtClean="0">
                <a:latin typeface="Arial" charset="0"/>
              </a:rPr>
              <a:t>being</a:t>
            </a:r>
            <a:r>
              <a:rPr lang="es-ES" dirty="0" smtClean="0">
                <a:latin typeface="Arial" charset="0"/>
              </a:rPr>
              <a:t> </a:t>
            </a:r>
            <a:r>
              <a:rPr lang="es-ES" dirty="0" err="1" smtClean="0">
                <a:latin typeface="Arial" charset="0"/>
              </a:rPr>
              <a:t>involved</a:t>
            </a:r>
            <a:r>
              <a:rPr lang="es-ES" dirty="0" smtClean="0">
                <a:latin typeface="Arial" charset="0"/>
              </a:rPr>
              <a:t> 2 CO2 </a:t>
            </a:r>
            <a:r>
              <a:rPr lang="es-ES" dirty="0" err="1" smtClean="0">
                <a:latin typeface="Arial" charset="0"/>
              </a:rPr>
              <a:t>molecules</a:t>
            </a:r>
            <a:r>
              <a:rPr lang="es-ES" dirty="0" smtClean="0">
                <a:latin typeface="Arial" charset="0"/>
              </a:rPr>
              <a:t> as </a:t>
            </a:r>
            <a:r>
              <a:rPr lang="es-ES" dirty="0" err="1" smtClean="0">
                <a:latin typeface="Arial" charset="0"/>
              </a:rPr>
              <a:t>well</a:t>
            </a:r>
            <a:r>
              <a:rPr lang="es-ES" dirty="0" smtClean="0">
                <a:latin typeface="Arial" charset="0"/>
              </a:rPr>
              <a:t> as 2 </a:t>
            </a:r>
            <a:r>
              <a:rPr lang="es-ES" dirty="0" err="1" smtClean="0">
                <a:latin typeface="Arial" charset="0"/>
              </a:rPr>
              <a:t>water</a:t>
            </a:r>
            <a:r>
              <a:rPr lang="es-ES" dirty="0" smtClean="0">
                <a:latin typeface="Arial" charset="0"/>
              </a:rPr>
              <a:t> </a:t>
            </a:r>
            <a:r>
              <a:rPr lang="es-ES" dirty="0" err="1" smtClean="0">
                <a:latin typeface="Arial" charset="0"/>
              </a:rPr>
              <a:t>molecules</a:t>
            </a:r>
            <a:r>
              <a:rPr lang="es-ES" dirty="0" smtClean="0">
                <a:latin typeface="Arial" charset="0"/>
              </a:rPr>
              <a:t>. </a:t>
            </a:r>
          </a:p>
          <a:p>
            <a:pPr marL="0" marR="0" indent="0" algn="l" defTabSz="914400" rtl="0" eaLnBrk="1" fontAlgn="base" latinLnBrk="0" hangingPunct="1">
              <a:lnSpc>
                <a:spcPct val="100000"/>
              </a:lnSpc>
              <a:spcBef>
                <a:spcPct val="30000"/>
              </a:spcBef>
              <a:spcAft>
                <a:spcPct val="0"/>
              </a:spcAft>
              <a:buClrTx/>
              <a:buSzTx/>
              <a:buFontTx/>
              <a:buNone/>
              <a:tabLst/>
              <a:defRPr/>
            </a:pPr>
            <a:r>
              <a:rPr lang="es-ES" dirty="0" err="1" smtClean="0">
                <a:latin typeface="Arial" charset="0"/>
              </a:rPr>
              <a:t>The</a:t>
            </a:r>
            <a:r>
              <a:rPr lang="es-ES" dirty="0" smtClean="0">
                <a:latin typeface="Arial" charset="0"/>
              </a:rPr>
              <a:t> </a:t>
            </a:r>
            <a:r>
              <a:rPr lang="es-ES" dirty="0" err="1" smtClean="0">
                <a:latin typeface="Arial" charset="0"/>
              </a:rPr>
              <a:t>minimum</a:t>
            </a:r>
            <a:r>
              <a:rPr lang="es-ES" dirty="0" smtClean="0">
                <a:latin typeface="Arial" charset="0"/>
              </a:rPr>
              <a:t> amine </a:t>
            </a:r>
            <a:r>
              <a:rPr lang="es-ES" dirty="0" err="1" smtClean="0">
                <a:latin typeface="Arial" charset="0"/>
              </a:rPr>
              <a:t>amount</a:t>
            </a:r>
            <a:r>
              <a:rPr lang="es-ES" dirty="0" smtClean="0">
                <a:latin typeface="Arial" charset="0"/>
              </a:rPr>
              <a:t> </a:t>
            </a:r>
            <a:r>
              <a:rPr lang="es-ES" dirty="0" err="1" smtClean="0">
                <a:latin typeface="Arial" charset="0"/>
              </a:rPr>
              <a:t>to</a:t>
            </a:r>
            <a:r>
              <a:rPr lang="es-ES" dirty="0" smtClean="0">
                <a:latin typeface="Arial" charset="0"/>
              </a:rPr>
              <a:t> </a:t>
            </a:r>
            <a:r>
              <a:rPr lang="es-ES" dirty="0" err="1" smtClean="0">
                <a:latin typeface="Arial" charset="0"/>
              </a:rPr>
              <a:t>be</a:t>
            </a:r>
            <a:r>
              <a:rPr lang="es-ES" dirty="0" smtClean="0">
                <a:latin typeface="Arial" charset="0"/>
              </a:rPr>
              <a:t> </a:t>
            </a:r>
            <a:r>
              <a:rPr lang="es-ES" dirty="0" err="1" smtClean="0">
                <a:latin typeface="Arial" charset="0"/>
              </a:rPr>
              <a:t>used</a:t>
            </a:r>
            <a:r>
              <a:rPr lang="es-ES" dirty="0" smtClean="0">
                <a:latin typeface="Arial" charset="0"/>
              </a:rPr>
              <a:t> </a:t>
            </a:r>
            <a:r>
              <a:rPr lang="es-ES" dirty="0" err="1" smtClean="0">
                <a:latin typeface="Arial" charset="0"/>
              </a:rPr>
              <a:t>for</a:t>
            </a:r>
            <a:r>
              <a:rPr lang="es-ES" dirty="0" smtClean="0">
                <a:latin typeface="Arial" charset="0"/>
              </a:rPr>
              <a:t> </a:t>
            </a:r>
            <a:r>
              <a:rPr lang="es-ES" dirty="0" err="1" smtClean="0">
                <a:latin typeface="Arial" charset="0"/>
              </a:rPr>
              <a:t>grafting</a:t>
            </a:r>
            <a:r>
              <a:rPr lang="es-ES" dirty="0" smtClean="0">
                <a:latin typeface="Arial" charset="0"/>
              </a:rPr>
              <a:t> </a:t>
            </a:r>
            <a:r>
              <a:rPr lang="es-ES" dirty="0" err="1" smtClean="0">
                <a:latin typeface="Arial" charset="0"/>
              </a:rPr>
              <a:t>is</a:t>
            </a:r>
            <a:r>
              <a:rPr lang="es-ES" dirty="0" smtClean="0">
                <a:latin typeface="Arial" charset="0"/>
              </a:rPr>
              <a:t> </a:t>
            </a:r>
            <a:r>
              <a:rPr lang="es-ES" dirty="0" err="1" smtClean="0">
                <a:latin typeface="Arial" charset="0"/>
              </a:rPr>
              <a:t>determined</a:t>
            </a:r>
            <a:r>
              <a:rPr lang="es-ES" dirty="0" smtClean="0">
                <a:latin typeface="Arial" charset="0"/>
              </a:rPr>
              <a:t> </a:t>
            </a:r>
            <a:r>
              <a:rPr lang="es-ES" dirty="0" err="1" smtClean="0">
                <a:latin typeface="Arial" charset="0"/>
              </a:rPr>
              <a:t>by</a:t>
            </a:r>
            <a:r>
              <a:rPr lang="es-ES" dirty="0" smtClean="0">
                <a:latin typeface="Arial" charset="0"/>
              </a:rPr>
              <a:t> </a:t>
            </a:r>
            <a:r>
              <a:rPr lang="es-ES" dirty="0" err="1" smtClean="0">
                <a:latin typeface="Arial" charset="0"/>
              </a:rPr>
              <a:t>the</a:t>
            </a:r>
            <a:r>
              <a:rPr lang="es-ES" dirty="0" smtClean="0">
                <a:latin typeface="Arial" charset="0"/>
              </a:rPr>
              <a:t> </a:t>
            </a:r>
            <a:r>
              <a:rPr lang="es-ES" dirty="0" err="1" smtClean="0">
                <a:latin typeface="Arial" charset="0"/>
              </a:rPr>
              <a:t>surface</a:t>
            </a:r>
            <a:r>
              <a:rPr lang="es-ES" baseline="0" dirty="0" smtClean="0">
                <a:latin typeface="Arial" charset="0"/>
              </a:rPr>
              <a:t> </a:t>
            </a:r>
            <a:r>
              <a:rPr lang="es-ES" baseline="0" dirty="0" err="1" smtClean="0">
                <a:latin typeface="Arial" charset="0"/>
              </a:rPr>
              <a:t>silanol</a:t>
            </a:r>
            <a:r>
              <a:rPr lang="es-ES" baseline="0" dirty="0" smtClean="0">
                <a:latin typeface="Arial" charset="0"/>
              </a:rPr>
              <a:t> </a:t>
            </a:r>
            <a:r>
              <a:rPr lang="es-ES" baseline="0" dirty="0" err="1" smtClean="0">
                <a:latin typeface="Arial" charset="0"/>
              </a:rPr>
              <a:t>concentration</a:t>
            </a:r>
            <a:r>
              <a:rPr lang="es-ES" baseline="0" dirty="0" smtClean="0">
                <a:latin typeface="Arial" charset="0"/>
              </a:rPr>
              <a:t>, </a:t>
            </a:r>
            <a:r>
              <a:rPr lang="es-ES" baseline="0" dirty="0" err="1" smtClean="0">
                <a:latin typeface="Arial" charset="0"/>
              </a:rPr>
              <a:t>which</a:t>
            </a:r>
            <a:r>
              <a:rPr lang="es-ES" baseline="0" dirty="0" smtClean="0">
                <a:latin typeface="Arial" charset="0"/>
              </a:rPr>
              <a:t> </a:t>
            </a:r>
            <a:r>
              <a:rPr lang="es-ES" baseline="0" dirty="0" err="1" smtClean="0">
                <a:latin typeface="Arial" charset="0"/>
              </a:rPr>
              <a:t>is</a:t>
            </a:r>
            <a:r>
              <a:rPr lang="es-ES" baseline="0" dirty="0" smtClean="0">
                <a:latin typeface="Arial" charset="0"/>
              </a:rPr>
              <a:t> </a:t>
            </a:r>
            <a:r>
              <a:rPr lang="es-ES" baseline="0" dirty="0" err="1" smtClean="0">
                <a:latin typeface="Arial" charset="0"/>
              </a:rPr>
              <a:t>assumed</a:t>
            </a:r>
            <a:r>
              <a:rPr lang="es-ES" baseline="0" dirty="0" smtClean="0">
                <a:latin typeface="Arial" charset="0"/>
              </a:rPr>
              <a:t> </a:t>
            </a:r>
            <a:r>
              <a:rPr lang="es-ES" baseline="0" dirty="0" err="1" smtClean="0">
                <a:latin typeface="Arial" charset="0"/>
              </a:rPr>
              <a:t>to</a:t>
            </a:r>
            <a:r>
              <a:rPr lang="es-ES" baseline="0" dirty="0" smtClean="0">
                <a:latin typeface="Arial" charset="0"/>
              </a:rPr>
              <a:t> </a:t>
            </a:r>
            <a:r>
              <a:rPr lang="es-ES" baseline="0" dirty="0" err="1" smtClean="0">
                <a:latin typeface="Arial" charset="0"/>
              </a:rPr>
              <a:t>be</a:t>
            </a:r>
            <a:r>
              <a:rPr lang="es-ES" baseline="0" dirty="0" smtClean="0">
                <a:latin typeface="Arial" charset="0"/>
              </a:rPr>
              <a:t> </a:t>
            </a:r>
            <a:r>
              <a:rPr lang="es-ES" baseline="0" dirty="0" err="1" smtClean="0">
                <a:latin typeface="Arial" charset="0"/>
              </a:rPr>
              <a:t>about</a:t>
            </a:r>
            <a:r>
              <a:rPr lang="es-ES" baseline="0" dirty="0" smtClean="0">
                <a:latin typeface="Arial" charset="0"/>
              </a:rPr>
              <a:t> 2 </a:t>
            </a:r>
            <a:r>
              <a:rPr lang="es-ES" baseline="0" dirty="0" err="1" smtClean="0">
                <a:latin typeface="Arial" charset="0"/>
              </a:rPr>
              <a:t>SiOH</a:t>
            </a:r>
            <a:r>
              <a:rPr lang="es-ES" baseline="0" dirty="0" smtClean="0">
                <a:latin typeface="Arial" charset="0"/>
              </a:rPr>
              <a:t>/nm2, </a:t>
            </a:r>
            <a:r>
              <a:rPr lang="es-ES" baseline="0" dirty="0" err="1" smtClean="0">
                <a:latin typeface="Arial" charset="0"/>
              </a:rPr>
              <a:t>according</a:t>
            </a:r>
            <a:r>
              <a:rPr lang="es-ES" baseline="0" dirty="0" smtClean="0">
                <a:latin typeface="Arial" charset="0"/>
              </a:rPr>
              <a:t> </a:t>
            </a:r>
            <a:r>
              <a:rPr lang="es-ES" baseline="0" dirty="0" err="1" smtClean="0">
                <a:latin typeface="Arial" charset="0"/>
              </a:rPr>
              <a:t>to</a:t>
            </a:r>
            <a:r>
              <a:rPr lang="es-ES" baseline="0" dirty="0" smtClean="0">
                <a:latin typeface="Arial" charset="0"/>
              </a:rPr>
              <a:t> </a:t>
            </a:r>
            <a:r>
              <a:rPr lang="es-ES" baseline="0" dirty="0" err="1" smtClean="0">
                <a:latin typeface="Arial" charset="0"/>
              </a:rPr>
              <a:t>previous</a:t>
            </a:r>
            <a:r>
              <a:rPr lang="es-ES" baseline="0" dirty="0" smtClean="0">
                <a:latin typeface="Arial" charset="0"/>
              </a:rPr>
              <a:t> </a:t>
            </a:r>
            <a:r>
              <a:rPr lang="es-ES" baseline="0" dirty="0" err="1" smtClean="0">
                <a:latin typeface="Arial" charset="0"/>
              </a:rPr>
              <a:t>studies</a:t>
            </a:r>
            <a:r>
              <a:rPr lang="es-ES" baseline="0" dirty="0" smtClean="0">
                <a:latin typeface="Arial" charset="0"/>
              </a:rPr>
              <a:t> </a:t>
            </a:r>
            <a:r>
              <a:rPr lang="es-ES" baseline="0" dirty="0" err="1" smtClean="0">
                <a:latin typeface="Arial" charset="0"/>
              </a:rPr>
              <a:t>with</a:t>
            </a:r>
            <a:r>
              <a:rPr lang="es-ES" baseline="0" dirty="0" smtClean="0">
                <a:latin typeface="Arial" charset="0"/>
              </a:rPr>
              <a:t> </a:t>
            </a:r>
            <a:r>
              <a:rPr lang="es-ES" baseline="0" dirty="0" err="1" smtClean="0">
                <a:latin typeface="Arial" charset="0"/>
              </a:rPr>
              <a:t>calcined</a:t>
            </a:r>
            <a:r>
              <a:rPr lang="es-ES" baseline="0" dirty="0" smtClean="0">
                <a:latin typeface="Arial" charset="0"/>
              </a:rPr>
              <a:t> </a:t>
            </a:r>
            <a:r>
              <a:rPr lang="es-ES" baseline="0" dirty="0" err="1" smtClean="0">
                <a:latin typeface="Arial" charset="0"/>
              </a:rPr>
              <a:t>silica</a:t>
            </a:r>
            <a:r>
              <a:rPr lang="es-ES" baseline="0" dirty="0" smtClean="0">
                <a:latin typeface="Arial" charset="0"/>
              </a:rPr>
              <a:t>. </a:t>
            </a:r>
            <a:r>
              <a:rPr lang="es-ES" baseline="0" dirty="0" err="1" smtClean="0">
                <a:latin typeface="Arial" charset="0"/>
              </a:rPr>
              <a:t>To</a:t>
            </a:r>
            <a:r>
              <a:rPr lang="es-ES" baseline="0" dirty="0" smtClean="0">
                <a:latin typeface="Arial" charset="0"/>
              </a:rPr>
              <a:t> </a:t>
            </a:r>
            <a:r>
              <a:rPr lang="es-ES" baseline="0" dirty="0" err="1" smtClean="0">
                <a:latin typeface="Arial" charset="0"/>
              </a:rPr>
              <a:t>be</a:t>
            </a:r>
            <a:r>
              <a:rPr lang="es-ES" baseline="0" dirty="0" smtClean="0">
                <a:latin typeface="Arial" charset="0"/>
              </a:rPr>
              <a:t> </a:t>
            </a:r>
            <a:r>
              <a:rPr lang="es-ES" baseline="0" dirty="0" err="1" smtClean="0">
                <a:latin typeface="Arial" charset="0"/>
              </a:rPr>
              <a:t>sure</a:t>
            </a:r>
            <a:r>
              <a:rPr lang="es-ES" baseline="0" dirty="0" smtClean="0">
                <a:latin typeface="Arial" charset="0"/>
              </a:rPr>
              <a:t> </a:t>
            </a:r>
            <a:r>
              <a:rPr lang="es-ES" baseline="0" dirty="0" err="1" smtClean="0">
                <a:latin typeface="Arial" charset="0"/>
              </a:rPr>
              <a:t>that</a:t>
            </a:r>
            <a:r>
              <a:rPr lang="es-ES" baseline="0" dirty="0" smtClean="0">
                <a:latin typeface="Arial" charset="0"/>
              </a:rPr>
              <a:t> </a:t>
            </a:r>
            <a:r>
              <a:rPr lang="es-ES" baseline="0" dirty="0" err="1" smtClean="0">
                <a:latin typeface="Arial" charset="0"/>
              </a:rPr>
              <a:t>most</a:t>
            </a:r>
            <a:r>
              <a:rPr lang="es-ES" baseline="0" dirty="0" smtClean="0">
                <a:latin typeface="Arial" charset="0"/>
              </a:rPr>
              <a:t> of </a:t>
            </a:r>
            <a:r>
              <a:rPr lang="es-ES" baseline="0" dirty="0" err="1" smtClean="0">
                <a:latin typeface="Arial" charset="0"/>
              </a:rPr>
              <a:t>the</a:t>
            </a:r>
            <a:r>
              <a:rPr lang="es-ES" baseline="0" dirty="0" smtClean="0">
                <a:latin typeface="Arial" charset="0"/>
              </a:rPr>
              <a:t> </a:t>
            </a:r>
            <a:r>
              <a:rPr lang="es-ES" baseline="0" dirty="0" err="1" smtClean="0">
                <a:latin typeface="Arial" charset="0"/>
              </a:rPr>
              <a:t>silanol</a:t>
            </a:r>
            <a:r>
              <a:rPr lang="es-ES" baseline="0" dirty="0" smtClean="0">
                <a:latin typeface="Arial" charset="0"/>
              </a:rPr>
              <a:t> </a:t>
            </a:r>
            <a:r>
              <a:rPr lang="es-ES" baseline="0" dirty="0" err="1" smtClean="0">
                <a:latin typeface="Arial" charset="0"/>
              </a:rPr>
              <a:t>groups</a:t>
            </a:r>
            <a:r>
              <a:rPr lang="es-ES" baseline="0" dirty="0" smtClean="0">
                <a:latin typeface="Arial" charset="0"/>
              </a:rPr>
              <a:t> are </a:t>
            </a:r>
            <a:r>
              <a:rPr lang="es-ES" baseline="0" dirty="0" err="1" smtClean="0">
                <a:latin typeface="Arial" charset="0"/>
              </a:rPr>
              <a:t>used</a:t>
            </a:r>
            <a:r>
              <a:rPr lang="es-ES" baseline="0" dirty="0" smtClean="0">
                <a:latin typeface="Arial" charset="0"/>
              </a:rPr>
              <a:t> </a:t>
            </a:r>
            <a:r>
              <a:rPr lang="es-ES" baseline="0" dirty="0" err="1" smtClean="0">
                <a:latin typeface="Arial" charset="0"/>
              </a:rPr>
              <a:t>for</a:t>
            </a:r>
            <a:r>
              <a:rPr lang="es-ES" baseline="0" dirty="0" smtClean="0">
                <a:latin typeface="Arial" charset="0"/>
              </a:rPr>
              <a:t> </a:t>
            </a:r>
            <a:r>
              <a:rPr lang="es-ES" baseline="0" dirty="0" err="1" smtClean="0">
                <a:latin typeface="Arial" charset="0"/>
              </a:rPr>
              <a:t>grafting</a:t>
            </a:r>
            <a:r>
              <a:rPr lang="es-ES" baseline="0" dirty="0" smtClean="0">
                <a:latin typeface="Arial" charset="0"/>
              </a:rPr>
              <a:t>, </a:t>
            </a:r>
            <a:r>
              <a:rPr lang="es-ES" baseline="0" dirty="0" err="1" smtClean="0">
                <a:latin typeface="Arial" charset="0"/>
              </a:rPr>
              <a:t>an</a:t>
            </a:r>
            <a:r>
              <a:rPr lang="es-ES" baseline="0" dirty="0" smtClean="0">
                <a:latin typeface="Arial" charset="0"/>
              </a:rPr>
              <a:t> </a:t>
            </a:r>
            <a:r>
              <a:rPr lang="es-ES" baseline="0" dirty="0" err="1" smtClean="0">
                <a:latin typeface="Arial" charset="0"/>
              </a:rPr>
              <a:t>excess</a:t>
            </a:r>
            <a:r>
              <a:rPr lang="es-ES" baseline="0" dirty="0" smtClean="0">
                <a:latin typeface="Arial" charset="0"/>
              </a:rPr>
              <a:t> of amine </a:t>
            </a:r>
            <a:r>
              <a:rPr lang="es-ES" baseline="0" dirty="0" err="1" smtClean="0">
                <a:latin typeface="Arial" charset="0"/>
              </a:rPr>
              <a:t>was</a:t>
            </a:r>
            <a:r>
              <a:rPr lang="es-ES" baseline="0" dirty="0" smtClean="0">
                <a:latin typeface="Arial" charset="0"/>
              </a:rPr>
              <a:t> </a:t>
            </a:r>
            <a:r>
              <a:rPr lang="es-ES" baseline="0" dirty="0" err="1" smtClean="0">
                <a:latin typeface="Arial" charset="0"/>
              </a:rPr>
              <a:t>also</a:t>
            </a:r>
            <a:r>
              <a:rPr lang="es-ES" baseline="0" dirty="0" smtClean="0">
                <a:latin typeface="Arial" charset="0"/>
              </a:rPr>
              <a:t> </a:t>
            </a:r>
            <a:r>
              <a:rPr lang="es-ES" baseline="0" dirty="0" err="1" smtClean="0">
                <a:latin typeface="Arial" charset="0"/>
              </a:rPr>
              <a:t>used</a:t>
            </a:r>
            <a:r>
              <a:rPr lang="es-ES" baseline="0" dirty="0" smtClean="0">
                <a:latin typeface="Arial" charset="0"/>
              </a:rPr>
              <a:t> in </a:t>
            </a:r>
            <a:r>
              <a:rPr lang="es-ES" baseline="0" dirty="0" err="1" smtClean="0">
                <a:latin typeface="Arial" charset="0"/>
              </a:rPr>
              <a:t>the</a:t>
            </a:r>
            <a:r>
              <a:rPr lang="es-ES" baseline="0" dirty="0" smtClean="0">
                <a:latin typeface="Arial" charset="0"/>
              </a:rPr>
              <a:t> </a:t>
            </a:r>
            <a:r>
              <a:rPr lang="es-ES" baseline="0" dirty="0" err="1" smtClean="0">
                <a:latin typeface="Arial" charset="0"/>
              </a:rPr>
              <a:t>grafting</a:t>
            </a:r>
            <a:r>
              <a:rPr lang="es-ES" baseline="0" dirty="0" smtClean="0">
                <a:latin typeface="Arial" charset="0"/>
              </a:rPr>
              <a:t> </a:t>
            </a:r>
            <a:r>
              <a:rPr lang="es-ES" baseline="0" dirty="0" err="1" smtClean="0">
                <a:latin typeface="Arial" charset="0"/>
              </a:rPr>
              <a:t>step</a:t>
            </a:r>
            <a:r>
              <a:rPr lang="es-ES" baseline="0" dirty="0" smtClean="0">
                <a:latin typeface="Arial" charset="0"/>
              </a:rPr>
              <a:t>: 6 </a:t>
            </a:r>
            <a:r>
              <a:rPr lang="es-ES" baseline="0" dirty="0" err="1" smtClean="0">
                <a:latin typeface="Arial" charset="0"/>
              </a:rPr>
              <a:t>SiOH</a:t>
            </a:r>
            <a:r>
              <a:rPr lang="es-ES" baseline="0" dirty="0" smtClean="0">
                <a:latin typeface="Arial" charset="0"/>
              </a:rPr>
              <a:t>/nm2</a:t>
            </a:r>
            <a:endParaRPr lang="es-ES" dirty="0" smtClean="0">
              <a:latin typeface="Arial" charset="0"/>
            </a:endParaRPr>
          </a:p>
          <a:p>
            <a:pPr eaLnBrk="1" hangingPunct="1"/>
            <a:endParaRPr lang="es-ES" dirty="0"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Ammonium</a:t>
            </a:r>
            <a:r>
              <a:rPr lang="es-ES" dirty="0" smtClean="0"/>
              <a:t> </a:t>
            </a:r>
            <a:r>
              <a:rPr lang="es-ES" dirty="0" err="1" smtClean="0"/>
              <a:t>carbamates</a:t>
            </a:r>
            <a:r>
              <a:rPr lang="es-ES" baseline="0" dirty="0" smtClean="0"/>
              <a:t> </a:t>
            </a:r>
            <a:r>
              <a:rPr lang="es-ES" baseline="0" dirty="0" err="1" smtClean="0"/>
              <a:t>cannot</a:t>
            </a:r>
            <a:r>
              <a:rPr lang="es-ES" baseline="0" dirty="0" smtClean="0"/>
              <a:t> </a:t>
            </a:r>
            <a:r>
              <a:rPr lang="es-ES" baseline="0" dirty="0" err="1" smtClean="0"/>
              <a:t>form</a:t>
            </a:r>
            <a:r>
              <a:rPr lang="es-ES" baseline="0" dirty="0" smtClean="0"/>
              <a:t> </a:t>
            </a:r>
            <a:r>
              <a:rPr lang="es-ES" baseline="0" dirty="0" err="1" smtClean="0"/>
              <a:t>with</a:t>
            </a:r>
            <a:r>
              <a:rPr lang="es-ES" baseline="0" dirty="0" smtClean="0"/>
              <a:t> </a:t>
            </a:r>
            <a:r>
              <a:rPr lang="es-ES" baseline="0" dirty="0" err="1" smtClean="0"/>
              <a:t>tertiary</a:t>
            </a:r>
            <a:r>
              <a:rPr lang="es-ES" baseline="0" dirty="0" smtClean="0"/>
              <a:t> amino </a:t>
            </a:r>
            <a:r>
              <a:rPr lang="es-ES" baseline="0" dirty="0" err="1" smtClean="0"/>
              <a:t>groups</a:t>
            </a:r>
            <a:r>
              <a:rPr lang="es-ES" baseline="0" dirty="0" smtClean="0"/>
              <a:t>, </a:t>
            </a:r>
            <a:r>
              <a:rPr lang="es-ES" baseline="0" dirty="0" err="1" smtClean="0"/>
              <a:t>because</a:t>
            </a:r>
            <a:r>
              <a:rPr lang="es-ES" baseline="0" dirty="0" smtClean="0"/>
              <a:t> </a:t>
            </a:r>
            <a:r>
              <a:rPr lang="es-ES" baseline="0" dirty="0" err="1" smtClean="0"/>
              <a:t>there</a:t>
            </a:r>
            <a:r>
              <a:rPr lang="es-ES" baseline="0" dirty="0" smtClean="0"/>
              <a:t> are no </a:t>
            </a:r>
            <a:r>
              <a:rPr lang="es-ES" baseline="0" dirty="0" err="1" smtClean="0"/>
              <a:t>hydrogen</a:t>
            </a:r>
            <a:r>
              <a:rPr lang="es-ES" baseline="0" dirty="0" smtClean="0"/>
              <a:t> </a:t>
            </a:r>
            <a:r>
              <a:rPr lang="es-ES" baseline="0" dirty="0" err="1" smtClean="0"/>
              <a:t>atoms</a:t>
            </a:r>
            <a:r>
              <a:rPr lang="es-ES" baseline="0" dirty="0" smtClean="0"/>
              <a:t> </a:t>
            </a:r>
            <a:r>
              <a:rPr lang="es-ES" baseline="0" dirty="0" err="1" smtClean="0"/>
              <a:t>available</a:t>
            </a:r>
            <a:r>
              <a:rPr lang="es-ES" baseline="0" dirty="0" smtClean="0"/>
              <a:t> </a:t>
            </a:r>
            <a:r>
              <a:rPr lang="es-ES" baseline="0" dirty="0" err="1" smtClean="0"/>
              <a:t>linked</a:t>
            </a:r>
            <a:r>
              <a:rPr lang="es-ES" baseline="0" dirty="0" smtClean="0"/>
              <a:t> </a:t>
            </a:r>
            <a:r>
              <a:rPr lang="es-ES" baseline="0" dirty="0" err="1" smtClean="0"/>
              <a:t>to</a:t>
            </a:r>
            <a:r>
              <a:rPr lang="es-ES" baseline="0" dirty="0" smtClean="0"/>
              <a:t> </a:t>
            </a:r>
            <a:r>
              <a:rPr lang="es-ES" baseline="0" dirty="0" err="1" smtClean="0"/>
              <a:t>the</a:t>
            </a:r>
            <a:r>
              <a:rPr lang="es-ES" baseline="0" dirty="0" smtClean="0"/>
              <a:t> </a:t>
            </a:r>
            <a:r>
              <a:rPr lang="es-ES" baseline="0" dirty="0" err="1" smtClean="0"/>
              <a:t>nitrogen</a:t>
            </a:r>
            <a:r>
              <a:rPr lang="es-ES" baseline="0" dirty="0" smtClean="0"/>
              <a:t> </a:t>
            </a:r>
            <a:r>
              <a:rPr lang="es-ES" baseline="0" dirty="0" err="1" smtClean="0"/>
              <a:t>atom</a:t>
            </a:r>
            <a:r>
              <a:rPr lang="es-ES" baseline="0" dirty="0" smtClean="0"/>
              <a:t>, and </a:t>
            </a:r>
            <a:r>
              <a:rPr lang="es-ES" baseline="0" dirty="0" err="1" smtClean="0"/>
              <a:t>the</a:t>
            </a:r>
            <a:r>
              <a:rPr lang="es-ES" baseline="0" dirty="0" smtClean="0"/>
              <a:t> </a:t>
            </a:r>
            <a:r>
              <a:rPr lang="es-ES" baseline="0" dirty="0" err="1" smtClean="0"/>
              <a:t>mentioned</a:t>
            </a:r>
            <a:r>
              <a:rPr lang="es-ES" baseline="0" dirty="0" smtClean="0"/>
              <a:t> </a:t>
            </a:r>
            <a:r>
              <a:rPr lang="es-ES" baseline="0" dirty="0" err="1" smtClean="0"/>
              <a:t>mechanism</a:t>
            </a:r>
            <a:r>
              <a:rPr lang="es-ES" baseline="0" dirty="0" smtClean="0"/>
              <a:t> </a:t>
            </a:r>
            <a:r>
              <a:rPr lang="es-ES" baseline="0" dirty="0" err="1" smtClean="0"/>
              <a:t>cannot</a:t>
            </a:r>
            <a:r>
              <a:rPr lang="es-ES" baseline="0" dirty="0" smtClean="0"/>
              <a:t> </a:t>
            </a:r>
            <a:r>
              <a:rPr lang="es-ES" baseline="0" dirty="0" err="1" smtClean="0"/>
              <a:t>take</a:t>
            </a:r>
            <a:r>
              <a:rPr lang="es-ES" baseline="0" dirty="0" smtClean="0"/>
              <a:t> place.</a:t>
            </a:r>
            <a:endParaRPr lang="es-ES" dirty="0"/>
          </a:p>
        </p:txBody>
      </p:sp>
      <p:sp>
        <p:nvSpPr>
          <p:cNvPr id="4" name="3 Marcador de número de diapositiva"/>
          <p:cNvSpPr>
            <a:spLocks noGrp="1"/>
          </p:cNvSpPr>
          <p:nvPr>
            <p:ph type="sldNum" sz="quarter" idx="10"/>
          </p:nvPr>
        </p:nvSpPr>
        <p:spPr/>
        <p:txBody>
          <a:bodyPr/>
          <a:lstStyle/>
          <a:p>
            <a:pPr>
              <a:defRPr/>
            </a:pPr>
            <a:fld id="{3B96D62B-0101-4FF4-96BC-3CC7CEBA17E0}" type="slidenum">
              <a:rPr lang="es-ES" smtClean="0"/>
              <a:pPr>
                <a:defRPr/>
              </a:pPr>
              <a:t>25</a:t>
            </a:fld>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Alkyl-ammonium</a:t>
            </a:r>
            <a:r>
              <a:rPr lang="es-ES" baseline="0" dirty="0" smtClean="0"/>
              <a:t> </a:t>
            </a:r>
            <a:r>
              <a:rPr lang="es-ES" baseline="0" dirty="0" err="1" smtClean="0"/>
              <a:t>carbamates</a:t>
            </a:r>
            <a:r>
              <a:rPr lang="es-ES" baseline="0" dirty="0" smtClean="0"/>
              <a:t> can </a:t>
            </a:r>
            <a:r>
              <a:rPr lang="es-ES" baseline="0" dirty="0" err="1" smtClean="0"/>
              <a:t>be</a:t>
            </a:r>
            <a:r>
              <a:rPr lang="es-ES" baseline="0" dirty="0" smtClean="0"/>
              <a:t> </a:t>
            </a:r>
            <a:r>
              <a:rPr lang="es-ES" baseline="0" dirty="0" err="1" smtClean="0"/>
              <a:t>formed</a:t>
            </a:r>
            <a:r>
              <a:rPr lang="es-ES" baseline="0" dirty="0" smtClean="0"/>
              <a:t> </a:t>
            </a:r>
            <a:r>
              <a:rPr lang="es-ES" baseline="0" dirty="0" err="1" smtClean="0"/>
              <a:t>either</a:t>
            </a:r>
            <a:r>
              <a:rPr lang="es-ES" baseline="0" dirty="0" smtClean="0"/>
              <a:t> “</a:t>
            </a:r>
            <a:r>
              <a:rPr lang="es-ES" baseline="0" dirty="0" err="1" smtClean="0"/>
              <a:t>externally</a:t>
            </a:r>
            <a:r>
              <a:rPr lang="es-ES" baseline="0" dirty="0" smtClean="0"/>
              <a:t>” (</a:t>
            </a:r>
            <a:r>
              <a:rPr lang="es-ES" baseline="0" dirty="0" err="1" smtClean="0"/>
              <a:t>two</a:t>
            </a:r>
            <a:r>
              <a:rPr lang="es-ES" baseline="0" dirty="0" smtClean="0"/>
              <a:t> </a:t>
            </a:r>
            <a:r>
              <a:rPr lang="es-ES" baseline="0" dirty="0" err="1" smtClean="0"/>
              <a:t>different</a:t>
            </a:r>
            <a:r>
              <a:rPr lang="es-ES" baseline="0" dirty="0" smtClean="0"/>
              <a:t> </a:t>
            </a:r>
            <a:r>
              <a:rPr lang="es-ES" baseline="0" dirty="0" err="1" smtClean="0"/>
              <a:t>grafted</a:t>
            </a:r>
            <a:r>
              <a:rPr lang="es-ES" baseline="0" dirty="0" smtClean="0"/>
              <a:t> amine </a:t>
            </a:r>
            <a:r>
              <a:rPr lang="es-ES" baseline="0" dirty="0" err="1" smtClean="0"/>
              <a:t>molecules</a:t>
            </a:r>
            <a:r>
              <a:rPr lang="es-ES" baseline="0" dirty="0" smtClean="0"/>
              <a:t> </a:t>
            </a:r>
            <a:r>
              <a:rPr lang="es-ES" baseline="0" dirty="0" err="1" smtClean="0"/>
              <a:t>close</a:t>
            </a:r>
            <a:r>
              <a:rPr lang="es-ES" baseline="0" dirty="0" smtClean="0"/>
              <a:t> </a:t>
            </a:r>
            <a:r>
              <a:rPr lang="es-ES" baseline="0" dirty="0" err="1" smtClean="0"/>
              <a:t>enough</a:t>
            </a:r>
            <a:r>
              <a:rPr lang="es-ES" baseline="0" dirty="0" smtClean="0"/>
              <a:t> </a:t>
            </a:r>
            <a:r>
              <a:rPr lang="es-ES" baseline="0" dirty="0" err="1" smtClean="0"/>
              <a:t>to</a:t>
            </a:r>
            <a:r>
              <a:rPr lang="es-ES" baseline="0" dirty="0" smtClean="0"/>
              <a:t> </a:t>
            </a:r>
            <a:r>
              <a:rPr lang="es-ES" baseline="0" dirty="0" err="1" smtClean="0"/>
              <a:t>each</a:t>
            </a:r>
            <a:r>
              <a:rPr lang="es-ES" baseline="0" dirty="0" smtClean="0"/>
              <a:t> </a:t>
            </a:r>
            <a:r>
              <a:rPr lang="es-ES" baseline="0" dirty="0" err="1" smtClean="0"/>
              <a:t>other</a:t>
            </a:r>
            <a:r>
              <a:rPr lang="es-ES" baseline="0" dirty="0" smtClean="0"/>
              <a:t>): intermolecular </a:t>
            </a:r>
            <a:r>
              <a:rPr lang="es-ES" baseline="0" dirty="0" err="1" smtClean="0"/>
              <a:t>mechanism</a:t>
            </a:r>
            <a:r>
              <a:rPr lang="es-ES" baseline="0" dirty="0" smtClean="0"/>
              <a:t>;  </a:t>
            </a:r>
            <a:r>
              <a:rPr lang="es-ES" baseline="0" dirty="0" err="1" smtClean="0"/>
              <a:t>or</a:t>
            </a:r>
            <a:r>
              <a:rPr lang="es-ES" baseline="0" dirty="0" smtClean="0"/>
              <a:t> “</a:t>
            </a:r>
            <a:r>
              <a:rPr lang="es-ES" baseline="0" dirty="0" err="1" smtClean="0"/>
              <a:t>internally</a:t>
            </a:r>
            <a:r>
              <a:rPr lang="es-ES" baseline="0" dirty="0" smtClean="0"/>
              <a:t>” (</a:t>
            </a:r>
            <a:r>
              <a:rPr lang="es-ES" baseline="0" dirty="0" err="1" smtClean="0"/>
              <a:t>two</a:t>
            </a:r>
            <a:r>
              <a:rPr lang="es-ES" baseline="0" dirty="0" smtClean="0"/>
              <a:t> </a:t>
            </a:r>
            <a:r>
              <a:rPr lang="es-ES" baseline="0" dirty="0" err="1" smtClean="0"/>
              <a:t>neighbour</a:t>
            </a:r>
            <a:r>
              <a:rPr lang="es-ES" baseline="0" dirty="0" smtClean="0"/>
              <a:t> amine </a:t>
            </a:r>
            <a:r>
              <a:rPr lang="es-ES" baseline="0" dirty="0" err="1" smtClean="0"/>
              <a:t>groups</a:t>
            </a:r>
            <a:r>
              <a:rPr lang="es-ES" baseline="0" dirty="0" smtClean="0"/>
              <a:t> of </a:t>
            </a:r>
            <a:r>
              <a:rPr lang="es-ES" baseline="0" dirty="0" err="1" smtClean="0"/>
              <a:t>the</a:t>
            </a:r>
            <a:r>
              <a:rPr lang="es-ES" baseline="0" dirty="0" smtClean="0"/>
              <a:t> </a:t>
            </a:r>
            <a:r>
              <a:rPr lang="es-ES" baseline="0" dirty="0" err="1" smtClean="0"/>
              <a:t>same</a:t>
            </a:r>
            <a:r>
              <a:rPr lang="es-ES" baseline="0" dirty="0" smtClean="0"/>
              <a:t> </a:t>
            </a:r>
            <a:r>
              <a:rPr lang="es-ES" baseline="0" dirty="0" err="1" smtClean="0"/>
              <a:t>grafted</a:t>
            </a:r>
            <a:r>
              <a:rPr lang="es-ES" baseline="0" dirty="0" smtClean="0"/>
              <a:t> </a:t>
            </a:r>
            <a:r>
              <a:rPr lang="es-ES" baseline="0" dirty="0" err="1" smtClean="0"/>
              <a:t>molecule</a:t>
            </a:r>
            <a:r>
              <a:rPr lang="es-ES" baseline="0" dirty="0" smtClean="0"/>
              <a:t>): </a:t>
            </a:r>
            <a:r>
              <a:rPr lang="es-ES" baseline="0" dirty="0" err="1" smtClean="0"/>
              <a:t>intramolecular</a:t>
            </a:r>
            <a:r>
              <a:rPr lang="es-ES" baseline="0" dirty="0" smtClean="0"/>
              <a:t> </a:t>
            </a:r>
            <a:r>
              <a:rPr lang="es-ES" baseline="0" dirty="0" err="1" smtClean="0"/>
              <a:t>mechanism</a:t>
            </a:r>
            <a:r>
              <a:rPr lang="es-ES" baseline="0" dirty="0" smtClean="0"/>
              <a:t>.</a:t>
            </a:r>
            <a:endParaRPr lang="es-ES" baseline="0" dirty="0" smtClean="0"/>
          </a:p>
        </p:txBody>
      </p:sp>
      <p:sp>
        <p:nvSpPr>
          <p:cNvPr id="4" name="3 Marcador de número de diapositiva"/>
          <p:cNvSpPr>
            <a:spLocks noGrp="1"/>
          </p:cNvSpPr>
          <p:nvPr>
            <p:ph type="sldNum" sz="quarter" idx="10"/>
          </p:nvPr>
        </p:nvSpPr>
        <p:spPr/>
        <p:txBody>
          <a:bodyPr/>
          <a:lstStyle/>
          <a:p>
            <a:pPr>
              <a:defRPr/>
            </a:pPr>
            <a:fld id="{3B96D62B-0101-4FF4-96BC-3CC7CEBA17E0}" type="slidenum">
              <a:rPr lang="es-ES" smtClean="0"/>
              <a:pPr>
                <a:defRPr/>
              </a:pPr>
              <a:t>26</a:t>
            </a:fld>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Alkyl-ammonium</a:t>
            </a:r>
            <a:r>
              <a:rPr lang="es-ES" baseline="0" dirty="0" smtClean="0"/>
              <a:t> </a:t>
            </a:r>
            <a:r>
              <a:rPr lang="es-ES" baseline="0" dirty="0" err="1" smtClean="0"/>
              <a:t>carbamates</a:t>
            </a:r>
            <a:r>
              <a:rPr lang="es-ES" baseline="0" dirty="0" smtClean="0"/>
              <a:t> can </a:t>
            </a:r>
            <a:r>
              <a:rPr lang="es-ES" baseline="0" dirty="0" err="1" smtClean="0"/>
              <a:t>be</a:t>
            </a:r>
            <a:r>
              <a:rPr lang="es-ES" baseline="0" dirty="0" smtClean="0"/>
              <a:t> </a:t>
            </a:r>
            <a:r>
              <a:rPr lang="es-ES" baseline="0" dirty="0" err="1" smtClean="0"/>
              <a:t>formed</a:t>
            </a:r>
            <a:r>
              <a:rPr lang="es-ES" baseline="0" dirty="0" smtClean="0"/>
              <a:t> </a:t>
            </a:r>
            <a:r>
              <a:rPr lang="es-ES" baseline="0" dirty="0" err="1" smtClean="0"/>
              <a:t>either</a:t>
            </a:r>
            <a:r>
              <a:rPr lang="es-ES" baseline="0" dirty="0" smtClean="0"/>
              <a:t> “</a:t>
            </a:r>
            <a:r>
              <a:rPr lang="es-ES" baseline="0" dirty="0" err="1" smtClean="0"/>
              <a:t>externally</a:t>
            </a:r>
            <a:r>
              <a:rPr lang="es-ES" baseline="0" dirty="0" smtClean="0"/>
              <a:t>” (</a:t>
            </a:r>
            <a:r>
              <a:rPr lang="es-ES" baseline="0" dirty="0" err="1" smtClean="0"/>
              <a:t>two</a:t>
            </a:r>
            <a:r>
              <a:rPr lang="es-ES" baseline="0" dirty="0" smtClean="0"/>
              <a:t> </a:t>
            </a:r>
            <a:r>
              <a:rPr lang="es-ES" baseline="0" dirty="0" err="1" smtClean="0"/>
              <a:t>different</a:t>
            </a:r>
            <a:r>
              <a:rPr lang="es-ES" baseline="0" dirty="0" smtClean="0"/>
              <a:t> </a:t>
            </a:r>
            <a:r>
              <a:rPr lang="es-ES" baseline="0" dirty="0" err="1" smtClean="0"/>
              <a:t>grafted</a:t>
            </a:r>
            <a:r>
              <a:rPr lang="es-ES" baseline="0" dirty="0" smtClean="0"/>
              <a:t> amine </a:t>
            </a:r>
            <a:r>
              <a:rPr lang="es-ES" baseline="0" dirty="0" err="1" smtClean="0"/>
              <a:t>molecules</a:t>
            </a:r>
            <a:r>
              <a:rPr lang="es-ES" baseline="0" dirty="0" smtClean="0"/>
              <a:t> </a:t>
            </a:r>
            <a:r>
              <a:rPr lang="es-ES" baseline="0" dirty="0" err="1" smtClean="0"/>
              <a:t>close</a:t>
            </a:r>
            <a:r>
              <a:rPr lang="es-ES" baseline="0" dirty="0" smtClean="0"/>
              <a:t> </a:t>
            </a:r>
            <a:r>
              <a:rPr lang="es-ES" baseline="0" dirty="0" err="1" smtClean="0"/>
              <a:t>enough</a:t>
            </a:r>
            <a:r>
              <a:rPr lang="es-ES" baseline="0" dirty="0" smtClean="0"/>
              <a:t> </a:t>
            </a:r>
            <a:r>
              <a:rPr lang="es-ES" baseline="0" dirty="0" err="1" smtClean="0"/>
              <a:t>to</a:t>
            </a:r>
            <a:r>
              <a:rPr lang="es-ES" baseline="0" dirty="0" smtClean="0"/>
              <a:t> </a:t>
            </a:r>
            <a:r>
              <a:rPr lang="es-ES" baseline="0" dirty="0" err="1" smtClean="0"/>
              <a:t>each</a:t>
            </a:r>
            <a:r>
              <a:rPr lang="es-ES" baseline="0" dirty="0" smtClean="0"/>
              <a:t> </a:t>
            </a:r>
            <a:r>
              <a:rPr lang="es-ES" baseline="0" dirty="0" err="1" smtClean="0"/>
              <a:t>other</a:t>
            </a:r>
            <a:r>
              <a:rPr lang="es-ES" baseline="0" dirty="0" smtClean="0"/>
              <a:t>) </a:t>
            </a:r>
            <a:r>
              <a:rPr lang="es-ES" baseline="0" dirty="0" err="1" smtClean="0"/>
              <a:t>or</a:t>
            </a:r>
            <a:r>
              <a:rPr lang="es-ES" baseline="0" dirty="0" smtClean="0"/>
              <a:t> “</a:t>
            </a:r>
            <a:r>
              <a:rPr lang="es-ES" baseline="0" dirty="0" err="1" smtClean="0"/>
              <a:t>internally</a:t>
            </a:r>
            <a:r>
              <a:rPr lang="es-ES" baseline="0" dirty="0" smtClean="0"/>
              <a:t>” (</a:t>
            </a:r>
            <a:r>
              <a:rPr lang="es-ES" baseline="0" dirty="0" err="1" smtClean="0"/>
              <a:t>two</a:t>
            </a:r>
            <a:r>
              <a:rPr lang="es-ES" baseline="0" dirty="0" smtClean="0"/>
              <a:t> </a:t>
            </a:r>
            <a:r>
              <a:rPr lang="es-ES" baseline="0" dirty="0" err="1" smtClean="0"/>
              <a:t>neighbour</a:t>
            </a:r>
            <a:r>
              <a:rPr lang="es-ES" baseline="0" dirty="0" smtClean="0"/>
              <a:t> amine </a:t>
            </a:r>
            <a:r>
              <a:rPr lang="es-ES" baseline="0" dirty="0" err="1" smtClean="0"/>
              <a:t>groups</a:t>
            </a:r>
            <a:r>
              <a:rPr lang="es-ES" baseline="0" dirty="0" smtClean="0"/>
              <a:t> of </a:t>
            </a:r>
            <a:r>
              <a:rPr lang="es-ES" baseline="0" dirty="0" err="1" smtClean="0"/>
              <a:t>the</a:t>
            </a:r>
            <a:r>
              <a:rPr lang="es-ES" baseline="0" dirty="0" smtClean="0"/>
              <a:t> </a:t>
            </a:r>
            <a:r>
              <a:rPr lang="es-ES" baseline="0" dirty="0" err="1" smtClean="0"/>
              <a:t>same</a:t>
            </a:r>
            <a:r>
              <a:rPr lang="es-ES" baseline="0" dirty="0" smtClean="0"/>
              <a:t> </a:t>
            </a:r>
            <a:r>
              <a:rPr lang="es-ES" baseline="0" dirty="0" err="1" smtClean="0"/>
              <a:t>grafted</a:t>
            </a:r>
            <a:r>
              <a:rPr lang="es-ES" baseline="0" dirty="0" smtClean="0"/>
              <a:t> </a:t>
            </a:r>
            <a:r>
              <a:rPr lang="es-ES" baseline="0" dirty="0" err="1" smtClean="0"/>
              <a:t>molecule</a:t>
            </a:r>
            <a:r>
              <a:rPr lang="es-ES" baseline="0" dirty="0" smtClean="0"/>
              <a:t>).</a:t>
            </a:r>
          </a:p>
        </p:txBody>
      </p:sp>
      <p:sp>
        <p:nvSpPr>
          <p:cNvPr id="4" name="3 Marcador de número de diapositiva"/>
          <p:cNvSpPr>
            <a:spLocks noGrp="1"/>
          </p:cNvSpPr>
          <p:nvPr>
            <p:ph type="sldNum" sz="quarter" idx="10"/>
          </p:nvPr>
        </p:nvSpPr>
        <p:spPr/>
        <p:txBody>
          <a:bodyPr/>
          <a:lstStyle/>
          <a:p>
            <a:pPr>
              <a:defRPr/>
            </a:pPr>
            <a:fld id="{3B96D62B-0101-4FF4-96BC-3CC7CEBA17E0}" type="slidenum">
              <a:rPr lang="es-ES" smtClean="0"/>
              <a:pPr>
                <a:defRPr/>
              </a:pPr>
              <a:t>27</a:t>
            </a:fld>
            <a:endParaRPr lang="es-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sz="1200" dirty="0" smtClean="0"/>
              <a:t>Figura 5.35. Representación esquemática de la reacción de </a:t>
            </a:r>
            <a:r>
              <a:rPr lang="es-ES" sz="1200" dirty="0" err="1" smtClean="0"/>
              <a:t>CO</a:t>
            </a:r>
            <a:r>
              <a:rPr lang="es-ES" sz="1200" baseline="-25000" dirty="0" err="1" smtClean="0"/>
              <a:t>2</a:t>
            </a:r>
            <a:r>
              <a:rPr lang="es-ES" sz="1200" dirty="0" smtClean="0"/>
              <a:t> con dos grupos amino mediante enlaces intermoleculares (líneas </a:t>
            </a:r>
            <a:r>
              <a:rPr lang="es-ES" sz="1200" dirty="0" smtClean="0"/>
              <a:t>punteadas, color rojo) </a:t>
            </a:r>
            <a:r>
              <a:rPr lang="es-ES" sz="1200" dirty="0" smtClean="0"/>
              <a:t>e </a:t>
            </a:r>
            <a:r>
              <a:rPr lang="es-ES" sz="1200" dirty="0" err="1" smtClean="0"/>
              <a:t>intramoleculares</a:t>
            </a:r>
            <a:r>
              <a:rPr lang="es-ES" sz="1200" dirty="0" smtClean="0"/>
              <a:t> (líneas </a:t>
            </a:r>
            <a:r>
              <a:rPr lang="es-ES" sz="1200" dirty="0" smtClean="0"/>
              <a:t>rayadas, color azul) </a:t>
            </a:r>
            <a:r>
              <a:rPr lang="es-ES" sz="1200" dirty="0" smtClean="0"/>
              <a:t>en moléculas de a) </a:t>
            </a:r>
            <a:r>
              <a:rPr lang="es-ES" sz="1200" dirty="0" err="1" smtClean="0"/>
              <a:t>aminopropil</a:t>
            </a:r>
            <a:r>
              <a:rPr lang="es-ES" sz="1200" dirty="0" smtClean="0"/>
              <a:t>, AP (N) y b) </a:t>
            </a:r>
            <a:r>
              <a:rPr lang="es-ES" sz="1200" dirty="0" err="1" smtClean="0"/>
              <a:t>etilendiamo</a:t>
            </a:r>
            <a:r>
              <a:rPr lang="es-ES" sz="1200" dirty="0" smtClean="0"/>
              <a:t>, </a:t>
            </a:r>
            <a:r>
              <a:rPr lang="es-ES" sz="1200" dirty="0" err="1" smtClean="0"/>
              <a:t>ED</a:t>
            </a:r>
            <a:r>
              <a:rPr lang="es-ES" sz="1200" dirty="0" smtClean="0"/>
              <a:t> (</a:t>
            </a:r>
            <a:r>
              <a:rPr lang="es-ES" sz="1200" dirty="0" err="1" smtClean="0"/>
              <a:t>NN</a:t>
            </a:r>
            <a:r>
              <a:rPr lang="es-ES" sz="1200" dirty="0" smtClean="0"/>
              <a:t>)</a:t>
            </a:r>
          </a:p>
          <a:p>
            <a:endParaRPr lang="es-ES" dirty="0"/>
          </a:p>
        </p:txBody>
      </p:sp>
      <p:sp>
        <p:nvSpPr>
          <p:cNvPr id="4" name="3 Marcador de número de diapositiva"/>
          <p:cNvSpPr>
            <a:spLocks noGrp="1"/>
          </p:cNvSpPr>
          <p:nvPr>
            <p:ph type="sldNum" sz="quarter" idx="10"/>
          </p:nvPr>
        </p:nvSpPr>
        <p:spPr/>
        <p:txBody>
          <a:bodyPr/>
          <a:lstStyle/>
          <a:p>
            <a:pPr>
              <a:defRPr/>
            </a:pPr>
            <a:fld id="{3B96D62B-0101-4FF4-96BC-3CC7CEBA17E0}" type="slidenum">
              <a:rPr lang="es-ES" smtClean="0"/>
              <a:pPr>
                <a:defRPr/>
              </a:pPr>
              <a:t>28</a:t>
            </a:fld>
            <a:endParaRPr 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B8D5DE2-3F75-4415-8A45-93196C57E64D}" type="slidenum">
              <a:rPr lang="es-ES" smtClean="0">
                <a:latin typeface="Arial" charset="0"/>
              </a:rPr>
              <a:pPr fontAlgn="base">
                <a:spcBef>
                  <a:spcPct val="0"/>
                </a:spcBef>
                <a:spcAft>
                  <a:spcPct val="0"/>
                </a:spcAft>
              </a:pPr>
              <a:t>29</a:t>
            </a:fld>
            <a:endParaRPr lang="es-ES" smtClean="0">
              <a:latin typeface="Arial" charset="0"/>
            </a:endParaRPr>
          </a:p>
        </p:txBody>
      </p:sp>
      <p:sp>
        <p:nvSpPr>
          <p:cNvPr id="716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16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dirty="0" smtClean="0">
                <a:latin typeface="Arial" charset="0"/>
              </a:rPr>
              <a:t>Sample preparation for TEM measurements was carried out by staining the functionalized SBA-15 with Ruthenium oxide, that is a selective staining agent for amine groups. Ruthenium is a heavy metal that enhances the image contrast by TEM.</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1 Marcador de imagen de diapositiva"/>
          <p:cNvSpPr>
            <a:spLocks noGrp="1" noRot="1" noChangeAspect="1"/>
          </p:cNvSpPr>
          <p:nvPr>
            <p:ph type="sldImg"/>
          </p:nvPr>
        </p:nvSpPr>
        <p:spPr bwMode="auto">
          <a:noFill/>
          <a:ln>
            <a:solidFill>
              <a:srgbClr val="000000"/>
            </a:solidFill>
            <a:miter lim="800000"/>
            <a:headEnd/>
            <a:tailEnd/>
          </a:ln>
        </p:spPr>
      </p:sp>
      <p:sp>
        <p:nvSpPr>
          <p:cNvPr id="73730"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latin typeface="Arial" charset="0"/>
              </a:rPr>
              <a:t>The images shown correspond to the pure SBA-15 support and several samples with different nitrogen content.</a:t>
            </a:r>
          </a:p>
          <a:p>
            <a:pPr eaLnBrk="1" hangingPunct="1"/>
            <a:r>
              <a:rPr lang="en-US" dirty="0" smtClean="0">
                <a:latin typeface="Arial" charset="0"/>
              </a:rPr>
              <a:t> It is clearly observed for the lowest N content (</a:t>
            </a:r>
            <a:r>
              <a:rPr lang="en-US" dirty="0" smtClean="0">
                <a:solidFill>
                  <a:srgbClr val="000099"/>
                </a:solidFill>
                <a:latin typeface="Arial" charset="0"/>
              </a:rPr>
              <a:t>SBA-DT-</a:t>
            </a:r>
            <a:r>
              <a:rPr lang="en-US" dirty="0" err="1" smtClean="0">
                <a:solidFill>
                  <a:srgbClr val="000099"/>
                </a:solidFill>
                <a:latin typeface="Arial" charset="0"/>
              </a:rPr>
              <a:t>NNN</a:t>
            </a:r>
            <a:r>
              <a:rPr lang="en-US" dirty="0" smtClean="0">
                <a:solidFill>
                  <a:srgbClr val="000099"/>
                </a:solidFill>
                <a:latin typeface="Arial" charset="0"/>
              </a:rPr>
              <a:t>)</a:t>
            </a:r>
            <a:r>
              <a:rPr lang="en-US" dirty="0" smtClean="0">
                <a:latin typeface="Arial" charset="0"/>
              </a:rPr>
              <a:t> </a:t>
            </a:r>
            <a:r>
              <a:rPr lang="en-US" dirty="0" smtClean="0">
                <a:latin typeface="Arial" charset="0"/>
              </a:rPr>
              <a:t>the black dots of RuO</a:t>
            </a:r>
            <a:r>
              <a:rPr lang="en-US" baseline="-25000" dirty="0" smtClean="0">
                <a:latin typeface="Arial" charset="0"/>
              </a:rPr>
              <a:t>4</a:t>
            </a:r>
            <a:r>
              <a:rPr lang="en-US" dirty="0" smtClean="0">
                <a:latin typeface="Arial" charset="0"/>
              </a:rPr>
              <a:t> within the channels of the support that are revealing the position of the amino groups. As the nitrogen content increases (images on the right), the pores are progressively filled up with amino groups, and the black dots are now seen as a continuous dark line. </a:t>
            </a:r>
          </a:p>
          <a:p>
            <a:pPr eaLnBrk="1" hangingPunct="1"/>
            <a:r>
              <a:rPr lang="en-US" dirty="0" smtClean="0">
                <a:latin typeface="Arial" charset="0"/>
              </a:rPr>
              <a:t>We will see later that the </a:t>
            </a:r>
            <a:r>
              <a:rPr lang="en-US" dirty="0" smtClean="0">
                <a:latin typeface="Arial" charset="0"/>
              </a:rPr>
              <a:t>external surface of the sample </a:t>
            </a:r>
            <a:r>
              <a:rPr lang="en-US" dirty="0" smtClean="0">
                <a:latin typeface="Arial" charset="0"/>
              </a:rPr>
              <a:t>is </a:t>
            </a:r>
            <a:r>
              <a:rPr lang="en-US" dirty="0" smtClean="0">
                <a:latin typeface="Arial" charset="0"/>
              </a:rPr>
              <a:t>also functionalized, as shown by the thicker dark line corresponding to the</a:t>
            </a:r>
            <a:r>
              <a:rPr lang="fr-FR" dirty="0" smtClean="0">
                <a:latin typeface="Arial" charset="0"/>
              </a:rPr>
              <a:t> RuO4 </a:t>
            </a:r>
            <a:r>
              <a:rPr lang="fr-FR" b="0" dirty="0" err="1" smtClean="0">
                <a:solidFill>
                  <a:srgbClr val="C00000"/>
                </a:solidFill>
                <a:latin typeface="Arial" charset="0"/>
              </a:rPr>
              <a:t>covering</a:t>
            </a:r>
            <a:r>
              <a:rPr lang="fr-FR" b="0" dirty="0" smtClean="0">
                <a:solidFill>
                  <a:srgbClr val="C00000"/>
                </a:solidFill>
                <a:latin typeface="Arial" charset="0"/>
              </a:rPr>
              <a:t> the </a:t>
            </a:r>
            <a:r>
              <a:rPr lang="fr-FR" b="0" dirty="0" err="1" smtClean="0">
                <a:solidFill>
                  <a:srgbClr val="C00000"/>
                </a:solidFill>
                <a:latin typeface="Arial" charset="0"/>
              </a:rPr>
              <a:t>external</a:t>
            </a:r>
            <a:r>
              <a:rPr lang="fr-FR" b="0" dirty="0" smtClean="0">
                <a:solidFill>
                  <a:srgbClr val="C00000"/>
                </a:solidFill>
                <a:latin typeface="Arial" charset="0"/>
              </a:rPr>
              <a:t> </a:t>
            </a:r>
            <a:r>
              <a:rPr lang="fr-FR" b="0" dirty="0" smtClean="0">
                <a:solidFill>
                  <a:srgbClr val="C00000"/>
                </a:solidFill>
                <a:latin typeface="Arial" charset="0"/>
              </a:rPr>
              <a:t>surface.</a:t>
            </a:r>
            <a:endParaRPr lang="en-US" b="0" dirty="0" smtClean="0">
              <a:solidFill>
                <a:srgbClr val="C00000"/>
              </a:solidFill>
              <a:latin typeface="Arial" charset="0"/>
            </a:endParaRPr>
          </a:p>
          <a:p>
            <a:endParaRPr lang="en-US" dirty="0" smtClean="0"/>
          </a:p>
        </p:txBody>
      </p:sp>
      <p:sp>
        <p:nvSpPr>
          <p:cNvPr id="4" name="3 Marcador de número de diapositiva"/>
          <p:cNvSpPr>
            <a:spLocks noGrp="1"/>
          </p:cNvSpPr>
          <p:nvPr>
            <p:ph type="sldNum" sz="quarter" idx="5"/>
          </p:nvPr>
        </p:nvSpPr>
        <p:spPr/>
        <p:txBody>
          <a:bodyPr/>
          <a:lstStyle/>
          <a:p>
            <a:pPr>
              <a:defRPr/>
            </a:pPr>
            <a:fld id="{83220F5D-0979-46D4-A876-0F4BB4814A0E}" type="slidenum">
              <a:rPr lang="es-ES" smtClean="0"/>
              <a:pPr>
                <a:defRPr/>
              </a:pPr>
              <a:t>30</a:t>
            </a:fld>
            <a:endParaRPr 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9BBDE5F-2C2D-4F8E-A67D-50116FFB3B35}" type="slidenum">
              <a:rPr lang="es-ES" smtClean="0">
                <a:latin typeface="Arial" charset="0"/>
              </a:rPr>
              <a:pPr fontAlgn="base">
                <a:spcBef>
                  <a:spcPct val="0"/>
                </a:spcBef>
                <a:spcAft>
                  <a:spcPct val="0"/>
                </a:spcAft>
              </a:pPr>
              <a:t>31</a:t>
            </a:fld>
            <a:endParaRPr lang="es-ES" smtClean="0">
              <a:latin typeface="Arial" charset="0"/>
            </a:endParaRPr>
          </a:p>
        </p:txBody>
      </p:sp>
      <p:sp>
        <p:nvSpPr>
          <p:cNvPr id="1351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51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dirty="0" smtClean="0">
                <a:latin typeface="Arial" charset="0"/>
              </a:rPr>
              <a:t>When more amine is added to the SBA-15 during </a:t>
            </a:r>
            <a:r>
              <a:rPr lang="en-US" dirty="0" err="1" smtClean="0">
                <a:latin typeface="Arial" charset="0"/>
              </a:rPr>
              <a:t>functionalization</a:t>
            </a:r>
            <a:r>
              <a:rPr lang="en-US" dirty="0" smtClean="0">
                <a:latin typeface="Arial" charset="0"/>
              </a:rPr>
              <a:t> (considering 6 </a:t>
            </a:r>
            <a:r>
              <a:rPr lang="en-US" dirty="0" err="1" smtClean="0">
                <a:latin typeface="Arial" charset="0"/>
              </a:rPr>
              <a:t>silanol</a:t>
            </a:r>
            <a:r>
              <a:rPr lang="en-US" dirty="0" smtClean="0">
                <a:latin typeface="Arial" charset="0"/>
              </a:rPr>
              <a:t> groups per m2, that is, ratio amine/</a:t>
            </a:r>
            <a:r>
              <a:rPr lang="en-US" dirty="0" err="1" smtClean="0">
                <a:latin typeface="Arial" charset="0"/>
              </a:rPr>
              <a:t>SiOH</a:t>
            </a:r>
            <a:r>
              <a:rPr lang="en-US" dirty="0" smtClean="0">
                <a:latin typeface="Arial" charset="0"/>
              </a:rPr>
              <a:t> = 6), similar results are obtained. Now, although the shape of all isotherms are again similar, the differences among the three isotherms of the functionalized SBA-15 </a:t>
            </a:r>
            <a:r>
              <a:rPr lang="en-US" dirty="0" smtClean="0">
                <a:latin typeface="Arial" charset="0"/>
              </a:rPr>
              <a:t>are </a:t>
            </a:r>
            <a:r>
              <a:rPr lang="en-US" dirty="0" smtClean="0">
                <a:latin typeface="Arial" charset="0"/>
              </a:rPr>
              <a:t>more evident. </a:t>
            </a:r>
          </a:p>
          <a:p>
            <a:pPr eaLnBrk="1" hangingPunct="1"/>
            <a:r>
              <a:rPr lang="en-US" dirty="0" smtClean="0">
                <a:latin typeface="Arial" charset="0"/>
              </a:rPr>
              <a:t>Values of surface area and pore volume show now a decrease in the order AP, ED and </a:t>
            </a:r>
            <a:r>
              <a:rPr lang="en-US" dirty="0" smtClean="0">
                <a:latin typeface="Arial" charset="0"/>
              </a:rPr>
              <a:t>DT</a:t>
            </a:r>
            <a:r>
              <a:rPr lang="en-US" b="1" dirty="0" smtClean="0">
                <a:latin typeface="Arial" charset="0"/>
              </a:rPr>
              <a:t>. </a:t>
            </a:r>
            <a:r>
              <a:rPr lang="en-US" dirty="0" smtClean="0">
                <a:latin typeface="Arial" charset="0"/>
              </a:rPr>
              <a:t>However</a:t>
            </a:r>
            <a:r>
              <a:rPr lang="en-US" dirty="0" smtClean="0">
                <a:latin typeface="Arial" charset="0"/>
              </a:rPr>
              <a:t>, the amount of nitrogen incorporated is larger.</a:t>
            </a:r>
          </a:p>
          <a:p>
            <a:pPr eaLnBrk="1" hangingPunct="1"/>
            <a:r>
              <a:rPr lang="en-US" dirty="0" smtClean="0">
                <a:latin typeface="Arial" charset="0"/>
              </a:rPr>
              <a:t>The XRD graph on the right shows again an important decrease in the intensity of the diffraction peaks with respect to the pure SBA-15, particularly for the sample functionalized with the </a:t>
            </a:r>
            <a:r>
              <a:rPr lang="en-US" dirty="0" err="1" smtClean="0">
                <a:latin typeface="Arial" charset="0"/>
              </a:rPr>
              <a:t>triamino</a:t>
            </a:r>
            <a:r>
              <a:rPr lang="en-US" dirty="0" smtClean="0">
                <a:latin typeface="Arial" charset="0"/>
              </a:rPr>
              <a:t> molecule.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Arial" charset="0"/>
              </a:rPr>
              <a:t>Molecular size of </a:t>
            </a:r>
            <a:r>
              <a:rPr lang="en-US" dirty="0" err="1" smtClean="0">
                <a:latin typeface="Arial" charset="0"/>
              </a:rPr>
              <a:t>aminated</a:t>
            </a:r>
            <a:r>
              <a:rPr lang="en-US" dirty="0" smtClean="0">
                <a:latin typeface="Arial" charset="0"/>
              </a:rPr>
              <a:t> molecules (AP, ED,</a:t>
            </a:r>
            <a:r>
              <a:rPr lang="en-US" baseline="0" dirty="0" smtClean="0">
                <a:latin typeface="Arial" charset="0"/>
              </a:rPr>
              <a:t> DT) is relatively small compared to pore size: 10-15 angstroms, so that molecules do not block the pore volume, no matter how much drafting extension. </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Г</a:t>
            </a: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Verdana" pitchFamily="34" charset="0"/>
              </a:rPr>
              <a:t>org (</a:t>
            </a:r>
            <a:r>
              <a:rPr kumimoji="0" lang="en-US" sz="1200" b="0" i="0" u="none" strike="noStrike" cap="none" normalizeH="0" baseline="0" dirty="0" err="1" smtClean="0">
                <a:ln>
                  <a:noFill/>
                </a:ln>
                <a:solidFill>
                  <a:schemeClr val="tx1"/>
                </a:solidFill>
                <a:effectLst/>
                <a:latin typeface="Verdana" pitchFamily="34" charset="0"/>
              </a:rPr>
              <a:t>molec</a:t>
            </a:r>
            <a:r>
              <a:rPr kumimoji="0" lang="en-US" sz="1200" b="0" i="0" u="none" strike="noStrike" cap="none" normalizeH="0" baseline="0" dirty="0" smtClean="0">
                <a:ln>
                  <a:noFill/>
                </a:ln>
                <a:solidFill>
                  <a:schemeClr val="tx1"/>
                </a:solidFill>
                <a:effectLst/>
                <a:latin typeface="Verdana" pitchFamily="34" charset="0"/>
              </a:rPr>
              <a:t>/</a:t>
            </a:r>
            <a:r>
              <a:rPr kumimoji="0" lang="en-US" sz="1200" b="0" i="0" u="none" strike="noStrike" cap="none" normalizeH="0" baseline="0" dirty="0" err="1" smtClean="0">
                <a:ln>
                  <a:noFill/>
                </a:ln>
                <a:solidFill>
                  <a:schemeClr val="tx1"/>
                </a:solidFill>
                <a:effectLst/>
                <a:latin typeface="Verdana" pitchFamily="34" charset="0"/>
              </a:rPr>
              <a:t>nm</a:t>
            </a:r>
            <a:r>
              <a:rPr kumimoji="0" lang="en-US" sz="1200" b="0" i="0" u="none" strike="noStrike" cap="none" normalizeH="0" baseline="30000" dirty="0" err="1" smtClean="0">
                <a:ln>
                  <a:noFill/>
                </a:ln>
                <a:solidFill>
                  <a:schemeClr val="tx1"/>
                </a:solidFill>
                <a:effectLst/>
                <a:latin typeface="Verdana" pitchFamily="34" charset="0"/>
              </a:rPr>
              <a:t>2</a:t>
            </a:r>
            <a:r>
              <a:rPr kumimoji="0" lang="en-US" sz="1200" b="0" i="0" u="none" strike="noStrike" cap="none" normalizeH="0" baseline="0" dirty="0" smtClean="0">
                <a:ln>
                  <a:noFill/>
                </a:ln>
                <a:solidFill>
                  <a:schemeClr val="tx1"/>
                </a:solidFill>
                <a:effectLst/>
                <a:latin typeface="Verdana" pitchFamily="34" charset="0"/>
              </a:rPr>
              <a:t>) is decreasing with longer organic molecules, since these are usually not perpendicular to the surface but occupying some space </a:t>
            </a:r>
            <a:r>
              <a:rPr kumimoji="0" lang="en-US" sz="1200" b="0" i="0" u="none" strike="noStrike" cap="none" normalizeH="0" baseline="0" dirty="0" smtClean="0">
                <a:ln>
                  <a:noFill/>
                </a:ln>
                <a:solidFill>
                  <a:schemeClr val="tx1"/>
                </a:solidFill>
                <a:effectLst/>
                <a:latin typeface="Verdana" pitchFamily="34" charset="0"/>
              </a:rPr>
              <a:t>along </a:t>
            </a:r>
            <a:r>
              <a:rPr kumimoji="0" lang="en-US" sz="1200" b="0" i="0" u="none" strike="noStrike" cap="none" normalizeH="0" baseline="0" dirty="0" smtClean="0">
                <a:ln>
                  <a:noFill/>
                </a:ln>
                <a:solidFill>
                  <a:schemeClr val="tx1"/>
                </a:solidFill>
                <a:effectLst/>
                <a:latin typeface="Verdana" pitchFamily="34" charset="0"/>
              </a:rPr>
              <a:t>the surface (</a:t>
            </a:r>
            <a:r>
              <a:rPr kumimoji="0" lang="en-US" sz="1200" b="0" i="0" u="none" strike="noStrike" cap="none" normalizeH="0" baseline="0" dirty="0" err="1" smtClean="0">
                <a:ln>
                  <a:noFill/>
                </a:ln>
                <a:solidFill>
                  <a:schemeClr val="tx1"/>
                </a:solidFill>
                <a:effectLst/>
                <a:latin typeface="Verdana" pitchFamily="34" charset="0"/>
              </a:rPr>
              <a:t>silanol</a:t>
            </a:r>
            <a:r>
              <a:rPr kumimoji="0" lang="en-US" sz="1200" b="0" i="0" u="none" strike="noStrike" cap="none" normalizeH="0" baseline="0" dirty="0" smtClean="0">
                <a:ln>
                  <a:noFill/>
                </a:ln>
                <a:solidFill>
                  <a:schemeClr val="tx1"/>
                </a:solidFill>
                <a:effectLst/>
                <a:latin typeface="Verdana" pitchFamily="34" charset="0"/>
              </a:rPr>
              <a:t> groups no longer accessible)</a:t>
            </a:r>
          </a:p>
          <a:p>
            <a:pPr eaLnBrk="1" hangingPunct="1"/>
            <a:endParaRPr lang="es-ES" dirty="0" smtClean="0">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2D431FF-FF97-4F00-BE98-F1FA5DA55D8E}" type="slidenum">
              <a:rPr lang="es-ES" smtClean="0">
                <a:latin typeface="Arial" charset="0"/>
              </a:rPr>
              <a:pPr fontAlgn="base">
                <a:spcBef>
                  <a:spcPct val="0"/>
                </a:spcBef>
                <a:spcAft>
                  <a:spcPct val="0"/>
                </a:spcAft>
              </a:pPr>
              <a:t>32</a:t>
            </a:fld>
            <a:endParaRPr lang="es-ES" smtClean="0">
              <a:latin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61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latin typeface="Arial" charset="0"/>
              </a:rPr>
              <a:t>We show here CO</a:t>
            </a:r>
            <a:r>
              <a:rPr lang="en-US" baseline="-25000" smtClean="0">
                <a:latin typeface="Arial" charset="0"/>
              </a:rPr>
              <a:t>2</a:t>
            </a:r>
            <a:r>
              <a:rPr lang="en-US" smtClean="0">
                <a:latin typeface="Arial" charset="0"/>
              </a:rPr>
              <a:t> adsorption results of the materials. The amount of CO</a:t>
            </a:r>
            <a:r>
              <a:rPr lang="en-US" baseline="-25000" smtClean="0">
                <a:latin typeface="Arial" charset="0"/>
              </a:rPr>
              <a:t>2</a:t>
            </a:r>
            <a:r>
              <a:rPr lang="en-US" smtClean="0">
                <a:latin typeface="Arial" charset="0"/>
              </a:rPr>
              <a:t> adsorbed increases with the N content of the sample, from 19,7 mg CO2/g for pure SBA-15 up to 80.8 mg CO2/g for the sample functionalized with triamine and 10 silanol groups per nm</a:t>
            </a:r>
            <a:r>
              <a:rPr lang="en-US" baseline="30000" smtClean="0">
                <a:latin typeface="Arial" charset="0"/>
              </a:rPr>
              <a:t>2</a:t>
            </a:r>
            <a:r>
              <a:rPr lang="en-US" smtClean="0">
                <a:latin typeface="Arial" charset="0"/>
              </a:rPr>
              <a:t>, which is the sample with the highest adsorption capacity. CO2 adsorption runs almost parallel to N content, so that all N is involved in CO2 adsorption.</a:t>
            </a:r>
          </a:p>
          <a:p>
            <a:pPr eaLnBrk="1" hangingPunct="1"/>
            <a:r>
              <a:rPr lang="en-US" smtClean="0">
                <a:latin typeface="Arial" charset="0"/>
              </a:rPr>
              <a:t>We can see below the isotherms of pure SBA-15 and SBA with the triamine,  DT (NNN)-6. We observe that adsorption capacity at low pressure (1 atm) is much higher when the amine is present, as commented, and that for the functionalized sample the adsorption process is not completely reversible, which indicates that part ot the CO</a:t>
            </a:r>
            <a:r>
              <a:rPr lang="en-US" baseline="-25000" smtClean="0">
                <a:latin typeface="Arial" charset="0"/>
              </a:rPr>
              <a:t>2 </a:t>
            </a:r>
            <a:r>
              <a:rPr lang="en-US" smtClean="0">
                <a:latin typeface="Arial" charset="0"/>
              </a:rPr>
              <a:t>remains within the adsorbent. This behaviour is related to the adsorption mechanisms for both materials, since for  pure SBA-15 there is only physical adsorption while for the functionalized SBA-15 there is rather a chemical adsorption, which results from a stronger interaction, as we will see. </a:t>
            </a:r>
          </a:p>
          <a:p>
            <a:pPr eaLnBrk="1" hangingPunct="1"/>
            <a:r>
              <a:rPr lang="en-US" smtClean="0">
                <a:latin typeface="Arial" charset="0"/>
              </a:rPr>
              <a:t>Although the desorption process is not totally reversible when lowering the pressure, the adsorbent is completely regenerated when heating at 110ºC.</a:t>
            </a:r>
          </a:p>
          <a:p>
            <a:pPr eaLnBrk="1" hangingPunct="1"/>
            <a:endParaRPr lang="en-US" smtClean="0">
              <a:latin typeface="Arial" charset="0"/>
            </a:endParaRPr>
          </a:p>
          <a:p>
            <a:pPr eaLnBrk="1" hangingPunct="1"/>
            <a:endParaRPr lang="es-ES" smtClean="0">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FF941B9-F08E-4EC2-BE3E-295063AAADC1}" type="slidenum">
              <a:rPr lang="es-ES" smtClean="0">
                <a:latin typeface="Arial" charset="0"/>
              </a:rPr>
              <a:pPr fontAlgn="base">
                <a:spcBef>
                  <a:spcPct val="0"/>
                </a:spcBef>
                <a:spcAft>
                  <a:spcPct val="0"/>
                </a:spcAft>
              </a:pPr>
              <a:t>33</a:t>
            </a:fld>
            <a:endParaRPr lang="es-ES" smtClean="0">
              <a:latin typeface="Arial" charset="0"/>
            </a:endParaRPr>
          </a:p>
        </p:txBody>
      </p:sp>
      <p:sp>
        <p:nvSpPr>
          <p:cNvPr id="1382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824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latin typeface="Arial" charset="0"/>
              </a:rPr>
              <a:t>We can see here that after several consecutive adsorption-desorption cycles, the adsorption capacity of the functionalized materials (in this case illustrated by SBA-DT (NNN)-6) is practically unchanged. Before each cycle, degasification of the sample was carried out at 110ºC and 3 mbar during 2 hours. No air was present during the regeneration process, and therefore, no amine oxidation was produced, so the material keeps the same initial adsorption capacity.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74DBD0E-13FC-4D67-8D29-A5FB6AF50616}" type="slidenum">
              <a:rPr lang="es-ES" smtClean="0">
                <a:latin typeface="Arial" charset="0"/>
              </a:rPr>
              <a:pPr fontAlgn="base">
                <a:spcBef>
                  <a:spcPct val="0"/>
                </a:spcBef>
                <a:spcAft>
                  <a:spcPct val="0"/>
                </a:spcAft>
              </a:pPr>
              <a:t>34</a:t>
            </a:fld>
            <a:endParaRPr lang="es-ES" smtClean="0">
              <a:latin typeface="Arial" charset="0"/>
            </a:endParaRPr>
          </a:p>
        </p:txBody>
      </p:sp>
      <p:sp>
        <p:nvSpPr>
          <p:cNvPr id="1628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28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z="900" dirty="0" smtClean="0">
                <a:latin typeface="Verdana" pitchFamily="34" charset="0"/>
              </a:rPr>
              <a:t>The best result of CO</a:t>
            </a:r>
            <a:r>
              <a:rPr lang="en-US" sz="900" baseline="-25000" dirty="0" smtClean="0">
                <a:latin typeface="Verdana" pitchFamily="34" charset="0"/>
              </a:rPr>
              <a:t>2</a:t>
            </a:r>
            <a:r>
              <a:rPr lang="en-US" sz="900" dirty="0" smtClean="0">
                <a:latin typeface="Verdana" pitchFamily="34" charset="0"/>
              </a:rPr>
              <a:t> adsorption of this sample when dried in air at room temperature (25 ºC) for 24 h is 66.8 mg CO</a:t>
            </a:r>
            <a:r>
              <a:rPr lang="en-US" sz="900" baseline="-25000" dirty="0" smtClean="0">
                <a:latin typeface="Verdana" pitchFamily="34" charset="0"/>
              </a:rPr>
              <a:t>2</a:t>
            </a:r>
            <a:r>
              <a:rPr lang="en-US" sz="900" dirty="0" smtClean="0">
                <a:latin typeface="Verdana" pitchFamily="34" charset="0"/>
              </a:rPr>
              <a:t>/g, as mentioned.</a:t>
            </a:r>
            <a:endParaRPr lang="en-US" dirty="0" smtClean="0">
              <a:latin typeface="Arial" charset="0"/>
            </a:endParaRPr>
          </a:p>
          <a:p>
            <a:pPr eaLnBrk="1" hangingPunct="1"/>
            <a:r>
              <a:rPr lang="en-US" dirty="0" smtClean="0">
                <a:latin typeface="Arial" charset="0"/>
              </a:rPr>
              <a:t>However, when drying is air at </a:t>
            </a:r>
            <a:r>
              <a:rPr lang="en-US" dirty="0" err="1" smtClean="0">
                <a:latin typeface="Arial" charset="0"/>
              </a:rPr>
              <a:t>110ºC</a:t>
            </a:r>
            <a:r>
              <a:rPr lang="en-US" dirty="0" smtClean="0">
                <a:latin typeface="Arial" charset="0"/>
              </a:rPr>
              <a:t> the CO2 adsorption capacity decreases dramatically with the drying time, even below the limit corresponding to pure SBA-15 (19.6 mg/g). The low value of CO2 adsorption for 72 h of drying at 110 ºC (about 13 mg/g) is very similar to that obtained for other SBA-15 materials functionalized with hydrocarbon chains without amine groups, like </a:t>
            </a:r>
            <a:r>
              <a:rPr lang="en-US" dirty="0" err="1" smtClean="0">
                <a:latin typeface="Arial" charset="0"/>
              </a:rPr>
              <a:t>octylsilane</a:t>
            </a:r>
            <a:r>
              <a:rPr lang="en-US" dirty="0" smtClean="0">
                <a:latin typeface="Arial" charset="0"/>
              </a:rPr>
              <a:t> and </a:t>
            </a:r>
            <a:r>
              <a:rPr lang="en-US" dirty="0" err="1" smtClean="0">
                <a:latin typeface="Arial" charset="0"/>
              </a:rPr>
              <a:t>isobuthylsilane</a:t>
            </a:r>
            <a:r>
              <a:rPr lang="en-US" dirty="0" smtClean="0">
                <a:latin typeface="Arial" charset="0"/>
              </a:rPr>
              <a:t>, molecules that have no specific centers to chemically interact with CO</a:t>
            </a:r>
            <a:r>
              <a:rPr lang="en-US" baseline="-25000" dirty="0" smtClean="0">
                <a:latin typeface="Arial" charset="0"/>
              </a:rPr>
              <a:t>2</a:t>
            </a:r>
            <a:r>
              <a:rPr lang="en-US" dirty="0" smtClean="0">
                <a:latin typeface="Arial" charset="0"/>
              </a:rPr>
              <a:t>. So we can conclude that the </a:t>
            </a:r>
            <a:r>
              <a:rPr lang="en-US" dirty="0" err="1" smtClean="0">
                <a:latin typeface="Arial" charset="0"/>
              </a:rPr>
              <a:t>diamine</a:t>
            </a:r>
            <a:r>
              <a:rPr lang="en-US" dirty="0" smtClean="0">
                <a:latin typeface="Arial" charset="0"/>
              </a:rPr>
              <a:t> DT (</a:t>
            </a:r>
            <a:r>
              <a:rPr lang="en-US" dirty="0" err="1" smtClean="0">
                <a:latin typeface="Arial" charset="0"/>
              </a:rPr>
              <a:t>NNN</a:t>
            </a:r>
            <a:r>
              <a:rPr lang="en-US" dirty="0" smtClean="0">
                <a:latin typeface="Arial" charset="0"/>
              </a:rPr>
              <a:t>) molecule grafted to the SBA-15 losses almost completely its capacity for CO2 adsorption after drying at </a:t>
            </a:r>
            <a:r>
              <a:rPr lang="en-US" dirty="0" err="1" smtClean="0">
                <a:latin typeface="Arial" charset="0"/>
              </a:rPr>
              <a:t>110ºC</a:t>
            </a:r>
            <a:r>
              <a:rPr lang="en-US" dirty="0" smtClean="0">
                <a:latin typeface="Arial" charset="0"/>
              </a:rPr>
              <a:t> for a time long enough (72 h).</a:t>
            </a:r>
          </a:p>
          <a:p>
            <a:pPr eaLnBrk="1" hangingPunct="1"/>
            <a:r>
              <a:rPr lang="en-US" dirty="0" smtClean="0">
                <a:latin typeface="Arial" charset="0"/>
              </a:rPr>
              <a:t>Lets see why…</a:t>
            </a:r>
            <a:endParaRPr lang="es-ES" dirty="0" smtClean="0">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F0FED03-1475-42F3-B579-B7420575F646}" type="slidenum">
              <a:rPr lang="es-ES" smtClean="0">
                <a:latin typeface="Arial" charset="0"/>
              </a:rPr>
              <a:pPr fontAlgn="base">
                <a:spcBef>
                  <a:spcPct val="0"/>
                </a:spcBef>
                <a:spcAft>
                  <a:spcPct val="0"/>
                </a:spcAft>
              </a:pPr>
              <a:t>35</a:t>
            </a:fld>
            <a:endParaRPr lang="es-ES" smtClean="0">
              <a:latin typeface="Arial" charset="0"/>
            </a:endParaRPr>
          </a:p>
        </p:txBody>
      </p:sp>
      <p:sp>
        <p:nvSpPr>
          <p:cNvPr id="1607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07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latin typeface="Arial" charset="0"/>
              </a:rPr>
              <a:t>The same data are shown here,but in a normalized way, taking 100% as the initial reference for CO</a:t>
            </a:r>
            <a:r>
              <a:rPr lang="en-US" baseline="-25000" smtClean="0">
                <a:latin typeface="Arial" charset="0"/>
              </a:rPr>
              <a:t>2</a:t>
            </a:r>
            <a:r>
              <a:rPr lang="en-US" smtClean="0">
                <a:latin typeface="Arial" charset="0"/>
              </a:rPr>
              <a:t> adsorption and N content corresponding to the sample dried at room T. The graph on the left shows the decrease of CO</a:t>
            </a:r>
            <a:r>
              <a:rPr lang="en-US" baseline="-25000" smtClean="0">
                <a:latin typeface="Arial" charset="0"/>
              </a:rPr>
              <a:t>2</a:t>
            </a:r>
            <a:r>
              <a:rPr lang="en-US" smtClean="0">
                <a:latin typeface="Arial" charset="0"/>
              </a:rPr>
              <a:t> adsorption capacity in relation to the sample dried at room temperature (in the vertical axis, 100 means the adsorption capacity of the sample dried at room temperature). The decrease of CO</a:t>
            </a:r>
            <a:r>
              <a:rPr lang="en-US" baseline="-25000" smtClean="0">
                <a:latin typeface="Arial" charset="0"/>
              </a:rPr>
              <a:t>2</a:t>
            </a:r>
            <a:r>
              <a:rPr lang="en-US" smtClean="0">
                <a:latin typeface="Arial" charset="0"/>
              </a:rPr>
              <a:t> adsorption capacity is clearly observed for the two larger amine molecules, reaching 70 and 80% of their initial value after 72 h at 110 ºC.  However the material with the mono-amine, maintains practically unchanged its adsorption capacity. </a:t>
            </a:r>
          </a:p>
          <a:p>
            <a:pPr eaLnBrk="1" hangingPunct="1"/>
            <a:r>
              <a:rPr lang="en-US" smtClean="0">
                <a:latin typeface="Arial" charset="0"/>
              </a:rPr>
              <a:t>N content along drying time at 110ºC is shown in the right figure. This content is practically unchanged, being only a slight decrease observable for the diamine and the triamine samples, ED(NN) and DT (NNN), which loose less than 15% of their initial nitrogen content. Once again, N values remain unchanged for the monoamine, AP(N)</a:t>
            </a:r>
          </a:p>
          <a:p>
            <a:pPr eaLnBrk="1" hangingPunct="1"/>
            <a:r>
              <a:rPr lang="en-US" smtClean="0">
                <a:latin typeface="Arial" charset="0"/>
              </a:rPr>
              <a:t>We conclude that:</a:t>
            </a:r>
          </a:p>
          <a:p>
            <a:pPr eaLnBrk="1" hangingPunct="1"/>
            <a:r>
              <a:rPr lang="en-US" smtClean="0">
                <a:latin typeface="Arial" charset="0"/>
              </a:rPr>
              <a:t>Primary amine groups in AP(N) are not affected by drying at 110ºC, whereas amine groups in ED(NN) and DT(NNN) molecules are strongly affected by this treatment, pointing at possible chemical changes that difficult CO</a:t>
            </a:r>
            <a:r>
              <a:rPr lang="en-US" baseline="-25000" smtClean="0">
                <a:latin typeface="Arial" charset="0"/>
              </a:rPr>
              <a:t>2</a:t>
            </a:r>
            <a:r>
              <a:rPr lang="en-US" smtClean="0">
                <a:latin typeface="Arial" charset="0"/>
              </a:rPr>
              <a:t> adsorption.</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9A9ED05-AE80-4862-9EB5-C4BE7996232F}" type="slidenum">
              <a:rPr lang="es-ES" smtClean="0">
                <a:latin typeface="Arial" charset="0"/>
              </a:rPr>
              <a:pPr fontAlgn="base">
                <a:spcBef>
                  <a:spcPct val="0"/>
                </a:spcBef>
                <a:spcAft>
                  <a:spcPct val="0"/>
                </a:spcAft>
              </a:pPr>
              <a:t>36</a:t>
            </a:fld>
            <a:endParaRPr lang="es-ES" smtClean="0">
              <a:latin typeface="Arial" charset="0"/>
            </a:endParaRPr>
          </a:p>
        </p:txBody>
      </p:sp>
      <p:sp>
        <p:nvSpPr>
          <p:cNvPr id="1638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4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latin typeface="Arial" charset="0"/>
              </a:rPr>
              <a:t>However, samples functionalized with diamino and triamino precursors show different IR spectra. As observed, a new absorption band at 1664 cm</a:t>
            </a:r>
            <a:r>
              <a:rPr lang="en-US" baseline="30000" smtClean="0">
                <a:latin typeface="Arial" charset="0"/>
              </a:rPr>
              <a:t>-1</a:t>
            </a:r>
            <a:r>
              <a:rPr lang="en-US" smtClean="0">
                <a:latin typeface="Arial" charset="0"/>
              </a:rPr>
              <a:t> appears in both cases, increasing with drying time, being this change more pronounced for the triamine. This new band has been attributed to a C= N double bond, that would probably correspond to other functional groups formed by oxidation.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CD2CC79-49D2-4500-8CCF-445C3F4C53ED}" type="slidenum">
              <a:rPr lang="es-ES" smtClean="0">
                <a:latin typeface="Arial" charset="0"/>
              </a:rPr>
              <a:pPr fontAlgn="base">
                <a:spcBef>
                  <a:spcPct val="0"/>
                </a:spcBef>
                <a:spcAft>
                  <a:spcPct val="0"/>
                </a:spcAft>
              </a:pPr>
              <a:t>37</a:t>
            </a:fld>
            <a:endParaRPr lang="es-ES" smtClean="0">
              <a:latin typeface="Arial" charset="0"/>
            </a:endParaRPr>
          </a:p>
        </p:txBody>
      </p:sp>
      <p:sp>
        <p:nvSpPr>
          <p:cNvPr id="1658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58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dirty="0" smtClean="0">
                <a:latin typeface="Arial" charset="0"/>
              </a:rPr>
              <a:t>Samples prepared with the tri-amine precursor, DT(NNN), showed a similar </a:t>
            </a:r>
            <a:r>
              <a:rPr lang="en-US" dirty="0" err="1" smtClean="0">
                <a:latin typeface="Arial" charset="0"/>
              </a:rPr>
              <a:t>behaviour</a:t>
            </a:r>
            <a:r>
              <a:rPr lang="en-US" dirty="0" smtClean="0">
                <a:latin typeface="Arial" charset="0"/>
              </a:rPr>
              <a:t>. Again, secondary amino groups react with the oxygen producing </a:t>
            </a:r>
            <a:r>
              <a:rPr lang="en-US" dirty="0" err="1" smtClean="0">
                <a:latin typeface="Arial" charset="0"/>
              </a:rPr>
              <a:t>imine</a:t>
            </a:r>
            <a:r>
              <a:rPr lang="en-US" dirty="0" smtClean="0">
                <a:latin typeface="Arial" charset="0"/>
              </a:rPr>
              <a:t> or </a:t>
            </a:r>
            <a:r>
              <a:rPr lang="en-US" dirty="0" err="1" smtClean="0">
                <a:latin typeface="Arial" charset="0"/>
              </a:rPr>
              <a:t>oxime</a:t>
            </a:r>
            <a:r>
              <a:rPr lang="en-US" dirty="0" smtClean="0">
                <a:latin typeface="Arial" charset="0"/>
              </a:rPr>
              <a:t> groups and also losing part of the organic chain. This last result has also been confirmed by elemental analysis (N content) of the samples after drying. All nitrogen atoms of the </a:t>
            </a:r>
            <a:r>
              <a:rPr lang="en-US" dirty="0" err="1" smtClean="0">
                <a:latin typeface="Arial" charset="0"/>
              </a:rPr>
              <a:t>oxime</a:t>
            </a:r>
            <a:r>
              <a:rPr lang="en-US" dirty="0" smtClean="0">
                <a:latin typeface="Arial" charset="0"/>
              </a:rPr>
              <a:t> and </a:t>
            </a:r>
            <a:r>
              <a:rPr lang="en-US" dirty="0" err="1" smtClean="0">
                <a:latin typeface="Arial" charset="0"/>
              </a:rPr>
              <a:t>imine</a:t>
            </a:r>
            <a:r>
              <a:rPr lang="en-US" dirty="0" smtClean="0">
                <a:latin typeface="Arial" charset="0"/>
              </a:rPr>
              <a:t> groups are inactive for CO2 adsorption.</a:t>
            </a:r>
          </a:p>
          <a:p>
            <a:pPr eaLnBrk="1" hangingPunct="1"/>
            <a:r>
              <a:rPr lang="en-US" b="0" dirty="0" smtClean="0">
                <a:latin typeface="Arial" charset="0"/>
              </a:rPr>
              <a:t>These results indicate that the way in which the drying step can be carried out depends on the type of amino group existing in the functionalizing agent. Moreover, this conclusion is also valid for the adsorbent regeneration after CO2 adsorption. When existing molecules with secondary or tertiary amine groups, the regeneration must be carried out under vacuum or under an inert atmosphere. </a:t>
            </a:r>
          </a:p>
          <a:p>
            <a:pPr eaLnBrk="1" hangingPunct="1"/>
            <a:endParaRPr lang="en-US" dirty="0" smtClean="0">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1 Marcador de imagen de diapositiva"/>
          <p:cNvSpPr>
            <a:spLocks noGrp="1" noRot="1" noChangeAspect="1"/>
          </p:cNvSpPr>
          <p:nvPr>
            <p:ph type="sldImg"/>
          </p:nvPr>
        </p:nvSpPr>
        <p:spPr bwMode="auto">
          <a:noFill/>
          <a:ln>
            <a:solidFill>
              <a:srgbClr val="000000"/>
            </a:solidFill>
            <a:miter lim="800000"/>
            <a:headEnd/>
            <a:tailEnd/>
          </a:ln>
        </p:spPr>
      </p:sp>
      <p:sp>
        <p:nvSpPr>
          <p:cNvPr id="179202"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E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s-ES" sz="1200" dirty="0" smtClean="0"/>
              <a:t>Todas las isotermas muestran un mismo comportamiento, que corresponde al tipo IV de </a:t>
            </a:r>
            <a:r>
              <a:rPr lang="es-ES" sz="1200" dirty="0" err="1" smtClean="0"/>
              <a:t>IUPAC</a:t>
            </a:r>
            <a:r>
              <a:rPr lang="es-ES" sz="1200" dirty="0" smtClean="0"/>
              <a:t>. Así, aparece una primera etapa a bajas presiones relativas, donde se produce la adsorción en </a:t>
            </a:r>
            <a:r>
              <a:rPr lang="es-ES" sz="1200" dirty="0" err="1" smtClean="0"/>
              <a:t>monocapa</a:t>
            </a:r>
            <a:r>
              <a:rPr lang="es-ES" sz="1200" dirty="0" smtClean="0"/>
              <a:t> y en </a:t>
            </a:r>
            <a:r>
              <a:rPr lang="es-ES" sz="1200" dirty="0" err="1" smtClean="0"/>
              <a:t>microporos</a:t>
            </a:r>
            <a:r>
              <a:rPr lang="es-ES" sz="1200" dirty="0" smtClean="0"/>
              <a:t>. A continuación tiene lugar la adsorción en multicapa y finalmente el fenómeno de condensación capilar dentro de los </a:t>
            </a:r>
            <a:r>
              <a:rPr lang="es-ES" sz="1200" dirty="0" err="1" smtClean="0"/>
              <a:t>mesoporos</a:t>
            </a:r>
            <a:r>
              <a:rPr lang="es-ES" sz="1200" dirty="0" smtClean="0"/>
              <a:t>, que se corresponde con la mayor pendiente observada en las isotermas. La presión relativa a la que se produce el fenómeno de condensación capilar proporciona una idea del diámetro de poro de cada soporte, ya que a mayores diámetros de poro este proceso sucede a presiones relativas mayores. En el proceso de </a:t>
            </a:r>
            <a:r>
              <a:rPr lang="es-ES" sz="1200" dirty="0" err="1" smtClean="0"/>
              <a:t>desorción</a:t>
            </a:r>
            <a:r>
              <a:rPr lang="es-ES" sz="1200" dirty="0" smtClean="0"/>
              <a:t> la isoterma presenta un ciclo de histéresis asociado a las diferencias entre el mecanismo de llenado de los poros, que se produce por condensación capilar y el mecanismo de vaciado de los poros. </a:t>
            </a:r>
          </a:p>
          <a:p>
            <a:r>
              <a:rPr lang="es-ES" dirty="0" smtClean="0"/>
              <a:t>Estos resultados confirman que la modificación de la temperatura de hidrólisis y la adición de un agente de hinchamiento permite obtener materiales con mayor diámetro de poro: De 90 a 117 y de </a:t>
            </a:r>
            <a:r>
              <a:rPr lang="es-ES_tradnl" dirty="0" smtClean="0">
                <a:solidFill>
                  <a:schemeClr val="bg1"/>
                </a:solidFill>
                <a:latin typeface="Times" pitchFamily="18" charset="0"/>
                <a:cs typeface="Times New Roman" pitchFamily="18" charset="0"/>
              </a:rPr>
              <a:t>97 a 152 angstroms. </a:t>
            </a:r>
          </a:p>
          <a:p>
            <a:r>
              <a:rPr lang="es-ES_tradnl" dirty="0" smtClean="0">
                <a:solidFill>
                  <a:schemeClr val="bg1"/>
                </a:solidFill>
                <a:latin typeface="Times" pitchFamily="18" charset="0"/>
                <a:cs typeface="Times New Roman" pitchFamily="18" charset="0"/>
              </a:rPr>
              <a:t>El menor</a:t>
            </a:r>
            <a:r>
              <a:rPr lang="es-ES_tradnl" baseline="0" dirty="0" smtClean="0">
                <a:solidFill>
                  <a:schemeClr val="bg1"/>
                </a:solidFill>
                <a:latin typeface="Times" pitchFamily="18" charset="0"/>
                <a:cs typeface="Times New Roman" pitchFamily="18" charset="0"/>
              </a:rPr>
              <a:t> </a:t>
            </a:r>
            <a:r>
              <a:rPr lang="es-ES_tradnl" baseline="0" dirty="0" err="1" smtClean="0">
                <a:solidFill>
                  <a:schemeClr val="bg1"/>
                </a:solidFill>
                <a:latin typeface="Times" pitchFamily="18" charset="0"/>
                <a:cs typeface="Times New Roman" pitchFamily="18" charset="0"/>
              </a:rPr>
              <a:t>diametro</a:t>
            </a:r>
            <a:r>
              <a:rPr lang="es-ES_tradnl" baseline="0" dirty="0" smtClean="0">
                <a:solidFill>
                  <a:schemeClr val="bg1"/>
                </a:solidFill>
                <a:latin typeface="Times" pitchFamily="18" charset="0"/>
                <a:cs typeface="Times New Roman" pitchFamily="18" charset="0"/>
              </a:rPr>
              <a:t> de poro del material calcinado (con y sin poro-expandido) se atribuye a una posible contracción parcial causada por la calcinación a elevada T</a:t>
            </a:r>
            <a:endParaRPr lang="es-ES_tradnl" dirty="0" smtClean="0">
              <a:solidFill>
                <a:schemeClr val="bg1"/>
              </a:solidFill>
              <a:latin typeface="Times" pitchFamily="18" charset="0"/>
              <a:cs typeface="Times New Roman" pitchFamily="18" charset="0"/>
            </a:endParaRPr>
          </a:p>
          <a:p>
            <a:r>
              <a:rPr lang="es-ES_tradnl" dirty="0" smtClean="0">
                <a:solidFill>
                  <a:schemeClr val="bg1"/>
                </a:solidFill>
                <a:latin typeface="Times" pitchFamily="18" charset="0"/>
                <a:cs typeface="Times New Roman" pitchFamily="18" charset="0"/>
              </a:rPr>
              <a:t>Consecuentemente, al ser el volumen total de poros similar, la superficie específica</a:t>
            </a:r>
            <a:r>
              <a:rPr lang="es-ES_tradnl" baseline="0" dirty="0" smtClean="0">
                <a:solidFill>
                  <a:schemeClr val="bg1"/>
                </a:solidFill>
                <a:latin typeface="Times" pitchFamily="18" charset="0"/>
                <a:cs typeface="Times New Roman" pitchFamily="18" charset="0"/>
              </a:rPr>
              <a:t> de los materiales de poro expandido debe disminuir (poros mas grandes implican menor superficie por unidad de peso, para el mismo </a:t>
            </a:r>
            <a:r>
              <a:rPr lang="es-ES_tradnl" baseline="0" dirty="0" err="1" smtClean="0">
                <a:solidFill>
                  <a:schemeClr val="bg1"/>
                </a:solidFill>
                <a:latin typeface="Times" pitchFamily="18" charset="0"/>
                <a:cs typeface="Times New Roman" pitchFamily="18" charset="0"/>
              </a:rPr>
              <a:t>Vp.</a:t>
            </a:r>
            <a:r>
              <a:rPr lang="es-ES_tradnl" baseline="0" dirty="0" smtClean="0">
                <a:solidFill>
                  <a:schemeClr val="bg1"/>
                </a:solidFill>
                <a:latin typeface="Times" pitchFamily="18" charset="0"/>
                <a:cs typeface="Times New Roman" pitchFamily="18" charset="0"/>
              </a:rPr>
              <a:t> (Es decir, </a:t>
            </a:r>
            <a:r>
              <a:rPr lang="es-ES" sz="1200" dirty="0" smtClean="0"/>
              <a:t>el aumento en el tamaño de poro ha producido una disminución de la superficie específica</a:t>
            </a:r>
            <a:r>
              <a:rPr lang="es-ES_tradnl" baseline="0" dirty="0" smtClean="0">
                <a:solidFill>
                  <a:schemeClr val="bg1"/>
                </a:solidFill>
                <a:latin typeface="Times" pitchFamily="18" charset="0"/>
                <a:cs typeface="Times New Roman" pitchFamily="18" charset="0"/>
              </a:rPr>
              <a:t>).</a:t>
            </a:r>
          </a:p>
          <a:p>
            <a:endParaRPr lang="es-ES" sz="1200" kern="1200" dirty="0" smtClean="0">
              <a:solidFill>
                <a:schemeClr val="tx1"/>
              </a:solidFill>
              <a:latin typeface="+mn-lt"/>
              <a:ea typeface="+mn-ea"/>
              <a:cs typeface="+mn-cs"/>
            </a:endParaRPr>
          </a:p>
          <a:p>
            <a:r>
              <a:rPr lang="es-ES" sz="1200" kern="1200" dirty="0" smtClean="0">
                <a:solidFill>
                  <a:schemeClr val="tx1"/>
                </a:solidFill>
                <a:latin typeface="+mn-lt"/>
                <a:ea typeface="+mn-ea"/>
                <a:cs typeface="+mn-cs"/>
              </a:rPr>
              <a:t>Los tratamientos térmicos de calcinación para la eliminación del surfactante reducen el número de grupos hidroxilo superficiales, de manera que la concentración superficial de estos grupos es menor cuanto mayor sea la temperatura a la que se somete al soporte [138, 139]. </a:t>
            </a:r>
            <a:endParaRPr lang="es-ES_tradnl" dirty="0" smtClean="0">
              <a:solidFill>
                <a:schemeClr val="bg1"/>
              </a:solidFill>
              <a:latin typeface="Times" pitchFamily="18" charset="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s-ES" sz="1200"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latin typeface="+mn-lt"/>
                <a:ea typeface="+mn-ea"/>
                <a:cs typeface="+mn-cs"/>
              </a:rPr>
              <a:t>El aumento del diámetro de poro de estos materiales por encima de los 120 Å es significativo, ya que este valor ha sido el mayor diámetro conseguido en bibliografía (manteniendo la estructura hexagonal plana) mediante el empleo de </a:t>
            </a:r>
            <a:r>
              <a:rPr lang="es-ES" sz="1200" kern="1200" dirty="0" err="1" smtClean="0">
                <a:solidFill>
                  <a:schemeClr val="tx1"/>
                </a:solidFill>
                <a:latin typeface="+mn-lt"/>
                <a:ea typeface="+mn-ea"/>
                <a:cs typeface="+mn-cs"/>
              </a:rPr>
              <a:t>TMB</a:t>
            </a:r>
            <a:r>
              <a:rPr lang="es-ES" sz="1200" kern="1200" dirty="0" smtClean="0">
                <a:solidFill>
                  <a:schemeClr val="tx1"/>
                </a:solidFill>
                <a:latin typeface="+mn-lt"/>
                <a:ea typeface="+mn-ea"/>
                <a:cs typeface="+mn-cs"/>
              </a:rPr>
              <a:t>, uno de los agentes de hinchamiento más comúnmente usados [124]. Cuando se han conseguido mayores incrementos de diámetro con </a:t>
            </a:r>
            <a:r>
              <a:rPr lang="es-ES" sz="1200" kern="1200" dirty="0" err="1" smtClean="0">
                <a:solidFill>
                  <a:schemeClr val="tx1"/>
                </a:solidFill>
                <a:latin typeface="+mn-lt"/>
                <a:ea typeface="+mn-ea"/>
                <a:cs typeface="+mn-cs"/>
              </a:rPr>
              <a:t>TMB</a:t>
            </a:r>
            <a:r>
              <a:rPr lang="es-ES" sz="1200" kern="1200" dirty="0" smtClean="0">
                <a:solidFill>
                  <a:schemeClr val="tx1"/>
                </a:solidFill>
                <a:latin typeface="+mn-lt"/>
                <a:ea typeface="+mn-ea"/>
                <a:cs typeface="+mn-cs"/>
              </a:rPr>
              <a:t> ha sido a costa de sufrir una transformación de fase, perdiendo la estructura hexagonal y obteniéndose estructuras espumosas (</a:t>
            </a:r>
            <a:r>
              <a:rPr lang="es-ES" sz="1200" kern="1200" dirty="0" err="1" smtClean="0">
                <a:solidFill>
                  <a:schemeClr val="tx1"/>
                </a:solidFill>
                <a:latin typeface="+mn-lt"/>
                <a:ea typeface="+mn-ea"/>
                <a:cs typeface="+mn-cs"/>
              </a:rPr>
              <a:t>MCF</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mesostructured</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cellular</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foam</a:t>
            </a:r>
            <a:r>
              <a:rPr lang="es-ES" sz="1200" kern="1200" dirty="0" smtClean="0">
                <a:solidFill>
                  <a:schemeClr val="tx1"/>
                </a:solidFill>
                <a:latin typeface="+mn-lt"/>
                <a:ea typeface="+mn-ea"/>
                <a:cs typeface="+mn-cs"/>
              </a:rPr>
              <a:t>)-(</a:t>
            </a:r>
            <a:r>
              <a:rPr lang="en-GB" sz="1200" kern="1200" dirty="0" smtClean="0">
                <a:solidFill>
                  <a:schemeClr val="tx1"/>
                </a:solidFill>
                <a:latin typeface="+mn-lt"/>
                <a:ea typeface="+mn-ea"/>
                <a:cs typeface="+mn-cs"/>
              </a:rPr>
              <a:t>P. Schmidt-</a:t>
            </a:r>
            <a:r>
              <a:rPr lang="en-GB" sz="1200" kern="1200" dirty="0" err="1" smtClean="0">
                <a:solidFill>
                  <a:schemeClr val="tx1"/>
                </a:solidFill>
                <a:latin typeface="+mn-lt"/>
                <a:ea typeface="+mn-ea"/>
                <a:cs typeface="+mn-cs"/>
              </a:rPr>
              <a:t>Winkel</a:t>
            </a:r>
            <a:r>
              <a:rPr lang="en-GB" sz="1200" kern="1200" dirty="0" smtClean="0">
                <a:solidFill>
                  <a:schemeClr val="tx1"/>
                </a:solidFill>
                <a:latin typeface="+mn-lt"/>
                <a:ea typeface="+mn-ea"/>
                <a:cs typeface="+mn-cs"/>
              </a:rPr>
              <a:t>, W. W. Lukens, D. Y. Zhao, P. D. Yang, B. F. </a:t>
            </a:r>
            <a:r>
              <a:rPr lang="en-GB" sz="1200" kern="1200" dirty="0" err="1" smtClean="0">
                <a:solidFill>
                  <a:schemeClr val="tx1"/>
                </a:solidFill>
                <a:latin typeface="+mn-lt"/>
                <a:ea typeface="+mn-ea"/>
                <a:cs typeface="+mn-cs"/>
              </a:rPr>
              <a:t>Chmelka</a:t>
            </a:r>
            <a:r>
              <a:rPr lang="en-GB" sz="1200" kern="1200" dirty="0" smtClean="0">
                <a:solidFill>
                  <a:schemeClr val="tx1"/>
                </a:solidFill>
                <a:latin typeface="+mn-lt"/>
                <a:ea typeface="+mn-ea"/>
                <a:cs typeface="+mn-cs"/>
              </a:rPr>
              <a:t>, G. D. </a:t>
            </a:r>
            <a:r>
              <a:rPr lang="en-GB" sz="1200" kern="1200" dirty="0" err="1" smtClean="0">
                <a:solidFill>
                  <a:schemeClr val="tx1"/>
                </a:solidFill>
                <a:latin typeface="+mn-lt"/>
                <a:ea typeface="+mn-ea"/>
                <a:cs typeface="+mn-cs"/>
              </a:rPr>
              <a:t>Stucky</a:t>
            </a:r>
            <a:r>
              <a:rPr lang="en-GB" sz="1200" kern="1200" dirty="0" smtClean="0">
                <a:solidFill>
                  <a:schemeClr val="tx1"/>
                </a:solidFill>
                <a:latin typeface="+mn-lt"/>
                <a:ea typeface="+mn-ea"/>
                <a:cs typeface="+mn-cs"/>
              </a:rPr>
              <a:t>, </a:t>
            </a:r>
            <a:r>
              <a:rPr lang="en-GB" sz="1200" i="1" kern="1200" dirty="0" smtClean="0">
                <a:solidFill>
                  <a:schemeClr val="tx1"/>
                </a:solidFill>
                <a:latin typeface="+mn-lt"/>
                <a:ea typeface="+mn-ea"/>
                <a:cs typeface="+mn-cs"/>
              </a:rPr>
              <a:t>J. Am. Chem. Soc.</a:t>
            </a:r>
            <a:r>
              <a:rPr lang="en-GB" sz="1200" kern="1200" dirty="0" smtClean="0">
                <a:solidFill>
                  <a:schemeClr val="tx1"/>
                </a:solidFill>
                <a:latin typeface="+mn-lt"/>
                <a:ea typeface="+mn-ea"/>
                <a:cs typeface="+mn-cs"/>
              </a:rPr>
              <a:t> 121 (1999) 254).</a:t>
            </a:r>
          </a:p>
          <a:p>
            <a:pPr marL="0" marR="0" indent="0" algn="l" defTabSz="914400" rtl="0" eaLnBrk="0" fontAlgn="base" latinLnBrk="0" hangingPunct="0">
              <a:lnSpc>
                <a:spcPct val="100000"/>
              </a:lnSpc>
              <a:spcBef>
                <a:spcPct val="30000"/>
              </a:spcBef>
              <a:spcAft>
                <a:spcPct val="0"/>
              </a:spcAft>
              <a:buClrTx/>
              <a:buSzTx/>
              <a:buFontTx/>
              <a:buNone/>
              <a:tabLst/>
              <a:defRPr/>
            </a:pPr>
            <a:r>
              <a:rPr lang="es-ES_tradnl" dirty="0" smtClean="0">
                <a:solidFill>
                  <a:schemeClr val="bg1"/>
                </a:solidFill>
                <a:latin typeface="Times" pitchFamily="18" charset="0"/>
                <a:cs typeface="Times New Roman" pitchFamily="18" charset="0"/>
              </a:rPr>
              <a:t>Debido al valor</a:t>
            </a:r>
            <a:r>
              <a:rPr lang="es-ES_tradnl" baseline="0" dirty="0" smtClean="0">
                <a:solidFill>
                  <a:schemeClr val="bg1"/>
                </a:solidFill>
                <a:latin typeface="Times" pitchFamily="18" charset="0"/>
                <a:cs typeface="Times New Roman" pitchFamily="18" charset="0"/>
              </a:rPr>
              <a:t> </a:t>
            </a:r>
            <a:r>
              <a:rPr lang="es-ES_tradnl" dirty="0" smtClean="0">
                <a:solidFill>
                  <a:schemeClr val="bg1"/>
                </a:solidFill>
                <a:latin typeface="Times" pitchFamily="18" charset="0"/>
                <a:cs typeface="Times New Roman" pitchFamily="18" charset="0"/>
              </a:rPr>
              <a:t>de </a:t>
            </a:r>
            <a:r>
              <a:rPr lang="es-ES_tradnl" dirty="0" err="1" smtClean="0">
                <a:solidFill>
                  <a:schemeClr val="bg1"/>
                </a:solidFill>
                <a:latin typeface="Times" pitchFamily="18" charset="0"/>
                <a:cs typeface="Times New Roman" pitchFamily="18" charset="0"/>
              </a:rPr>
              <a:t>Dp</a:t>
            </a:r>
            <a:r>
              <a:rPr lang="es-ES_tradnl" dirty="0" smtClean="0">
                <a:solidFill>
                  <a:schemeClr val="bg1"/>
                </a:solidFill>
                <a:latin typeface="Times" pitchFamily="18" charset="0"/>
                <a:cs typeface="Times New Roman" pitchFamily="18" charset="0"/>
              </a:rPr>
              <a:t> tan significativo para la muestra </a:t>
            </a:r>
            <a:r>
              <a:rPr lang="es-ES_tradnl" dirty="0" err="1" smtClean="0">
                <a:solidFill>
                  <a:schemeClr val="bg1"/>
                </a:solidFill>
                <a:latin typeface="Times" pitchFamily="18" charset="0"/>
                <a:cs typeface="Times New Roman" pitchFamily="18" charset="0"/>
              </a:rPr>
              <a:t>extraida</a:t>
            </a:r>
            <a:r>
              <a:rPr lang="es-ES_tradnl" dirty="0" smtClean="0">
                <a:solidFill>
                  <a:schemeClr val="bg1"/>
                </a:solidFill>
                <a:latin typeface="Times" pitchFamily="18" charset="0"/>
                <a:cs typeface="Times New Roman" pitchFamily="18" charset="0"/>
              </a:rPr>
              <a:t>, se decide continuar con ella para los estudios de funcionalización.</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_tradnl" sz="1200" kern="1200" dirty="0" smtClean="0">
              <a:solidFill>
                <a:schemeClr val="bg1"/>
              </a:solidFill>
              <a:latin typeface="Times" pitchFamily="18" charset="0"/>
              <a:ea typeface="+mn-ea"/>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latin typeface="+mn-lt"/>
                <a:ea typeface="+mn-ea"/>
                <a:cs typeface="+mn-cs"/>
              </a:rPr>
              <a:t>También se observa que la cantidad de nitrógeno adsorbida a presiones relativas superiores a 0,9 es notablemente mayor en el material de poro expandido y </a:t>
            </a:r>
            <a:r>
              <a:rPr lang="es-ES" sz="1200" kern="1200" dirty="0" err="1" smtClean="0">
                <a:solidFill>
                  <a:schemeClr val="tx1"/>
                </a:solidFill>
                <a:latin typeface="+mn-lt"/>
                <a:ea typeface="+mn-ea"/>
                <a:cs typeface="+mn-cs"/>
              </a:rPr>
              <a:t>extraido</a:t>
            </a:r>
            <a:r>
              <a:rPr lang="es-ES" sz="1200" kern="1200" dirty="0" smtClean="0">
                <a:solidFill>
                  <a:schemeClr val="tx1"/>
                </a:solidFill>
                <a:latin typeface="+mn-lt"/>
                <a:ea typeface="+mn-ea"/>
                <a:cs typeface="+mn-cs"/>
              </a:rPr>
              <a:t>. Esta adsorción corresponde a poros con una distribución de tamaños ancha, centrada en torno a los 700 Å. Debido a su gran tamaño, es evidente que no se trata de porosidad estructural sino </a:t>
            </a:r>
            <a:r>
              <a:rPr lang="es-ES" sz="1200" kern="1200" dirty="0" err="1" smtClean="0">
                <a:solidFill>
                  <a:schemeClr val="tx1"/>
                </a:solidFill>
                <a:latin typeface="+mn-lt"/>
                <a:ea typeface="+mn-ea"/>
                <a:cs typeface="+mn-cs"/>
              </a:rPr>
              <a:t>interparticular</a:t>
            </a:r>
            <a:r>
              <a:rPr lang="es-ES" sz="1200" kern="1200" dirty="0" smtClean="0">
                <a:solidFill>
                  <a:schemeClr val="tx1"/>
                </a:solidFill>
                <a:latin typeface="+mn-lt"/>
                <a:ea typeface="+mn-ea"/>
                <a:cs typeface="+mn-cs"/>
              </a:rPr>
              <a:t>. </a:t>
            </a:r>
            <a:r>
              <a:rPr lang="es-ES" sz="1200" b="1" kern="1200" dirty="0" smtClean="0">
                <a:solidFill>
                  <a:schemeClr val="tx1"/>
                </a:solidFill>
                <a:latin typeface="+mn-lt"/>
                <a:ea typeface="+mn-ea"/>
                <a:cs typeface="+mn-cs"/>
              </a:rPr>
              <a:t>El mayor volumen adsorbido a presiones relativas superiores a 0,9 se relaciona con un menor tamaño de partícula o una mayor fragmentación de las mismas, como se comprobó por </a:t>
            </a:r>
            <a:r>
              <a:rPr lang="es-ES" sz="1200" b="1" kern="1200" dirty="0" err="1" smtClean="0">
                <a:solidFill>
                  <a:schemeClr val="tx1"/>
                </a:solidFill>
                <a:latin typeface="+mn-lt"/>
                <a:ea typeface="+mn-ea"/>
                <a:cs typeface="+mn-cs"/>
              </a:rPr>
              <a:t>TEM</a:t>
            </a:r>
            <a:endParaRPr lang="es-ES" sz="1200" b="1" kern="1200" dirty="0" smtClean="0">
              <a:solidFill>
                <a:schemeClr val="tx1"/>
              </a:solidFill>
              <a:latin typeface="+mn-lt"/>
              <a:ea typeface="+mn-ea"/>
              <a:cs typeface="+mn-cs"/>
            </a:endParaRPr>
          </a:p>
          <a:p>
            <a:endParaRPr lang="es-ES" dirty="0" smtClean="0"/>
          </a:p>
        </p:txBody>
      </p:sp>
      <p:sp>
        <p:nvSpPr>
          <p:cNvPr id="4" name="3 Marcador de número de diapositiva"/>
          <p:cNvSpPr>
            <a:spLocks noGrp="1"/>
          </p:cNvSpPr>
          <p:nvPr>
            <p:ph type="sldNum" sz="quarter" idx="5"/>
          </p:nvPr>
        </p:nvSpPr>
        <p:spPr/>
        <p:txBody>
          <a:bodyPr/>
          <a:lstStyle/>
          <a:p>
            <a:pPr>
              <a:defRPr/>
            </a:pPr>
            <a:fld id="{F6122E31-EA5E-4F5E-B96E-ED64A00AF4A5}" type="slidenum">
              <a:rPr lang="es-ES" smtClean="0"/>
              <a:pPr>
                <a:defRPr/>
              </a:pPr>
              <a:t>38</a:t>
            </a:fld>
            <a:endParaRPr lang="es-E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Rot="1" noChangeAspect="1" noTextEdit="1"/>
          </p:cNvSpPr>
          <p:nvPr>
            <p:ph type="sldImg"/>
          </p:nvPr>
        </p:nvSpPr>
        <p:spPr bwMode="auto">
          <a:noFill/>
          <a:ln>
            <a:solidFill>
              <a:srgbClr val="000000"/>
            </a:solidFill>
            <a:miter lim="800000"/>
            <a:headEnd/>
            <a:tailEnd/>
          </a:ln>
        </p:spPr>
      </p:sp>
      <p:sp>
        <p:nvSpPr>
          <p:cNvPr id="17613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80000"/>
              </a:lnSpc>
              <a:spcBef>
                <a:spcPct val="0"/>
              </a:spcBef>
            </a:pPr>
            <a:r>
              <a:rPr lang="es-ES" sz="1000" dirty="0" smtClean="0"/>
              <a:t>Todos los materiales muestran 3 señales de difracción en ángulos correspondientes a las familias de planos (100) (110) y (200) lo que indica la existencia de estructura hexagonal plana, característica del material </a:t>
            </a:r>
            <a:r>
              <a:rPr lang="es-ES" sz="1000" dirty="0" err="1" smtClean="0"/>
              <a:t>SBA</a:t>
            </a:r>
            <a:r>
              <a:rPr lang="es-ES" sz="1000" dirty="0" smtClean="0"/>
              <a:t>-15. </a:t>
            </a:r>
            <a:endParaRPr lang="es-ES" sz="1000" dirty="0" smtClean="0"/>
          </a:p>
          <a:p>
            <a:pPr eaLnBrk="1" hangingPunct="1">
              <a:lnSpc>
                <a:spcPct val="80000"/>
              </a:lnSpc>
              <a:spcBef>
                <a:spcPct val="0"/>
              </a:spcBef>
            </a:pPr>
            <a:endParaRPr lang="es-ES" sz="1000" dirty="0" smtClean="0"/>
          </a:p>
          <a:p>
            <a:pPr marL="0" marR="0" indent="0" algn="l" defTabSz="914400" rtl="0" eaLnBrk="1" fontAlgn="base" latinLnBrk="0" hangingPunct="1">
              <a:lnSpc>
                <a:spcPct val="80000"/>
              </a:lnSpc>
              <a:spcBef>
                <a:spcPct val="0"/>
              </a:spcBef>
              <a:spcAft>
                <a:spcPct val="0"/>
              </a:spcAft>
              <a:buClrTx/>
              <a:buSzTx/>
              <a:buFontTx/>
              <a:buNone/>
              <a:tabLst/>
              <a:defRPr/>
            </a:pPr>
            <a:r>
              <a:rPr lang="es-ES" sz="1200" kern="1200" dirty="0" smtClean="0">
                <a:solidFill>
                  <a:schemeClr val="tx1"/>
                </a:solidFill>
                <a:latin typeface="+mn-lt"/>
                <a:ea typeface="+mn-ea"/>
                <a:cs typeface="+mn-cs"/>
              </a:rPr>
              <a:t>Los soportes de poro expandido muestran un desplazamiento de sus reflexiones características hacia menores ángulos que los materiales </a:t>
            </a:r>
            <a:r>
              <a:rPr lang="es-ES" sz="1200" kern="1200" dirty="0" err="1" smtClean="0">
                <a:solidFill>
                  <a:schemeClr val="tx1"/>
                </a:solidFill>
                <a:latin typeface="+mn-lt"/>
                <a:ea typeface="+mn-ea"/>
                <a:cs typeface="+mn-cs"/>
              </a:rPr>
              <a:t>SBA</a:t>
            </a:r>
            <a:r>
              <a:rPr lang="es-ES" sz="1200" kern="1200" dirty="0" smtClean="0">
                <a:solidFill>
                  <a:schemeClr val="tx1"/>
                </a:solidFill>
                <a:latin typeface="+mn-lt"/>
                <a:ea typeface="+mn-ea"/>
                <a:cs typeface="+mn-cs"/>
              </a:rPr>
              <a:t>‑15, lo cual se puede relacionar con un mayor espaciado </a:t>
            </a:r>
            <a:r>
              <a:rPr lang="es-ES" sz="1200" kern="1200" dirty="0" err="1" smtClean="0">
                <a:solidFill>
                  <a:schemeClr val="tx1"/>
                </a:solidFill>
                <a:latin typeface="+mn-lt"/>
                <a:ea typeface="+mn-ea"/>
                <a:cs typeface="+mn-cs"/>
              </a:rPr>
              <a:t>d</a:t>
            </a:r>
            <a:r>
              <a:rPr lang="es-ES" sz="1200" kern="1200" baseline="-25000" dirty="0" err="1" smtClean="0">
                <a:solidFill>
                  <a:schemeClr val="tx1"/>
                </a:solidFill>
                <a:latin typeface="+mn-lt"/>
                <a:ea typeface="+mn-ea"/>
                <a:cs typeface="+mn-cs"/>
              </a:rPr>
              <a:t>100</a:t>
            </a:r>
            <a:r>
              <a:rPr lang="es-ES" sz="1200" kern="1200" dirty="0" smtClean="0">
                <a:solidFill>
                  <a:schemeClr val="tx1"/>
                </a:solidFill>
                <a:latin typeface="+mn-lt"/>
                <a:ea typeface="+mn-ea"/>
                <a:cs typeface="+mn-cs"/>
              </a:rPr>
              <a:t> y, por tanto, una estructura más abierta en comparación con los soportes de referencia. Este fenómeno es más acusado en los materiales en los que el surfactante ha sido eliminado mediante extracción con etanol.</a:t>
            </a:r>
          </a:p>
          <a:p>
            <a:pPr eaLnBrk="1" hangingPunct="1">
              <a:lnSpc>
                <a:spcPct val="80000"/>
              </a:lnSpc>
              <a:spcBef>
                <a:spcPct val="0"/>
              </a:spcBef>
            </a:pPr>
            <a:r>
              <a:rPr lang="es-ES" sz="1000" dirty="0" smtClean="0"/>
              <a:t>	</a:t>
            </a:r>
          </a:p>
          <a:p>
            <a:pPr eaLnBrk="1" hangingPunct="1">
              <a:lnSpc>
                <a:spcPct val="80000"/>
              </a:lnSpc>
            </a:pPr>
            <a:endParaRPr lang="es-ES" sz="900"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TextEdit="1"/>
          </p:cNvSpPr>
          <p:nvPr>
            <p:ph type="sldImg"/>
          </p:nvPr>
        </p:nvSpPr>
        <p:spPr bwMode="auto">
          <a:noFill/>
          <a:ln>
            <a:solidFill>
              <a:srgbClr val="000000"/>
            </a:solidFill>
            <a:miter lim="800000"/>
            <a:headEnd/>
            <a:tailEnd/>
          </a:ln>
        </p:spPr>
      </p:sp>
      <p:sp>
        <p:nvSpPr>
          <p:cNvPr id="23142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_tradnl" dirty="0" smtClean="0"/>
              <a:t>Utilizando la misma cantidad molar inicial de </a:t>
            </a:r>
            <a:r>
              <a:rPr lang="es-ES" dirty="0" smtClean="0"/>
              <a:t>AP(N) y </a:t>
            </a:r>
            <a:r>
              <a:rPr lang="es-ES" dirty="0" err="1" smtClean="0"/>
              <a:t>DT</a:t>
            </a:r>
            <a:r>
              <a:rPr lang="es-ES" dirty="0" smtClean="0"/>
              <a:t>(</a:t>
            </a:r>
            <a:r>
              <a:rPr lang="es-ES" dirty="0" err="1" smtClean="0"/>
              <a:t>NNN</a:t>
            </a:r>
            <a:r>
              <a:rPr lang="es-ES" dirty="0" smtClean="0"/>
              <a:t>), se comprueba que ambas moléculas se anclan</a:t>
            </a:r>
            <a:r>
              <a:rPr lang="es-ES" baseline="0" dirty="0" smtClean="0"/>
              <a:t> de forma similar (no hay variación significativa de </a:t>
            </a:r>
            <a:r>
              <a:rPr lang="es-ES" baseline="0" dirty="0" err="1" smtClean="0"/>
              <a:t>SBET</a:t>
            </a:r>
            <a:r>
              <a:rPr lang="es-ES" baseline="0" dirty="0" smtClean="0"/>
              <a:t>, </a:t>
            </a:r>
            <a:r>
              <a:rPr lang="es-ES" baseline="0" dirty="0" err="1" smtClean="0"/>
              <a:t>Vp</a:t>
            </a:r>
            <a:r>
              <a:rPr lang="es-ES" baseline="0" dirty="0" smtClean="0"/>
              <a:t>, </a:t>
            </a:r>
            <a:r>
              <a:rPr lang="es-ES" baseline="0" dirty="0" err="1" smtClean="0"/>
              <a:t>Dp</a:t>
            </a:r>
            <a:r>
              <a:rPr lang="es-ES" baseline="0" dirty="0" smtClean="0"/>
              <a:t>)</a:t>
            </a:r>
            <a:r>
              <a:rPr lang="es-ES" dirty="0" smtClean="0"/>
              <a:t>.</a:t>
            </a:r>
            <a:r>
              <a:rPr lang="es-ES" baseline="0" dirty="0" smtClean="0"/>
              <a:t> Sin </a:t>
            </a:r>
            <a:r>
              <a:rPr lang="es-ES_tradnl" dirty="0" smtClean="0"/>
              <a:t>embargo, debido a que la molécula </a:t>
            </a:r>
            <a:r>
              <a:rPr lang="es-ES_tradnl" dirty="0" err="1" smtClean="0"/>
              <a:t>DT</a:t>
            </a:r>
            <a:r>
              <a:rPr lang="es-ES_tradnl" dirty="0" smtClean="0"/>
              <a:t>(</a:t>
            </a:r>
            <a:r>
              <a:rPr lang="es-ES_tradnl" dirty="0" err="1" smtClean="0"/>
              <a:t>NNN</a:t>
            </a:r>
            <a:r>
              <a:rPr lang="es-ES_tradnl" dirty="0" smtClean="0"/>
              <a:t>) presenta tres grupos amino, se consigue </a:t>
            </a:r>
            <a:r>
              <a:rPr lang="es-ES_tradnl" dirty="0" smtClean="0"/>
              <a:t>con ésta un </a:t>
            </a:r>
            <a:r>
              <a:rPr lang="es-ES_tradnl" dirty="0" smtClean="0"/>
              <a:t>mayor %N en el anclaje </a:t>
            </a:r>
            <a:r>
              <a:rPr lang="es-ES_tradnl" dirty="0" smtClean="0"/>
              <a:t>químico.</a:t>
            </a:r>
          </a:p>
          <a:p>
            <a:pPr eaLnBrk="1" hangingPunct="1">
              <a:spcBef>
                <a:spcPct val="0"/>
              </a:spcBef>
            </a:pPr>
            <a:endParaRPr lang="es-ES" dirty="0" smtClean="0"/>
          </a:p>
          <a:p>
            <a:pPr eaLnBrk="1" hangingPunct="1">
              <a:spcBef>
                <a:spcPct val="0"/>
              </a:spcBef>
            </a:pPr>
            <a:r>
              <a:rPr lang="es-ES" dirty="0" smtClean="0"/>
              <a:t>Si se compara con los resultados del anclaje</a:t>
            </a:r>
            <a:r>
              <a:rPr lang="es-ES" baseline="0" dirty="0" smtClean="0"/>
              <a:t> de </a:t>
            </a:r>
            <a:r>
              <a:rPr lang="es-ES" baseline="0" dirty="0" err="1" smtClean="0"/>
              <a:t>SBA</a:t>
            </a:r>
            <a:r>
              <a:rPr lang="es-ES" baseline="0" dirty="0" smtClean="0"/>
              <a:t>-15 normal, allí sí se veía una disminución de </a:t>
            </a:r>
            <a:r>
              <a:rPr lang="es-ES" baseline="0" dirty="0" err="1" smtClean="0"/>
              <a:t>SBET</a:t>
            </a:r>
            <a:r>
              <a:rPr lang="es-ES" baseline="0" dirty="0" smtClean="0"/>
              <a:t> y </a:t>
            </a:r>
            <a:r>
              <a:rPr lang="es-ES" baseline="0" dirty="0" err="1" smtClean="0"/>
              <a:t>Vp</a:t>
            </a:r>
            <a:r>
              <a:rPr lang="es-ES" baseline="0" dirty="0" smtClean="0"/>
              <a:t> (no de </a:t>
            </a:r>
            <a:r>
              <a:rPr lang="es-ES" baseline="0" dirty="0" err="1" smtClean="0"/>
              <a:t>Dp</a:t>
            </a:r>
            <a:r>
              <a:rPr lang="es-ES" baseline="0" dirty="0" smtClean="0"/>
              <a:t>) al pasar de N a </a:t>
            </a:r>
            <a:r>
              <a:rPr lang="es-ES" baseline="0" dirty="0" err="1" smtClean="0"/>
              <a:t>NNN</a:t>
            </a:r>
            <a:r>
              <a:rPr lang="es-ES" baseline="0" dirty="0" smtClean="0"/>
              <a:t>, probablemente debido a que al ser los poros mas pequeños, con la misma carga orgánica ocupando proporcionalmente un mayor espacio en los poros, queda menos espacio para el </a:t>
            </a:r>
            <a:r>
              <a:rPr lang="es-ES" baseline="0" dirty="0" err="1" smtClean="0"/>
              <a:t>N2</a:t>
            </a:r>
            <a:r>
              <a:rPr lang="es-ES" baseline="0" dirty="0" smtClean="0"/>
              <a:t> (</a:t>
            </a:r>
            <a:r>
              <a:rPr lang="es-ES" baseline="0" dirty="0" err="1" smtClean="0"/>
              <a:t>disminuyte</a:t>
            </a:r>
            <a:r>
              <a:rPr lang="es-ES" baseline="0" dirty="0" smtClean="0"/>
              <a:t> </a:t>
            </a:r>
            <a:r>
              <a:rPr lang="es-ES" baseline="0" dirty="0" err="1" smtClean="0"/>
              <a:t>Vp</a:t>
            </a:r>
            <a:r>
              <a:rPr lang="es-ES" baseline="0" dirty="0" smtClean="0"/>
              <a:t> y </a:t>
            </a:r>
            <a:r>
              <a:rPr lang="es-ES" baseline="0" dirty="0" err="1" smtClean="0"/>
              <a:t>SBET</a:t>
            </a:r>
            <a:r>
              <a:rPr lang="es-ES" baseline="0" dirty="0" smtClean="0"/>
              <a:t>). En la </a:t>
            </a:r>
            <a:r>
              <a:rPr lang="es-ES" baseline="0" dirty="0" err="1" smtClean="0"/>
              <a:t>SBA</a:t>
            </a:r>
            <a:r>
              <a:rPr lang="es-ES" baseline="0" dirty="0" smtClean="0"/>
              <a:t>-15 convencional, el contenido en N de los materiales anclados era similar al de ahora: 3,6 (N) y 6,7 (</a:t>
            </a:r>
            <a:r>
              <a:rPr lang="es-ES" baseline="0" dirty="0" err="1" smtClean="0"/>
              <a:t>NNN</a:t>
            </a:r>
            <a:r>
              <a:rPr lang="es-ES" baseline="0" dirty="0" smtClean="0"/>
              <a:t>)</a:t>
            </a:r>
            <a:endParaRPr lang="es-ES" dirty="0" smtClean="0"/>
          </a:p>
          <a:p>
            <a:pPr eaLnBrk="1" hangingPunct="1"/>
            <a:endParaRPr lang="es-E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_tradnl" dirty="0" smtClean="0"/>
              <a:t>La </a:t>
            </a:r>
            <a:r>
              <a:rPr lang="es-ES_tradnl" dirty="0" smtClean="0"/>
              <a:t>muestra </a:t>
            </a:r>
            <a:r>
              <a:rPr lang="es-ES_tradnl" dirty="0" err="1" smtClean="0"/>
              <a:t>DT</a:t>
            </a:r>
            <a:r>
              <a:rPr lang="es-ES_tradnl" dirty="0" smtClean="0"/>
              <a:t>(</a:t>
            </a:r>
            <a:r>
              <a:rPr lang="es-ES_tradnl" dirty="0" err="1" smtClean="0"/>
              <a:t>NNN</a:t>
            </a:r>
            <a:r>
              <a:rPr lang="es-ES_tradnl" dirty="0" smtClean="0"/>
              <a:t>)-6 es capaz de adsorber mayores cantidades de </a:t>
            </a:r>
            <a:r>
              <a:rPr lang="es-ES" dirty="0" err="1" smtClean="0"/>
              <a:t>CO</a:t>
            </a:r>
            <a:r>
              <a:rPr lang="es-ES" baseline="-25000" dirty="0" err="1" smtClean="0"/>
              <a:t>2</a:t>
            </a:r>
            <a:r>
              <a:rPr lang="es-ES_tradnl" dirty="0" smtClean="0"/>
              <a:t> en todo el intervalo de presiones por su</a:t>
            </a:r>
            <a:r>
              <a:rPr lang="es-ES_tradnl" baseline="0" dirty="0" smtClean="0"/>
              <a:t> </a:t>
            </a:r>
            <a:r>
              <a:rPr lang="es-ES_tradnl" dirty="0" smtClean="0"/>
              <a:t>mayor contenido en nitrógeno. Sin embargo la eficacia de los grupos amino es menor,</a:t>
            </a:r>
            <a:r>
              <a:rPr lang="es-ES_tradnl" baseline="0" dirty="0" smtClean="0"/>
              <a:t> lo que se debe a que</a:t>
            </a:r>
            <a:r>
              <a:rPr lang="es-ES_tradnl" dirty="0" smtClean="0"/>
              <a:t> la mayor longitud de la molécula </a:t>
            </a:r>
            <a:r>
              <a:rPr lang="es-ES_tradnl" dirty="0" err="1" smtClean="0"/>
              <a:t>NNN</a:t>
            </a:r>
            <a:r>
              <a:rPr lang="es-ES_tradnl" dirty="0" smtClean="0"/>
              <a:t> dificulta que todos los grupos amino se unan con otros grupos de otras moléculas cercanas, según el mecanismo propuesto.  La accesibilidad del </a:t>
            </a:r>
            <a:r>
              <a:rPr lang="es-ES_tradnl" dirty="0" err="1" smtClean="0"/>
              <a:t>CO</a:t>
            </a:r>
            <a:r>
              <a:rPr lang="es-ES_tradnl" baseline="-25000" dirty="0" err="1" smtClean="0"/>
              <a:t>2</a:t>
            </a:r>
            <a:r>
              <a:rPr lang="es-ES_tradnl" dirty="0" smtClean="0"/>
              <a:t> a los grupos amino de la molécula de AP(N) parece óptima. (Por ello, se elegirá la molécula AP(N) para llevar a cabo la doble funcionalización por anclaje + impregnación, además de ser una molécula menos voluminosa – mas espacio para las moléculas incorporadas por impregnación).</a:t>
            </a:r>
            <a:endParaRPr lang="es-ES" dirty="0"/>
          </a:p>
        </p:txBody>
      </p:sp>
      <p:sp>
        <p:nvSpPr>
          <p:cNvPr id="4" name="3 Marcador de número de diapositiva"/>
          <p:cNvSpPr>
            <a:spLocks noGrp="1"/>
          </p:cNvSpPr>
          <p:nvPr>
            <p:ph type="sldNum" sz="quarter" idx="10"/>
          </p:nvPr>
        </p:nvSpPr>
        <p:spPr/>
        <p:txBody>
          <a:bodyPr/>
          <a:lstStyle/>
          <a:p>
            <a:pPr>
              <a:defRPr/>
            </a:pPr>
            <a:fld id="{3B96D62B-0101-4FF4-96BC-3CC7CEBA17E0}" type="slidenum">
              <a:rPr lang="es-ES" smtClean="0"/>
              <a:pPr>
                <a:defRPr/>
              </a:pPr>
              <a:t>42</a:t>
            </a:fld>
            <a:endParaRPr lang="es-E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Rot="1" noChangeAspect="1" noTextEdit="1"/>
          </p:cNvSpPr>
          <p:nvPr>
            <p:ph type="sldImg"/>
          </p:nvPr>
        </p:nvSpPr>
        <p:spPr bwMode="auto">
          <a:noFill/>
          <a:ln>
            <a:solidFill>
              <a:srgbClr val="000000"/>
            </a:solidFill>
            <a:miter lim="800000"/>
            <a:headEnd/>
            <a:tailEnd/>
          </a:ln>
        </p:spPr>
      </p:sp>
      <p:sp>
        <p:nvSpPr>
          <p:cNvPr id="28774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s-ES" dirty="0" smtClean="0"/>
              <a:t>La impregnación reduce sensiblemente la superficie </a:t>
            </a:r>
            <a:r>
              <a:rPr lang="es-ES" dirty="0" err="1" smtClean="0"/>
              <a:t>BET</a:t>
            </a:r>
            <a:r>
              <a:rPr lang="es-ES" baseline="0" dirty="0" smtClean="0"/>
              <a:t>, </a:t>
            </a:r>
            <a:r>
              <a:rPr lang="es-ES" baseline="0" dirty="0" err="1" smtClean="0"/>
              <a:t>Vp</a:t>
            </a:r>
            <a:r>
              <a:rPr lang="es-ES" baseline="0" dirty="0" smtClean="0"/>
              <a:t> </a:t>
            </a:r>
            <a:r>
              <a:rPr lang="es-ES" dirty="0" smtClean="0"/>
              <a:t>y </a:t>
            </a:r>
            <a:r>
              <a:rPr lang="es-ES" dirty="0" err="1" smtClean="0"/>
              <a:t>Dp</a:t>
            </a:r>
            <a:r>
              <a:rPr lang="es-ES" dirty="0" smtClean="0"/>
              <a:t> (reducción mas acusada en el caso del </a:t>
            </a:r>
            <a:r>
              <a:rPr lang="es-ES" dirty="0" err="1" smtClean="0"/>
              <a:t>PEI</a:t>
            </a:r>
            <a:r>
              <a:rPr lang="es-ES" dirty="0" smtClean="0"/>
              <a:t>),</a:t>
            </a:r>
            <a:r>
              <a:rPr lang="es-ES" baseline="0" dirty="0" smtClean="0"/>
              <a:t> debido al llenado de poros por las moléculas. Cantidades de impregnación crecientes (serie no mostrada: 10, 30, 50) demuestran lo anterior, de forma progresiva. </a:t>
            </a:r>
          </a:p>
          <a:p>
            <a:pPr marL="0" marR="0" indent="0" algn="l" defTabSz="914400" rtl="0" eaLnBrk="1" fontAlgn="base" latinLnBrk="0" hangingPunct="1">
              <a:lnSpc>
                <a:spcPct val="100000"/>
              </a:lnSpc>
              <a:spcBef>
                <a:spcPct val="30000"/>
              </a:spcBef>
              <a:spcAft>
                <a:spcPct val="0"/>
              </a:spcAft>
              <a:buClrTx/>
              <a:buSzTx/>
              <a:buFontTx/>
              <a:buNone/>
              <a:tabLst/>
              <a:defRPr/>
            </a:pPr>
            <a:r>
              <a:rPr lang="es-ES" sz="1200" kern="1200" dirty="0" smtClean="0">
                <a:solidFill>
                  <a:schemeClr val="tx1"/>
                </a:solidFill>
                <a:latin typeface="+mn-lt"/>
                <a:ea typeface="+mn-ea"/>
                <a:cs typeface="+mn-cs"/>
              </a:rPr>
              <a:t>Con </a:t>
            </a:r>
            <a:r>
              <a:rPr lang="es-ES" sz="1200" kern="1200" dirty="0" smtClean="0">
                <a:solidFill>
                  <a:schemeClr val="tx1"/>
                </a:solidFill>
                <a:latin typeface="+mn-lt"/>
                <a:ea typeface="+mn-ea"/>
                <a:cs typeface="+mn-cs"/>
              </a:rPr>
              <a:t>el material </a:t>
            </a:r>
            <a:r>
              <a:rPr lang="es-ES" sz="1200" kern="1200" dirty="0" err="1" smtClean="0">
                <a:solidFill>
                  <a:schemeClr val="tx1"/>
                </a:solidFill>
                <a:latin typeface="+mn-lt"/>
                <a:ea typeface="+mn-ea"/>
                <a:cs typeface="+mn-cs"/>
              </a:rPr>
              <a:t>SBA‑TEPA</a:t>
            </a:r>
            <a:r>
              <a:rPr lang="es-ES" sz="1200" kern="1200" dirty="0" smtClean="0">
                <a:solidFill>
                  <a:schemeClr val="tx1"/>
                </a:solidFill>
                <a:latin typeface="+mn-lt"/>
                <a:ea typeface="+mn-ea"/>
                <a:cs typeface="+mn-cs"/>
              </a:rPr>
              <a:t>(30) se consigue una de las mayores incorporaciones de nitrógeno (8,9 %) y se facilita el proceso de formación de </a:t>
            </a:r>
            <a:r>
              <a:rPr lang="es-ES" sz="1200" kern="1200" dirty="0" err="1" smtClean="0">
                <a:solidFill>
                  <a:schemeClr val="tx1"/>
                </a:solidFill>
                <a:latin typeface="+mn-lt"/>
                <a:ea typeface="+mn-ea"/>
                <a:cs typeface="+mn-cs"/>
              </a:rPr>
              <a:t>carbamatos</a:t>
            </a:r>
            <a:r>
              <a:rPr lang="es-ES" sz="1200" kern="1200" dirty="0" smtClean="0">
                <a:solidFill>
                  <a:schemeClr val="tx1"/>
                </a:solidFill>
                <a:latin typeface="+mn-lt"/>
                <a:ea typeface="+mn-ea"/>
                <a:cs typeface="+mn-cs"/>
              </a:rPr>
              <a:t> inter e </a:t>
            </a:r>
            <a:r>
              <a:rPr lang="es-ES" sz="1200" kern="1200" dirty="0" err="1" smtClean="0">
                <a:solidFill>
                  <a:schemeClr val="tx1"/>
                </a:solidFill>
                <a:latin typeface="+mn-lt"/>
                <a:ea typeface="+mn-ea"/>
                <a:cs typeface="+mn-cs"/>
              </a:rPr>
              <a:t>intramoleculares</a:t>
            </a:r>
            <a:r>
              <a:rPr lang="es-ES" sz="1200" kern="1200" dirty="0" smtClean="0">
                <a:solidFill>
                  <a:schemeClr val="tx1"/>
                </a:solidFill>
                <a:latin typeface="+mn-lt"/>
                <a:ea typeface="+mn-ea"/>
                <a:cs typeface="+mn-cs"/>
              </a:rPr>
              <a:t>. Como resultado, se obtiene un material con unos valores considerables de capacidad de adsorción de </a:t>
            </a:r>
            <a:r>
              <a:rPr lang="es-ES" sz="1200" kern="1200" dirty="0" err="1" smtClean="0">
                <a:solidFill>
                  <a:schemeClr val="tx1"/>
                </a:solidFill>
                <a:latin typeface="+mn-lt"/>
                <a:ea typeface="+mn-ea"/>
                <a:cs typeface="+mn-cs"/>
              </a:rPr>
              <a:t>CO</a:t>
            </a:r>
            <a:r>
              <a:rPr lang="es-ES" sz="1200" kern="1200" baseline="-25000" dirty="0" err="1" smtClean="0">
                <a:solidFill>
                  <a:schemeClr val="tx1"/>
                </a:solidFill>
                <a:latin typeface="+mn-lt"/>
                <a:ea typeface="+mn-ea"/>
                <a:cs typeface="+mn-cs"/>
              </a:rPr>
              <a:t>2</a:t>
            </a:r>
            <a:r>
              <a:rPr lang="es-ES" sz="1200" kern="1200" dirty="0" smtClean="0">
                <a:solidFill>
                  <a:schemeClr val="tx1"/>
                </a:solidFill>
                <a:latin typeface="+mn-lt"/>
                <a:ea typeface="+mn-ea"/>
                <a:cs typeface="+mn-cs"/>
              </a:rPr>
              <a:t> y de eficacia (58,2 mg </a:t>
            </a:r>
            <a:r>
              <a:rPr lang="es-ES" sz="1200" kern="1200" dirty="0" err="1" smtClean="0">
                <a:solidFill>
                  <a:schemeClr val="tx1"/>
                </a:solidFill>
                <a:latin typeface="+mn-lt"/>
                <a:ea typeface="+mn-ea"/>
                <a:cs typeface="+mn-cs"/>
              </a:rPr>
              <a:t>CO</a:t>
            </a:r>
            <a:r>
              <a:rPr lang="es-ES" sz="1200" kern="1200" baseline="-25000" dirty="0" err="1" smtClean="0">
                <a:solidFill>
                  <a:schemeClr val="tx1"/>
                </a:solidFill>
                <a:latin typeface="+mn-lt"/>
                <a:ea typeface="+mn-ea"/>
                <a:cs typeface="+mn-cs"/>
              </a:rPr>
              <a:t>2</a:t>
            </a:r>
            <a:r>
              <a:rPr lang="es-ES" sz="1200" kern="1200" dirty="0" smtClean="0">
                <a:solidFill>
                  <a:schemeClr val="tx1"/>
                </a:solidFill>
                <a:latin typeface="+mn-lt"/>
                <a:ea typeface="+mn-ea"/>
                <a:cs typeface="+mn-cs"/>
              </a:rPr>
              <a:t>/g </a:t>
            </a:r>
            <a:r>
              <a:rPr lang="es-ES" sz="1200" kern="1200" dirty="0" err="1" smtClean="0">
                <a:solidFill>
                  <a:schemeClr val="tx1"/>
                </a:solidFill>
                <a:latin typeface="+mn-lt"/>
                <a:ea typeface="+mn-ea"/>
                <a:cs typeface="+mn-cs"/>
              </a:rPr>
              <a:t>ads</a:t>
            </a:r>
            <a:r>
              <a:rPr lang="es-ES" sz="1200" kern="1200" dirty="0" smtClean="0">
                <a:solidFill>
                  <a:schemeClr val="tx1"/>
                </a:solidFill>
                <a:latin typeface="+mn-lt"/>
                <a:ea typeface="+mn-ea"/>
                <a:cs typeface="+mn-cs"/>
              </a:rPr>
              <a:t> y 0,21 mol </a:t>
            </a:r>
            <a:r>
              <a:rPr lang="es-ES" sz="1200" kern="1200" dirty="0" err="1" smtClean="0">
                <a:solidFill>
                  <a:schemeClr val="tx1"/>
                </a:solidFill>
                <a:latin typeface="+mn-lt"/>
                <a:ea typeface="+mn-ea"/>
                <a:cs typeface="+mn-cs"/>
              </a:rPr>
              <a:t>CO</a:t>
            </a:r>
            <a:r>
              <a:rPr lang="es-ES" sz="1200" kern="1200" baseline="-25000" dirty="0" err="1" smtClean="0">
                <a:solidFill>
                  <a:schemeClr val="tx1"/>
                </a:solidFill>
                <a:latin typeface="+mn-lt"/>
                <a:ea typeface="+mn-ea"/>
                <a:cs typeface="+mn-cs"/>
              </a:rPr>
              <a:t>2</a:t>
            </a:r>
            <a:r>
              <a:rPr lang="es-ES" sz="1200" kern="1200" dirty="0" smtClean="0">
                <a:solidFill>
                  <a:schemeClr val="tx1"/>
                </a:solidFill>
                <a:latin typeface="+mn-lt"/>
                <a:ea typeface="+mn-ea"/>
                <a:cs typeface="+mn-cs"/>
              </a:rPr>
              <a:t>/mol N a 1 bar, respectivamente</a:t>
            </a:r>
            <a:r>
              <a:rPr lang="es-ES" sz="1200" kern="1200" dirty="0" smtClean="0">
                <a:solidFill>
                  <a:schemeClr val="tx1"/>
                </a:solidFill>
                <a:latin typeface="+mn-lt"/>
                <a:ea typeface="+mn-ea"/>
                <a:cs typeface="+mn-cs"/>
              </a:rPr>
              <a:t>).</a:t>
            </a:r>
            <a:endParaRPr lang="es-ES" baseline="0" dirty="0" smtClean="0"/>
          </a:p>
          <a:p>
            <a:pPr eaLnBrk="1" hangingPunct="1"/>
            <a:endParaRPr lang="es-ES" dirty="0" smtClean="0"/>
          </a:p>
          <a:p>
            <a:pPr eaLnBrk="1" hangingPunct="1"/>
            <a:r>
              <a:rPr lang="es-ES" dirty="0" smtClean="0"/>
              <a:t>Datos de interés: Viscosidad de </a:t>
            </a:r>
            <a:r>
              <a:rPr lang="es-ES" dirty="0" err="1" smtClean="0"/>
              <a:t>PEI</a:t>
            </a:r>
            <a:r>
              <a:rPr lang="es-ES" dirty="0" smtClean="0"/>
              <a:t> muy superior a</a:t>
            </a:r>
            <a:r>
              <a:rPr lang="es-ES" baseline="0" dirty="0" smtClean="0"/>
              <a:t> la de </a:t>
            </a:r>
            <a:r>
              <a:rPr lang="es-ES" baseline="0" dirty="0" err="1" smtClean="0"/>
              <a:t>TEPA</a:t>
            </a:r>
            <a:r>
              <a:rPr lang="es-ES" baseline="0" dirty="0" smtClean="0"/>
              <a:t> (</a:t>
            </a:r>
            <a:r>
              <a:rPr lang="es-ES" baseline="0" dirty="0" err="1" smtClean="0"/>
              <a:t>PEI</a:t>
            </a:r>
            <a:r>
              <a:rPr lang="es-ES" baseline="0" dirty="0" smtClean="0"/>
              <a:t> es como la miel; </a:t>
            </a:r>
            <a:r>
              <a:rPr lang="es-ES" baseline="0" dirty="0" err="1" smtClean="0"/>
              <a:t>TEPA</a:t>
            </a:r>
            <a:r>
              <a:rPr lang="es-ES" baseline="0" dirty="0" smtClean="0"/>
              <a:t> es “muy líquida”). La densidad de </a:t>
            </a:r>
            <a:r>
              <a:rPr lang="es-ES" baseline="0" dirty="0" err="1" smtClean="0"/>
              <a:t>PEI</a:t>
            </a:r>
            <a:r>
              <a:rPr lang="es-ES" baseline="0" dirty="0" smtClean="0"/>
              <a:t> y </a:t>
            </a:r>
            <a:r>
              <a:rPr lang="es-ES" baseline="0" dirty="0" err="1" smtClean="0"/>
              <a:t>TEPA</a:t>
            </a:r>
            <a:r>
              <a:rPr lang="es-ES" baseline="0" dirty="0" smtClean="0"/>
              <a:t> son, sin embargo, muy parecidas. La volatilidad de </a:t>
            </a:r>
            <a:r>
              <a:rPr lang="es-ES" baseline="0" dirty="0" err="1" smtClean="0"/>
              <a:t>TEPA</a:t>
            </a:r>
            <a:r>
              <a:rPr lang="es-ES" baseline="0" dirty="0" smtClean="0"/>
              <a:t> es muy superior a la de </a:t>
            </a:r>
            <a:r>
              <a:rPr lang="es-ES" baseline="0" dirty="0" err="1" smtClean="0"/>
              <a:t>PEI</a:t>
            </a:r>
            <a:r>
              <a:rPr lang="es-ES" baseline="0" dirty="0" smtClean="0"/>
              <a:t> (resultados de pérdida de peso a menor T en los análisis </a:t>
            </a:r>
            <a:r>
              <a:rPr lang="es-ES" baseline="0" dirty="0" err="1" smtClean="0"/>
              <a:t>termogravimetricos</a:t>
            </a:r>
            <a:r>
              <a:rPr lang="es-ES" baseline="0" dirty="0" smtClean="0"/>
              <a:t>. </a:t>
            </a:r>
            <a:r>
              <a:rPr lang="es-ES" baseline="0" dirty="0" err="1" smtClean="0"/>
              <a:t>P.eb.TEPA</a:t>
            </a:r>
            <a:r>
              <a:rPr lang="es-ES" baseline="0" dirty="0" smtClean="0"/>
              <a:t>=340 </a:t>
            </a:r>
            <a:r>
              <a:rPr lang="es-ES" baseline="0" dirty="0" err="1" smtClean="0"/>
              <a:t>ºC</a:t>
            </a:r>
            <a:r>
              <a:rPr lang="es-ES" baseline="0" dirty="0" smtClean="0"/>
              <a:t>). Las cantidades añadidas (30) se refieren al % que contiene la muestra final, que coincide con la inicialmente añadida en la </a:t>
            </a:r>
            <a:r>
              <a:rPr lang="es-ES" baseline="0" dirty="0" err="1" smtClean="0"/>
              <a:t>sintesis</a:t>
            </a:r>
            <a:r>
              <a:rPr lang="es-ES" baseline="0" dirty="0" smtClean="0"/>
              <a:t>: 30% </a:t>
            </a:r>
            <a:r>
              <a:rPr lang="es-ES" baseline="0" dirty="0" err="1" smtClean="0"/>
              <a:t>PEI</a:t>
            </a:r>
            <a:r>
              <a:rPr lang="es-ES" baseline="0" dirty="0" smtClean="0"/>
              <a:t> + 70% </a:t>
            </a:r>
            <a:r>
              <a:rPr lang="es-ES" baseline="0" dirty="0" err="1" smtClean="0"/>
              <a:t>SBA</a:t>
            </a:r>
            <a:r>
              <a:rPr lang="es-ES" baseline="0" dirty="0" smtClean="0"/>
              <a:t>-15.</a:t>
            </a:r>
            <a:endParaRPr lang="es-E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Rot="1" noChangeAspect="1" noTextEdit="1"/>
          </p:cNvSpPr>
          <p:nvPr>
            <p:ph type="sldImg"/>
          </p:nvPr>
        </p:nvSpPr>
        <p:spPr bwMode="auto">
          <a:noFill/>
          <a:ln>
            <a:solidFill>
              <a:srgbClr val="000000"/>
            </a:solidFill>
            <a:miter lim="800000"/>
            <a:headEnd/>
            <a:tailEnd/>
          </a:ln>
        </p:spPr>
      </p:sp>
      <p:sp>
        <p:nvSpPr>
          <p:cNvPr id="28774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s-ES" dirty="0" smtClean="0"/>
              <a:t>La impregnación reduce sensiblemente la superficie </a:t>
            </a:r>
            <a:r>
              <a:rPr lang="es-ES" dirty="0" err="1" smtClean="0"/>
              <a:t>BET</a:t>
            </a:r>
            <a:r>
              <a:rPr lang="es-ES" baseline="0" dirty="0" smtClean="0"/>
              <a:t>, </a:t>
            </a:r>
            <a:r>
              <a:rPr lang="es-ES" baseline="0" dirty="0" err="1" smtClean="0"/>
              <a:t>Vp</a:t>
            </a:r>
            <a:r>
              <a:rPr lang="es-ES" baseline="0" dirty="0" smtClean="0"/>
              <a:t> </a:t>
            </a:r>
            <a:r>
              <a:rPr lang="es-ES" dirty="0" smtClean="0"/>
              <a:t>y </a:t>
            </a:r>
            <a:r>
              <a:rPr lang="es-ES" dirty="0" err="1" smtClean="0"/>
              <a:t>Dp</a:t>
            </a:r>
            <a:r>
              <a:rPr lang="es-ES" dirty="0" smtClean="0"/>
              <a:t> (reducción mas acusada en el caso del </a:t>
            </a:r>
            <a:r>
              <a:rPr lang="es-ES" dirty="0" err="1" smtClean="0"/>
              <a:t>PEI</a:t>
            </a:r>
            <a:r>
              <a:rPr lang="es-ES" dirty="0" smtClean="0"/>
              <a:t>),</a:t>
            </a:r>
            <a:r>
              <a:rPr lang="es-ES" baseline="0" dirty="0" smtClean="0"/>
              <a:t> debido al llenado de poros por las moléculas. Cantidades de impregnación crecientes (serie no mostrada: 10, 30, 50) demuestran lo anterior, de forma progresiva. </a:t>
            </a:r>
          </a:p>
          <a:p>
            <a:pPr marL="0" marR="0" indent="0" algn="l" defTabSz="914400" rtl="0" eaLnBrk="1" fontAlgn="base" latinLnBrk="0" hangingPunct="1">
              <a:lnSpc>
                <a:spcPct val="100000"/>
              </a:lnSpc>
              <a:spcBef>
                <a:spcPct val="30000"/>
              </a:spcBef>
              <a:spcAft>
                <a:spcPct val="0"/>
              </a:spcAft>
              <a:buClrTx/>
              <a:buSzTx/>
              <a:buFontTx/>
              <a:buNone/>
              <a:tabLst/>
              <a:defRPr/>
            </a:pPr>
            <a:r>
              <a:rPr lang="es-ES" u="sng" baseline="0" dirty="0" smtClean="0"/>
              <a:t>Las muestras impregnadas con </a:t>
            </a:r>
            <a:r>
              <a:rPr lang="es-ES" u="sng" baseline="0" dirty="0" err="1" smtClean="0"/>
              <a:t>TEPA</a:t>
            </a:r>
            <a:r>
              <a:rPr lang="es-ES" u="sng" baseline="0" dirty="0" smtClean="0"/>
              <a:t> tienen contenido en N algo mayor, no sólo porque esta molécula tiene 5 </a:t>
            </a:r>
            <a:r>
              <a:rPr lang="es-ES" u="sng" baseline="0" dirty="0" err="1" smtClean="0"/>
              <a:t>atomos</a:t>
            </a:r>
            <a:r>
              <a:rPr lang="es-ES" u="sng" baseline="0" dirty="0" smtClean="0"/>
              <a:t> de N, sino probablemente también porque esta molécula, al tener menor viscosidad, se difunde mejor durante la impregnación.</a:t>
            </a:r>
            <a:r>
              <a:rPr lang="es-ES" sz="1200" kern="1200" dirty="0" smtClean="0">
                <a:solidFill>
                  <a:schemeClr val="tx1"/>
                </a:solidFill>
                <a:latin typeface="+mn-lt"/>
                <a:ea typeface="+mn-ea"/>
                <a:cs typeface="+mn-cs"/>
              </a:rPr>
              <a:t> Con el material </a:t>
            </a:r>
            <a:r>
              <a:rPr lang="es-ES" sz="1200" kern="1200" dirty="0" err="1" smtClean="0">
                <a:solidFill>
                  <a:schemeClr val="tx1"/>
                </a:solidFill>
                <a:latin typeface="+mn-lt"/>
                <a:ea typeface="+mn-ea"/>
                <a:cs typeface="+mn-cs"/>
              </a:rPr>
              <a:t>SBA‑TEPA</a:t>
            </a:r>
            <a:r>
              <a:rPr lang="es-ES" sz="1200" kern="1200" dirty="0" smtClean="0">
                <a:solidFill>
                  <a:schemeClr val="tx1"/>
                </a:solidFill>
                <a:latin typeface="+mn-lt"/>
                <a:ea typeface="+mn-ea"/>
                <a:cs typeface="+mn-cs"/>
              </a:rPr>
              <a:t>(30) se consigue una de las mayores incorporaciones de nitrógeno (8,9 %) y se facilita el proceso de formación de </a:t>
            </a:r>
            <a:r>
              <a:rPr lang="es-ES" sz="1200" kern="1200" dirty="0" err="1" smtClean="0">
                <a:solidFill>
                  <a:schemeClr val="tx1"/>
                </a:solidFill>
                <a:latin typeface="+mn-lt"/>
                <a:ea typeface="+mn-ea"/>
                <a:cs typeface="+mn-cs"/>
              </a:rPr>
              <a:t>carbamatos</a:t>
            </a:r>
            <a:r>
              <a:rPr lang="es-ES" sz="1200" kern="1200" dirty="0" smtClean="0">
                <a:solidFill>
                  <a:schemeClr val="tx1"/>
                </a:solidFill>
                <a:latin typeface="+mn-lt"/>
                <a:ea typeface="+mn-ea"/>
                <a:cs typeface="+mn-cs"/>
              </a:rPr>
              <a:t> inter e </a:t>
            </a:r>
            <a:r>
              <a:rPr lang="es-ES" sz="1200" kern="1200" dirty="0" err="1" smtClean="0">
                <a:solidFill>
                  <a:schemeClr val="tx1"/>
                </a:solidFill>
                <a:latin typeface="+mn-lt"/>
                <a:ea typeface="+mn-ea"/>
                <a:cs typeface="+mn-cs"/>
              </a:rPr>
              <a:t>intramoleculares</a:t>
            </a:r>
            <a:r>
              <a:rPr lang="es-ES" sz="1200" kern="1200" dirty="0" smtClean="0">
                <a:solidFill>
                  <a:schemeClr val="tx1"/>
                </a:solidFill>
                <a:latin typeface="+mn-lt"/>
                <a:ea typeface="+mn-ea"/>
                <a:cs typeface="+mn-cs"/>
              </a:rPr>
              <a:t>. Como resultado, se obtiene un material con unos valores considerables de capacidad de adsorción de </a:t>
            </a:r>
            <a:r>
              <a:rPr lang="es-ES" sz="1200" kern="1200" dirty="0" err="1" smtClean="0">
                <a:solidFill>
                  <a:schemeClr val="tx1"/>
                </a:solidFill>
                <a:latin typeface="+mn-lt"/>
                <a:ea typeface="+mn-ea"/>
                <a:cs typeface="+mn-cs"/>
              </a:rPr>
              <a:t>CO</a:t>
            </a:r>
            <a:r>
              <a:rPr lang="es-ES" sz="1200" kern="1200" baseline="-25000" dirty="0" err="1" smtClean="0">
                <a:solidFill>
                  <a:schemeClr val="tx1"/>
                </a:solidFill>
                <a:latin typeface="+mn-lt"/>
                <a:ea typeface="+mn-ea"/>
                <a:cs typeface="+mn-cs"/>
              </a:rPr>
              <a:t>2</a:t>
            </a:r>
            <a:r>
              <a:rPr lang="es-ES" sz="1200" kern="1200" dirty="0" smtClean="0">
                <a:solidFill>
                  <a:schemeClr val="tx1"/>
                </a:solidFill>
                <a:latin typeface="+mn-lt"/>
                <a:ea typeface="+mn-ea"/>
                <a:cs typeface="+mn-cs"/>
              </a:rPr>
              <a:t> y de eficacia (58,2 mg </a:t>
            </a:r>
            <a:r>
              <a:rPr lang="es-ES" sz="1200" kern="1200" dirty="0" err="1" smtClean="0">
                <a:solidFill>
                  <a:schemeClr val="tx1"/>
                </a:solidFill>
                <a:latin typeface="+mn-lt"/>
                <a:ea typeface="+mn-ea"/>
                <a:cs typeface="+mn-cs"/>
              </a:rPr>
              <a:t>CO</a:t>
            </a:r>
            <a:r>
              <a:rPr lang="es-ES" sz="1200" kern="1200" baseline="-25000" dirty="0" err="1" smtClean="0">
                <a:solidFill>
                  <a:schemeClr val="tx1"/>
                </a:solidFill>
                <a:latin typeface="+mn-lt"/>
                <a:ea typeface="+mn-ea"/>
                <a:cs typeface="+mn-cs"/>
              </a:rPr>
              <a:t>2</a:t>
            </a:r>
            <a:r>
              <a:rPr lang="es-ES" sz="1200" kern="1200" dirty="0" smtClean="0">
                <a:solidFill>
                  <a:schemeClr val="tx1"/>
                </a:solidFill>
                <a:latin typeface="+mn-lt"/>
                <a:ea typeface="+mn-ea"/>
                <a:cs typeface="+mn-cs"/>
              </a:rPr>
              <a:t>/g </a:t>
            </a:r>
            <a:r>
              <a:rPr lang="es-ES" sz="1200" kern="1200" dirty="0" err="1" smtClean="0">
                <a:solidFill>
                  <a:schemeClr val="tx1"/>
                </a:solidFill>
                <a:latin typeface="+mn-lt"/>
                <a:ea typeface="+mn-ea"/>
                <a:cs typeface="+mn-cs"/>
              </a:rPr>
              <a:t>ads</a:t>
            </a:r>
            <a:r>
              <a:rPr lang="es-ES" sz="1200" kern="1200" dirty="0" smtClean="0">
                <a:solidFill>
                  <a:schemeClr val="tx1"/>
                </a:solidFill>
                <a:latin typeface="+mn-lt"/>
                <a:ea typeface="+mn-ea"/>
                <a:cs typeface="+mn-cs"/>
              </a:rPr>
              <a:t> y 0,21 mol </a:t>
            </a:r>
            <a:r>
              <a:rPr lang="es-ES" sz="1200" kern="1200" dirty="0" err="1" smtClean="0">
                <a:solidFill>
                  <a:schemeClr val="tx1"/>
                </a:solidFill>
                <a:latin typeface="+mn-lt"/>
                <a:ea typeface="+mn-ea"/>
                <a:cs typeface="+mn-cs"/>
              </a:rPr>
              <a:t>CO</a:t>
            </a:r>
            <a:r>
              <a:rPr lang="es-ES" sz="1200" kern="1200" baseline="-25000" dirty="0" err="1" smtClean="0">
                <a:solidFill>
                  <a:schemeClr val="tx1"/>
                </a:solidFill>
                <a:latin typeface="+mn-lt"/>
                <a:ea typeface="+mn-ea"/>
                <a:cs typeface="+mn-cs"/>
              </a:rPr>
              <a:t>2</a:t>
            </a:r>
            <a:r>
              <a:rPr lang="es-ES" sz="1200" kern="1200" dirty="0" smtClean="0">
                <a:solidFill>
                  <a:schemeClr val="tx1"/>
                </a:solidFill>
                <a:latin typeface="+mn-lt"/>
                <a:ea typeface="+mn-ea"/>
                <a:cs typeface="+mn-cs"/>
              </a:rPr>
              <a:t>/mol N a 1 bar, respectivamente).</a:t>
            </a:r>
          </a:p>
          <a:p>
            <a:pPr marL="0" marR="0" indent="0" algn="l" defTabSz="914400" rtl="0" eaLnBrk="1" fontAlgn="base" latinLnBrk="0" hangingPunct="1">
              <a:lnSpc>
                <a:spcPct val="100000"/>
              </a:lnSpc>
              <a:spcBef>
                <a:spcPct val="30000"/>
              </a:spcBef>
              <a:spcAft>
                <a:spcPct val="0"/>
              </a:spcAft>
              <a:buClrTx/>
              <a:buSzTx/>
              <a:buFontTx/>
              <a:buNone/>
              <a:tabLst/>
              <a:defRPr/>
            </a:pPr>
            <a:endParaRPr lang="es-ES" baseline="0" dirty="0" smtClean="0"/>
          </a:p>
          <a:p>
            <a:pPr eaLnBrk="1" hangingPunct="1"/>
            <a:endParaRPr lang="es-ES" dirty="0" smtClean="0"/>
          </a:p>
          <a:p>
            <a:pPr eaLnBrk="1" hangingPunct="1"/>
            <a:r>
              <a:rPr lang="es-ES" dirty="0" smtClean="0"/>
              <a:t>Datos de interés: Viscosidad de </a:t>
            </a:r>
            <a:r>
              <a:rPr lang="es-ES" dirty="0" err="1" smtClean="0"/>
              <a:t>PEI</a:t>
            </a:r>
            <a:r>
              <a:rPr lang="es-ES" dirty="0" smtClean="0"/>
              <a:t> muy superior a</a:t>
            </a:r>
            <a:r>
              <a:rPr lang="es-ES" baseline="0" dirty="0" smtClean="0"/>
              <a:t> la de </a:t>
            </a:r>
            <a:r>
              <a:rPr lang="es-ES" baseline="0" dirty="0" err="1" smtClean="0"/>
              <a:t>TEPA</a:t>
            </a:r>
            <a:r>
              <a:rPr lang="es-ES" baseline="0" dirty="0" smtClean="0"/>
              <a:t> (</a:t>
            </a:r>
            <a:r>
              <a:rPr lang="es-ES" baseline="0" dirty="0" err="1" smtClean="0"/>
              <a:t>PEI</a:t>
            </a:r>
            <a:r>
              <a:rPr lang="es-ES" baseline="0" dirty="0" smtClean="0"/>
              <a:t> es como la miel; </a:t>
            </a:r>
            <a:r>
              <a:rPr lang="es-ES" baseline="0" dirty="0" err="1" smtClean="0"/>
              <a:t>TEPA</a:t>
            </a:r>
            <a:r>
              <a:rPr lang="es-ES" baseline="0" dirty="0" smtClean="0"/>
              <a:t> es “muy líquida”). La densidad de </a:t>
            </a:r>
            <a:r>
              <a:rPr lang="es-ES" baseline="0" dirty="0" err="1" smtClean="0"/>
              <a:t>PEI</a:t>
            </a:r>
            <a:r>
              <a:rPr lang="es-ES" baseline="0" dirty="0" smtClean="0"/>
              <a:t> y </a:t>
            </a:r>
            <a:r>
              <a:rPr lang="es-ES" baseline="0" dirty="0" err="1" smtClean="0"/>
              <a:t>TEPA</a:t>
            </a:r>
            <a:r>
              <a:rPr lang="es-ES" baseline="0" dirty="0" smtClean="0"/>
              <a:t> son, sin embargo, muy parecidas. La volatilidad de </a:t>
            </a:r>
            <a:r>
              <a:rPr lang="es-ES" baseline="0" dirty="0" err="1" smtClean="0"/>
              <a:t>TEPA</a:t>
            </a:r>
            <a:r>
              <a:rPr lang="es-ES" baseline="0" dirty="0" smtClean="0"/>
              <a:t> es muy superior a la de </a:t>
            </a:r>
            <a:r>
              <a:rPr lang="es-ES" baseline="0" dirty="0" err="1" smtClean="0"/>
              <a:t>PEI</a:t>
            </a:r>
            <a:r>
              <a:rPr lang="es-ES" baseline="0" dirty="0" smtClean="0"/>
              <a:t> (resultados de pérdida de peso a menor T en los análisis </a:t>
            </a:r>
            <a:r>
              <a:rPr lang="es-ES" baseline="0" dirty="0" err="1" smtClean="0"/>
              <a:t>termogravimetricos</a:t>
            </a:r>
            <a:r>
              <a:rPr lang="es-ES" baseline="0" dirty="0" smtClean="0"/>
              <a:t>. </a:t>
            </a:r>
            <a:r>
              <a:rPr lang="es-ES" baseline="0" dirty="0" err="1" smtClean="0"/>
              <a:t>P.eb.TEPA</a:t>
            </a:r>
            <a:r>
              <a:rPr lang="es-ES" baseline="0" dirty="0" smtClean="0"/>
              <a:t>=340 </a:t>
            </a:r>
            <a:r>
              <a:rPr lang="es-ES" baseline="0" dirty="0" err="1" smtClean="0"/>
              <a:t>ºC</a:t>
            </a:r>
            <a:r>
              <a:rPr lang="es-ES" baseline="0" dirty="0" smtClean="0"/>
              <a:t>). Las cantidades añadidas (30) se refieren al % que contiene la muestra final, que coincide con la inicialmente añadida en la </a:t>
            </a:r>
            <a:r>
              <a:rPr lang="es-ES" baseline="0" dirty="0" err="1" smtClean="0"/>
              <a:t>sintesis</a:t>
            </a:r>
            <a:r>
              <a:rPr lang="es-ES" baseline="0" dirty="0" smtClean="0"/>
              <a:t>: 30% </a:t>
            </a:r>
            <a:r>
              <a:rPr lang="es-ES" baseline="0" dirty="0" err="1" smtClean="0"/>
              <a:t>PEI</a:t>
            </a:r>
            <a:r>
              <a:rPr lang="es-ES" baseline="0" dirty="0" smtClean="0"/>
              <a:t> + 70% </a:t>
            </a:r>
            <a:r>
              <a:rPr lang="es-ES" baseline="0" dirty="0" err="1" smtClean="0"/>
              <a:t>SBA</a:t>
            </a:r>
            <a:r>
              <a:rPr lang="es-ES" baseline="0" dirty="0" smtClean="0"/>
              <a:t>-15.</a:t>
            </a:r>
            <a:endParaRPr lang="es-E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latin typeface="+mn-lt"/>
                <a:ea typeface="+mn-ea"/>
                <a:cs typeface="+mn-cs"/>
              </a:rPr>
              <a:t>Con los materiales impregnados</a:t>
            </a:r>
            <a:r>
              <a:rPr lang="es-ES" sz="1200" kern="1200" baseline="0" dirty="0" smtClean="0">
                <a:solidFill>
                  <a:schemeClr val="tx1"/>
                </a:solidFill>
                <a:latin typeface="+mn-lt"/>
                <a:ea typeface="+mn-ea"/>
                <a:cs typeface="+mn-cs"/>
              </a:rPr>
              <a:t> con </a:t>
            </a:r>
            <a:r>
              <a:rPr lang="es-ES" sz="1200" kern="1200" dirty="0" err="1" smtClean="0">
                <a:solidFill>
                  <a:schemeClr val="tx1"/>
                </a:solidFill>
                <a:latin typeface="+mn-lt"/>
                <a:ea typeface="+mn-ea"/>
                <a:cs typeface="+mn-cs"/>
              </a:rPr>
              <a:t>TEPA</a:t>
            </a:r>
            <a:r>
              <a:rPr lang="es-ES" sz="1200" kern="1200" dirty="0" smtClean="0">
                <a:solidFill>
                  <a:schemeClr val="tx1"/>
                </a:solidFill>
                <a:latin typeface="+mn-lt"/>
                <a:ea typeface="+mn-ea"/>
                <a:cs typeface="+mn-cs"/>
              </a:rPr>
              <a:t> se consigue una de las mayores incorporaciones de nitrógeno y se facilita el proceso de formación de </a:t>
            </a:r>
            <a:r>
              <a:rPr lang="es-ES" sz="1200" kern="1200" dirty="0" err="1" smtClean="0">
                <a:solidFill>
                  <a:schemeClr val="tx1"/>
                </a:solidFill>
                <a:latin typeface="+mn-lt"/>
                <a:ea typeface="+mn-ea"/>
                <a:cs typeface="+mn-cs"/>
              </a:rPr>
              <a:t>carbamatos</a:t>
            </a:r>
            <a:r>
              <a:rPr lang="es-ES" sz="1200" kern="1200" dirty="0" smtClean="0">
                <a:solidFill>
                  <a:schemeClr val="tx1"/>
                </a:solidFill>
                <a:latin typeface="+mn-lt"/>
                <a:ea typeface="+mn-ea"/>
                <a:cs typeface="+mn-cs"/>
              </a:rPr>
              <a:t> inter e </a:t>
            </a:r>
            <a:r>
              <a:rPr lang="es-ES" sz="1200" kern="1200" dirty="0" err="1" smtClean="0">
                <a:solidFill>
                  <a:schemeClr val="tx1"/>
                </a:solidFill>
                <a:latin typeface="+mn-lt"/>
                <a:ea typeface="+mn-ea"/>
                <a:cs typeface="+mn-cs"/>
              </a:rPr>
              <a:t>intramoleculares</a:t>
            </a:r>
            <a:r>
              <a:rPr lang="es-ES" sz="1200" kern="1200" dirty="0" smtClean="0">
                <a:solidFill>
                  <a:schemeClr val="tx1"/>
                </a:solidFill>
                <a:latin typeface="+mn-lt"/>
                <a:ea typeface="+mn-ea"/>
                <a:cs typeface="+mn-cs"/>
              </a:rPr>
              <a:t>. Como resultado, se obtienen un materiales</a:t>
            </a:r>
            <a:r>
              <a:rPr lang="es-ES" sz="1200" kern="1200" baseline="0" dirty="0" smtClean="0">
                <a:solidFill>
                  <a:schemeClr val="tx1"/>
                </a:solidFill>
                <a:latin typeface="+mn-lt"/>
                <a:ea typeface="+mn-ea"/>
                <a:cs typeface="+mn-cs"/>
              </a:rPr>
              <a:t> </a:t>
            </a:r>
            <a:r>
              <a:rPr lang="es-ES" sz="1200" kern="1200" dirty="0" smtClean="0">
                <a:solidFill>
                  <a:schemeClr val="tx1"/>
                </a:solidFill>
                <a:latin typeface="+mn-lt"/>
                <a:ea typeface="+mn-ea"/>
                <a:cs typeface="+mn-cs"/>
              </a:rPr>
              <a:t>con unos valores considerables de capacidad de adsorción de </a:t>
            </a:r>
            <a:r>
              <a:rPr lang="es-ES" sz="1200" kern="1200" dirty="0" err="1" smtClean="0">
                <a:solidFill>
                  <a:schemeClr val="tx1"/>
                </a:solidFill>
                <a:latin typeface="+mn-lt"/>
                <a:ea typeface="+mn-ea"/>
                <a:cs typeface="+mn-cs"/>
              </a:rPr>
              <a:t>CO</a:t>
            </a:r>
            <a:r>
              <a:rPr lang="es-ES" sz="1200" kern="1200" baseline="-25000" dirty="0" err="1" smtClean="0">
                <a:solidFill>
                  <a:schemeClr val="tx1"/>
                </a:solidFill>
                <a:latin typeface="+mn-lt"/>
                <a:ea typeface="+mn-ea"/>
                <a:cs typeface="+mn-cs"/>
              </a:rPr>
              <a:t>2</a:t>
            </a:r>
            <a:r>
              <a:rPr lang="es-ES" sz="1200" kern="1200" dirty="0" smtClean="0">
                <a:solidFill>
                  <a:schemeClr val="tx1"/>
                </a:solidFill>
                <a:latin typeface="+mn-lt"/>
                <a:ea typeface="+mn-ea"/>
                <a:cs typeface="+mn-cs"/>
              </a:rPr>
              <a:t> y de eficacia.</a:t>
            </a:r>
            <a:r>
              <a:rPr lang="es-ES" sz="1200" kern="1200" baseline="0" dirty="0" smtClean="0">
                <a:solidFill>
                  <a:schemeClr val="tx1"/>
                </a:solidFill>
                <a:latin typeface="+mn-lt"/>
                <a:ea typeface="+mn-ea"/>
                <a:cs typeface="+mn-cs"/>
              </a:rPr>
              <a:t> Así,</a:t>
            </a:r>
            <a:r>
              <a:rPr lang="es-ES" sz="1200" kern="1200" dirty="0" smtClean="0">
                <a:solidFill>
                  <a:schemeClr val="tx1"/>
                </a:solidFill>
                <a:latin typeface="+mn-lt"/>
                <a:ea typeface="+mn-ea"/>
                <a:cs typeface="+mn-cs"/>
              </a:rPr>
              <a:t> para el de poro expandido:  95 mg </a:t>
            </a:r>
            <a:r>
              <a:rPr lang="es-ES" sz="1200" kern="1200" dirty="0" err="1" smtClean="0">
                <a:solidFill>
                  <a:schemeClr val="tx1"/>
                </a:solidFill>
                <a:latin typeface="+mn-lt"/>
                <a:ea typeface="+mn-ea"/>
                <a:cs typeface="+mn-cs"/>
              </a:rPr>
              <a:t>CO</a:t>
            </a:r>
            <a:r>
              <a:rPr lang="es-ES" sz="1200" kern="1200" baseline="-25000" dirty="0" err="1" smtClean="0">
                <a:solidFill>
                  <a:schemeClr val="tx1"/>
                </a:solidFill>
                <a:latin typeface="+mn-lt"/>
                <a:ea typeface="+mn-ea"/>
                <a:cs typeface="+mn-cs"/>
              </a:rPr>
              <a:t>2</a:t>
            </a:r>
            <a:r>
              <a:rPr lang="es-ES" sz="1200" kern="1200" dirty="0" smtClean="0">
                <a:solidFill>
                  <a:schemeClr val="tx1"/>
                </a:solidFill>
                <a:latin typeface="+mn-lt"/>
                <a:ea typeface="+mn-ea"/>
                <a:cs typeface="+mn-cs"/>
              </a:rPr>
              <a:t>/g </a:t>
            </a:r>
            <a:r>
              <a:rPr lang="es-ES" sz="1200" kern="1200" dirty="0" err="1" smtClean="0">
                <a:solidFill>
                  <a:schemeClr val="tx1"/>
                </a:solidFill>
                <a:latin typeface="+mn-lt"/>
                <a:ea typeface="+mn-ea"/>
                <a:cs typeface="+mn-cs"/>
              </a:rPr>
              <a:t>ads</a:t>
            </a:r>
            <a:r>
              <a:rPr lang="es-ES" sz="1200" kern="1200" dirty="0" smtClean="0">
                <a:solidFill>
                  <a:schemeClr val="tx1"/>
                </a:solidFill>
                <a:latin typeface="+mn-lt"/>
                <a:ea typeface="+mn-ea"/>
                <a:cs typeface="+mn-cs"/>
              </a:rPr>
              <a:t> y 0,32 mol </a:t>
            </a:r>
            <a:r>
              <a:rPr lang="es-ES" sz="1200" kern="1200" dirty="0" err="1" smtClean="0">
                <a:solidFill>
                  <a:schemeClr val="tx1"/>
                </a:solidFill>
                <a:latin typeface="+mn-lt"/>
                <a:ea typeface="+mn-ea"/>
                <a:cs typeface="+mn-cs"/>
              </a:rPr>
              <a:t>CO</a:t>
            </a:r>
            <a:r>
              <a:rPr lang="es-ES" sz="1200" kern="1200" baseline="-25000" dirty="0" err="1" smtClean="0">
                <a:solidFill>
                  <a:schemeClr val="tx1"/>
                </a:solidFill>
                <a:latin typeface="+mn-lt"/>
                <a:ea typeface="+mn-ea"/>
                <a:cs typeface="+mn-cs"/>
              </a:rPr>
              <a:t>2</a:t>
            </a:r>
            <a:r>
              <a:rPr lang="es-ES" sz="1200" kern="1200" dirty="0" smtClean="0">
                <a:solidFill>
                  <a:schemeClr val="tx1"/>
                </a:solidFill>
                <a:latin typeface="+mn-lt"/>
                <a:ea typeface="+mn-ea"/>
                <a:cs typeface="+mn-cs"/>
              </a:rPr>
              <a:t>/mol N a 1 bar, respectivamente.</a:t>
            </a:r>
          </a:p>
          <a:p>
            <a:endParaRPr lang="es-ES" dirty="0"/>
          </a:p>
        </p:txBody>
      </p:sp>
      <p:sp>
        <p:nvSpPr>
          <p:cNvPr id="4" name="3 Marcador de número de diapositiva"/>
          <p:cNvSpPr>
            <a:spLocks noGrp="1"/>
          </p:cNvSpPr>
          <p:nvPr>
            <p:ph type="sldNum" sz="quarter" idx="10"/>
          </p:nvPr>
        </p:nvSpPr>
        <p:spPr/>
        <p:txBody>
          <a:bodyPr/>
          <a:lstStyle/>
          <a:p>
            <a:pPr>
              <a:defRPr/>
            </a:pPr>
            <a:fld id="{3B96D62B-0101-4FF4-96BC-3CC7CEBA17E0}" type="slidenum">
              <a:rPr lang="es-ES" smtClean="0"/>
              <a:pPr>
                <a:defRPr/>
              </a:pPr>
              <a:t>45</a:t>
            </a:fld>
            <a:endParaRPr lang="es-E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TextEdit="1"/>
          </p:cNvSpPr>
          <p:nvPr>
            <p:ph type="sldImg"/>
          </p:nvPr>
        </p:nvSpPr>
        <p:spPr bwMode="auto">
          <a:noFill/>
          <a:ln>
            <a:solidFill>
              <a:srgbClr val="000000"/>
            </a:solidFill>
            <a:miter lim="800000"/>
            <a:headEnd/>
            <a:tailEnd/>
          </a:ln>
        </p:spPr>
      </p:sp>
      <p:sp>
        <p:nvSpPr>
          <p:cNvPr id="26521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 dirty="0" smtClean="0"/>
              <a:t>En las isotermas de </a:t>
            </a:r>
            <a:r>
              <a:rPr lang="es-ES" dirty="0" err="1" smtClean="0"/>
              <a:t>N2</a:t>
            </a:r>
            <a:r>
              <a:rPr lang="es-ES" dirty="0" smtClean="0"/>
              <a:t> se puede observar que al incorporar </a:t>
            </a:r>
            <a:r>
              <a:rPr lang="es-ES" dirty="0" err="1" smtClean="0"/>
              <a:t>PEI</a:t>
            </a:r>
            <a:r>
              <a:rPr lang="es-ES" dirty="0" smtClean="0"/>
              <a:t> y </a:t>
            </a:r>
            <a:r>
              <a:rPr lang="es-ES" dirty="0" err="1" smtClean="0"/>
              <a:t>TEPA</a:t>
            </a:r>
            <a:r>
              <a:rPr lang="es-ES" dirty="0" smtClean="0"/>
              <a:t> en el volumen de poros disponible tras el anclaje, se reducen sensiblemente</a:t>
            </a:r>
            <a:r>
              <a:rPr lang="es-ES" baseline="0" dirty="0" smtClean="0"/>
              <a:t> las propiedades texturales (</a:t>
            </a:r>
            <a:r>
              <a:rPr lang="es-ES" dirty="0" smtClean="0"/>
              <a:t>superficie </a:t>
            </a:r>
            <a:r>
              <a:rPr lang="es-ES" dirty="0" err="1" smtClean="0"/>
              <a:t>BET</a:t>
            </a:r>
            <a:r>
              <a:rPr lang="es-ES" dirty="0" smtClean="0"/>
              <a:t> y volumen de poros accesible al </a:t>
            </a:r>
            <a:r>
              <a:rPr lang="es-ES" dirty="0" err="1" smtClean="0"/>
              <a:t>N2</a:t>
            </a:r>
            <a:r>
              <a:rPr lang="es-ES" dirty="0" smtClean="0"/>
              <a:t>), debido al progresivo llenado de poros. </a:t>
            </a:r>
            <a:r>
              <a:rPr lang="es-ES" sz="1200" kern="1200" dirty="0" smtClean="0">
                <a:solidFill>
                  <a:schemeClr val="tx1"/>
                </a:solidFill>
                <a:latin typeface="+mn-lt"/>
                <a:ea typeface="+mn-ea"/>
                <a:cs typeface="+mn-cs"/>
              </a:rPr>
              <a:t>Los </a:t>
            </a:r>
            <a:r>
              <a:rPr lang="es-ES" sz="1200" kern="1200" dirty="0" err="1" smtClean="0">
                <a:solidFill>
                  <a:schemeClr val="tx1"/>
                </a:solidFill>
                <a:latin typeface="+mn-lt"/>
                <a:ea typeface="+mn-ea"/>
                <a:cs typeface="+mn-cs"/>
              </a:rPr>
              <a:t>difractogramas</a:t>
            </a:r>
            <a:r>
              <a:rPr lang="es-ES" sz="1200" kern="1200" dirty="0" smtClean="0">
                <a:solidFill>
                  <a:schemeClr val="tx1"/>
                </a:solidFill>
                <a:latin typeface="+mn-lt"/>
                <a:ea typeface="+mn-ea"/>
                <a:cs typeface="+mn-cs"/>
              </a:rPr>
              <a:t> de rayos X presentan una disminución muy acusada en la intensidad de sus señales de difracción, como corresponde a soportes con un alto contenido orgánico. </a:t>
            </a:r>
            <a:r>
              <a:rPr lang="es-ES" dirty="0" smtClean="0"/>
              <a:t>Este efecto es mas acentuado para el </a:t>
            </a:r>
            <a:r>
              <a:rPr lang="es-ES" dirty="0" err="1" smtClean="0"/>
              <a:t>PEI</a:t>
            </a:r>
            <a:r>
              <a:rPr lang="es-ES" dirty="0" smtClean="0"/>
              <a:t>,</a:t>
            </a:r>
            <a:r>
              <a:rPr lang="es-ES" baseline="0" dirty="0" smtClean="0"/>
              <a:t> al ser una molécula mas voluminosa (es un polímero, M=800) y de mayor viscosidad que </a:t>
            </a:r>
            <a:r>
              <a:rPr lang="es-ES" baseline="0" dirty="0" err="1" smtClean="0"/>
              <a:t>TEPA</a:t>
            </a:r>
            <a:r>
              <a:rPr lang="es-ES" baseline="0" dirty="0" smtClean="0"/>
              <a:t>, lo que dificulta su dispersión en la </a:t>
            </a:r>
            <a:r>
              <a:rPr lang="es-ES" baseline="0" dirty="0" err="1" smtClean="0"/>
              <a:t>mesoestructura</a:t>
            </a:r>
            <a:r>
              <a:rPr lang="es-ES" baseline="0" dirty="0" smtClean="0"/>
              <a:t> de la </a:t>
            </a:r>
            <a:r>
              <a:rPr lang="es-ES" baseline="0" dirty="0" err="1" smtClean="0"/>
              <a:t>SBA</a:t>
            </a:r>
            <a:r>
              <a:rPr lang="es-ES" baseline="0" dirty="0" smtClean="0"/>
              <a:t>-15. </a:t>
            </a:r>
            <a:r>
              <a:rPr lang="es-ES" dirty="0" smtClean="0"/>
              <a:t>Así,</a:t>
            </a:r>
            <a:r>
              <a:rPr lang="es-ES" baseline="0" dirty="0" smtClean="0"/>
              <a:t> a</a:t>
            </a:r>
            <a:r>
              <a:rPr lang="es-ES" dirty="0" smtClean="0"/>
              <a:t>l impregnar con un 30 % se observa un área y volumen de poro de 38 </a:t>
            </a:r>
            <a:r>
              <a:rPr lang="es-ES" dirty="0" err="1" smtClean="0"/>
              <a:t>m</a:t>
            </a:r>
            <a:r>
              <a:rPr lang="es-ES" baseline="30000" dirty="0" err="1" smtClean="0"/>
              <a:t>2</a:t>
            </a:r>
            <a:r>
              <a:rPr lang="es-ES" dirty="0" smtClean="0"/>
              <a:t>/g y 0,12 </a:t>
            </a:r>
            <a:r>
              <a:rPr lang="es-ES" dirty="0" err="1" smtClean="0"/>
              <a:t>cm</a:t>
            </a:r>
            <a:r>
              <a:rPr lang="es-ES" baseline="30000" dirty="0" err="1" smtClean="0"/>
              <a:t>3</a:t>
            </a:r>
            <a:r>
              <a:rPr lang="es-ES" dirty="0" smtClean="0"/>
              <a:t>/g en las muestras impregnadas con </a:t>
            </a:r>
            <a:r>
              <a:rPr lang="es-ES" dirty="0" err="1" smtClean="0"/>
              <a:t>PEI</a:t>
            </a:r>
            <a:r>
              <a:rPr lang="es-ES" dirty="0" smtClean="0"/>
              <a:t> y de 80 y 0,23 en las impregnadas con </a:t>
            </a:r>
            <a:r>
              <a:rPr lang="es-ES" dirty="0" err="1" smtClean="0"/>
              <a:t>TEPA</a:t>
            </a:r>
            <a:r>
              <a:rPr lang="es-ES" dirty="0" smtClean="0"/>
              <a:t>. Como era de esperar, la cantidad de N incorporada aumenta con la doble funcionalización. </a:t>
            </a:r>
          </a:p>
          <a:p>
            <a:pPr eaLnBrk="1" hangingPunct="1">
              <a:spcBef>
                <a:spcPct val="0"/>
              </a:spcBef>
            </a:pPr>
            <a:r>
              <a:rPr lang="es-ES" dirty="0" smtClean="0"/>
              <a:t>(Nota: los valores de </a:t>
            </a:r>
            <a:r>
              <a:rPr lang="es-ES" dirty="0" err="1" smtClean="0"/>
              <a:t>BET</a:t>
            </a:r>
            <a:r>
              <a:rPr lang="es-ES" dirty="0" smtClean="0"/>
              <a:t> y </a:t>
            </a:r>
            <a:r>
              <a:rPr lang="es-ES" dirty="0" err="1" smtClean="0"/>
              <a:t>Vp</a:t>
            </a:r>
            <a:r>
              <a:rPr lang="es-ES" dirty="0" smtClean="0"/>
              <a:t> de las tres muestras en negro –funcionalización “simple”- son</a:t>
            </a:r>
            <a:r>
              <a:rPr lang="es-ES" baseline="0" dirty="0" smtClean="0"/>
              <a:t> similares, con una ocupación parecida para el </a:t>
            </a:r>
            <a:r>
              <a:rPr lang="es-ES" baseline="0" dirty="0" err="1" smtClean="0"/>
              <a:t>N2</a:t>
            </a:r>
            <a:r>
              <a:rPr lang="es-ES" baseline="0" dirty="0" smtClean="0"/>
              <a:t>. Es la doble funcionalización la que modifica sustancialmente estos valores).</a:t>
            </a:r>
            <a:endParaRPr lang="es-E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Rot="1" noChangeAspect="1" noTextEdit="1"/>
          </p:cNvSpPr>
          <p:nvPr>
            <p:ph type="sldImg"/>
          </p:nvPr>
        </p:nvSpPr>
        <p:spPr bwMode="auto">
          <a:noFill/>
          <a:ln>
            <a:solidFill>
              <a:srgbClr val="000000"/>
            </a:solidFill>
            <a:miter lim="800000"/>
            <a:headEnd/>
            <a:tailEnd/>
          </a:ln>
        </p:spPr>
      </p:sp>
      <p:sp>
        <p:nvSpPr>
          <p:cNvPr id="294915"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 dirty="0" smtClean="0"/>
              <a:t>Las isotermas de </a:t>
            </a:r>
            <a:r>
              <a:rPr lang="es-ES" dirty="0" err="1" smtClean="0"/>
              <a:t>CO2</a:t>
            </a:r>
            <a:r>
              <a:rPr lang="es-ES" dirty="0" smtClean="0"/>
              <a:t> muestran un incremento importante en la capacidad de adsorción de los materiales doblemente </a:t>
            </a:r>
            <a:r>
              <a:rPr lang="es-ES" dirty="0" err="1" smtClean="0"/>
              <a:t>funcionalizados</a:t>
            </a:r>
            <a:r>
              <a:rPr lang="es-ES" dirty="0" smtClean="0"/>
              <a:t>, particularmente</a:t>
            </a:r>
            <a:r>
              <a:rPr lang="es-ES" baseline="0" dirty="0" smtClean="0"/>
              <a:t> para el impregnado con </a:t>
            </a:r>
            <a:r>
              <a:rPr lang="es-ES" baseline="0" dirty="0" err="1" smtClean="0"/>
              <a:t>TEPA</a:t>
            </a:r>
            <a:r>
              <a:rPr lang="es-ES" baseline="0" dirty="0" smtClean="0"/>
              <a:t>, que a 1 bar (</a:t>
            </a:r>
            <a:r>
              <a:rPr lang="es-ES" baseline="0" dirty="0" err="1" smtClean="0"/>
              <a:t>45ºC</a:t>
            </a:r>
            <a:r>
              <a:rPr lang="es-ES" baseline="0" dirty="0" smtClean="0"/>
              <a:t>) alcanza casi 140 mg/g. Este valor está muy por encima de los obtenidos para los soportes con una sola funcionalización: solo por anclaje (66 mg/g) o solo por impregnación (95 mg/g), como se verá en la tabla siguiente.</a:t>
            </a:r>
          </a:p>
          <a:p>
            <a:pPr eaLnBrk="1" hangingPunct="1">
              <a:spcBef>
                <a:spcPct val="0"/>
              </a:spcBef>
            </a:pPr>
            <a:r>
              <a:rPr lang="es-ES" baseline="0" dirty="0" smtClean="0"/>
              <a:t>Todas las isotermas muestran las características ya mencionadas, asociadas a la </a:t>
            </a:r>
            <a:r>
              <a:rPr lang="es-ES" baseline="0" dirty="0" err="1" smtClean="0"/>
              <a:t>quimisorción</a:t>
            </a:r>
            <a:r>
              <a:rPr lang="es-ES" baseline="0" dirty="0" smtClean="0"/>
              <a:t>: cantidades importantes adsorbidas a muy baja presión, poca variación posterior con la presión, e irreversibilidad de la isoterma (con rama de </a:t>
            </a:r>
            <a:r>
              <a:rPr lang="es-ES" baseline="0" dirty="0" err="1" smtClean="0"/>
              <a:t>desorción</a:t>
            </a:r>
            <a:r>
              <a:rPr lang="es-ES" baseline="0" dirty="0" smtClean="0"/>
              <a:t> prácticamente horizontal).</a:t>
            </a:r>
          </a:p>
          <a:p>
            <a:pPr eaLnBrk="1" hangingPunct="1">
              <a:spcBef>
                <a:spcPct val="0"/>
              </a:spcBef>
            </a:pPr>
            <a:r>
              <a:rPr lang="es-ES" baseline="0" dirty="0" smtClean="0"/>
              <a:t>Los resultados apuntan a un efecto sinérgico de ambos métodos de funcionalización combinados, que estaría relacionado con la mejor accesibilidad del </a:t>
            </a:r>
            <a:r>
              <a:rPr lang="es-ES" baseline="0" dirty="0" err="1" smtClean="0"/>
              <a:t>CO2</a:t>
            </a:r>
            <a:r>
              <a:rPr lang="es-ES" baseline="0" dirty="0" smtClean="0"/>
              <a:t> a los grupos amino. Detalle de la explicación: Los grupos amino muy próximos a la superficie de la sílice en los materiales impregnados tienen mas dificultad para interaccionar con otros grupos amino necesarios para la adsorción del </a:t>
            </a:r>
            <a:r>
              <a:rPr lang="es-ES" baseline="0" dirty="0" err="1" smtClean="0"/>
              <a:t>CO2</a:t>
            </a:r>
            <a:r>
              <a:rPr lang="es-ES" baseline="0" dirty="0" smtClean="0"/>
              <a:t> (formación del </a:t>
            </a:r>
            <a:r>
              <a:rPr lang="es-ES" baseline="0" dirty="0" err="1" smtClean="0"/>
              <a:t>carbamato</a:t>
            </a:r>
            <a:r>
              <a:rPr lang="es-ES" baseline="0" dirty="0" smtClean="0"/>
              <a:t> según el mecanismo). Con la nueva ruta de funcionalización se favorece un mayor contacto entre los grupos amino incorporados mediante las dos técnicas, lo cual favorece la eficiencia de adsorción de los grupos amino. </a:t>
            </a:r>
            <a:r>
              <a:rPr lang="es-ES" u="sng" baseline="0" dirty="0" err="1" smtClean="0"/>
              <a:t>Ademas</a:t>
            </a:r>
            <a:r>
              <a:rPr lang="es-ES" u="sng" baseline="0" dirty="0" smtClean="0"/>
              <a:t>, </a:t>
            </a:r>
            <a:r>
              <a:rPr lang="es-ES" u="sng" baseline="0" dirty="0" err="1" smtClean="0"/>
              <a:t>tambien</a:t>
            </a:r>
            <a:r>
              <a:rPr lang="es-ES" u="sng" baseline="0" dirty="0" smtClean="0"/>
              <a:t> se produce una mejora de la difusión y la movilidad de las moléculas impregnadas, facilitando con ello la difusión del </a:t>
            </a:r>
            <a:r>
              <a:rPr lang="es-ES" u="sng" baseline="0" dirty="0" err="1" smtClean="0"/>
              <a:t>CO2</a:t>
            </a:r>
            <a:r>
              <a:rPr lang="es-ES" u="sng" baseline="0" dirty="0" smtClean="0"/>
              <a:t>.</a:t>
            </a:r>
          </a:p>
          <a:p>
            <a:pPr eaLnBrk="1" hangingPunct="1">
              <a:spcBef>
                <a:spcPct val="0"/>
              </a:spcBef>
            </a:pPr>
            <a:r>
              <a:rPr lang="es-ES" baseline="0" dirty="0" smtClean="0"/>
              <a:t>En la </a:t>
            </a:r>
            <a:r>
              <a:rPr lang="es-ES" baseline="0" dirty="0" err="1" smtClean="0"/>
              <a:t>bibliografia</a:t>
            </a:r>
            <a:r>
              <a:rPr lang="es-ES" baseline="0" dirty="0" smtClean="0"/>
              <a:t> se describe que incluso las moléculas de surfactante </a:t>
            </a:r>
            <a:r>
              <a:rPr lang="es-ES" baseline="0" dirty="0" smtClean="0"/>
              <a:t>existentes </a:t>
            </a:r>
            <a:r>
              <a:rPr lang="es-ES" baseline="0" dirty="0" smtClean="0"/>
              <a:t>en los poros del material pueden facilitar la eficacia de la impregnación.</a:t>
            </a:r>
          </a:p>
          <a:p>
            <a:pPr eaLnBrk="1" hangingPunct="1">
              <a:spcBef>
                <a:spcPct val="0"/>
              </a:spcBef>
            </a:pPr>
            <a:r>
              <a:rPr lang="es-ES" i="1" dirty="0" smtClean="0"/>
              <a:t>La eficacia en la captura de CO2 es mayor para las muestras preparadas por doble funcionalización debido a varios motivos: la mayor dispersión de los compuestos impregnados en una superficie irregular (</a:t>
            </a:r>
            <a:r>
              <a:rPr lang="es-ES" i="1" dirty="0" err="1" smtClean="0"/>
              <a:t>Yue</a:t>
            </a:r>
            <a:r>
              <a:rPr lang="es-ES" i="1" dirty="0" smtClean="0"/>
              <a:t>, 2008 </a:t>
            </a:r>
            <a:r>
              <a:rPr lang="es-ES" i="1" dirty="0" err="1" smtClean="0"/>
              <a:t>Chem</a:t>
            </a:r>
            <a:r>
              <a:rPr lang="es-ES" i="1" dirty="0" smtClean="0"/>
              <a:t>. </a:t>
            </a:r>
            <a:r>
              <a:rPr lang="es-ES" i="1" dirty="0" err="1" smtClean="0"/>
              <a:t>Eur</a:t>
            </a:r>
            <a:r>
              <a:rPr lang="es-ES" i="1" dirty="0" smtClean="0"/>
              <a:t>. J.), el mejor contacto entre grupos amino (de los compuestos impregnados y anclados) y quizás también la mayor movilidad de los impregnados.</a:t>
            </a:r>
            <a:endParaRPr lang="es-ES" baseline="0" dirty="0" smtClean="0"/>
          </a:p>
          <a:p>
            <a:pPr eaLnBrk="1" hangingPunct="1">
              <a:spcBef>
                <a:spcPct val="0"/>
              </a:spcBef>
            </a:pPr>
            <a:endParaRPr lang="es-E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Rot="1" noChangeAspect="1" noTextEdit="1"/>
          </p:cNvSpPr>
          <p:nvPr>
            <p:ph type="sldImg"/>
          </p:nvPr>
        </p:nvSpPr>
        <p:spPr bwMode="auto">
          <a:noFill/>
          <a:ln>
            <a:solidFill>
              <a:srgbClr val="000000"/>
            </a:solidFill>
            <a:miter lim="800000"/>
            <a:headEnd/>
            <a:tailEnd/>
          </a:ln>
        </p:spPr>
      </p:sp>
      <p:sp>
        <p:nvSpPr>
          <p:cNvPr id="294915"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 dirty="0" smtClean="0"/>
              <a:t>Aquí se muestran los valores numéricos</a:t>
            </a:r>
            <a:r>
              <a:rPr lang="es-ES" baseline="0" dirty="0" smtClean="0"/>
              <a:t> de adsorción en los materiales doblemente </a:t>
            </a:r>
            <a:r>
              <a:rPr lang="es-ES" baseline="0" dirty="0" err="1" smtClean="0"/>
              <a:t>funcionalizados</a:t>
            </a:r>
            <a:r>
              <a:rPr lang="es-ES" baseline="0" dirty="0" smtClean="0"/>
              <a:t>. En </a:t>
            </a:r>
            <a:r>
              <a:rPr lang="es-ES" baseline="0" dirty="0" err="1" smtClean="0"/>
              <a:t>ambps</a:t>
            </a:r>
            <a:r>
              <a:rPr lang="es-ES" baseline="0" dirty="0" smtClean="0"/>
              <a:t> casos, </a:t>
            </a:r>
            <a:r>
              <a:rPr lang="es-ES" baseline="0" dirty="0" err="1" smtClean="0"/>
              <a:t>PEI</a:t>
            </a:r>
            <a:r>
              <a:rPr lang="es-ES" baseline="0" dirty="0" smtClean="0"/>
              <a:t> y </a:t>
            </a:r>
            <a:r>
              <a:rPr lang="es-ES" baseline="0" dirty="0" err="1" smtClean="0"/>
              <a:t>TEPA</a:t>
            </a:r>
            <a:r>
              <a:rPr lang="es-ES" baseline="0" dirty="0" smtClean="0"/>
              <a:t>, hay una clara mejora en la cantidad de </a:t>
            </a:r>
            <a:r>
              <a:rPr lang="es-ES" baseline="0" dirty="0" err="1" smtClean="0"/>
              <a:t>CO2</a:t>
            </a:r>
            <a:r>
              <a:rPr lang="es-ES" baseline="0" dirty="0" smtClean="0"/>
              <a:t> adsorbida, en </a:t>
            </a:r>
            <a:r>
              <a:rPr lang="es-ES" baseline="0" dirty="0" err="1" smtClean="0"/>
              <a:t>linea</a:t>
            </a:r>
            <a:r>
              <a:rPr lang="es-ES" baseline="0" dirty="0" smtClean="0"/>
              <a:t> con el mayor contenido en N, pero también una mayor eficiencia de los grupos amino, que resulta mas destacada para </a:t>
            </a:r>
            <a:r>
              <a:rPr lang="es-ES" baseline="0" dirty="0" err="1" smtClean="0"/>
              <a:t>TEPA</a:t>
            </a:r>
            <a:r>
              <a:rPr lang="es-ES" baseline="0" dirty="0" smtClean="0"/>
              <a:t> que para </a:t>
            </a:r>
            <a:r>
              <a:rPr lang="es-ES" baseline="0" dirty="0" err="1" smtClean="0"/>
              <a:t>PEI</a:t>
            </a:r>
            <a:r>
              <a:rPr lang="es-ES" baseline="0" dirty="0" smtClean="0"/>
              <a:t>. Esta subida está relacionada con el efecto sinérgico antes comentado. En todo caso, las eficiencias alcanzadas son menores que las del material </a:t>
            </a:r>
            <a:r>
              <a:rPr lang="es-ES" baseline="0" dirty="0" err="1" smtClean="0"/>
              <a:t>funcionalizado</a:t>
            </a:r>
            <a:r>
              <a:rPr lang="es-ES" baseline="0" dirty="0" smtClean="0"/>
              <a:t> por anclaje (0,48), que se acerca mucho al máximo teórico posible en condiciones anhidras (0,5).</a:t>
            </a:r>
            <a:endParaRPr lang="es-E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Rot="1" noChangeAspect="1" noTextEdit="1"/>
          </p:cNvSpPr>
          <p:nvPr>
            <p:ph type="sldImg"/>
          </p:nvPr>
        </p:nvSpPr>
        <p:spPr bwMode="auto">
          <a:noFill/>
          <a:ln>
            <a:solidFill>
              <a:srgbClr val="000000"/>
            </a:solidFill>
            <a:miter lim="800000"/>
            <a:headEnd/>
            <a:tailEnd/>
          </a:ln>
        </p:spPr>
      </p:sp>
      <p:sp>
        <p:nvSpPr>
          <p:cNvPr id="288771"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_tradnl" sz="1200" dirty="0" smtClean="0">
                <a:latin typeface="Times New Roman" pitchFamily="18" charset="0"/>
                <a:cs typeface="Times New Roman" pitchFamily="18" charset="0"/>
              </a:rPr>
              <a:t>Al aumentar mas la cantidad impregnada </a:t>
            </a:r>
            <a:r>
              <a:rPr lang="es-ES_tradnl" sz="1200" baseline="0" dirty="0" smtClean="0">
                <a:latin typeface="Times New Roman" pitchFamily="18" charset="0"/>
                <a:cs typeface="Times New Roman" pitchFamily="18" charset="0"/>
              </a:rPr>
              <a:t>(50% </a:t>
            </a:r>
            <a:r>
              <a:rPr lang="es-ES_tradnl" sz="1200" baseline="0" dirty="0" err="1" smtClean="0">
                <a:latin typeface="Times New Roman" pitchFamily="18" charset="0"/>
                <a:cs typeface="Times New Roman" pitchFamily="18" charset="0"/>
              </a:rPr>
              <a:t>TEPA</a:t>
            </a:r>
            <a:r>
              <a:rPr lang="es-ES_tradnl" sz="1200" baseline="0" dirty="0" smtClean="0">
                <a:latin typeface="Times New Roman" pitchFamily="18" charset="0"/>
                <a:cs typeface="Times New Roman" pitchFamily="18" charset="0"/>
              </a:rPr>
              <a:t>) en el material previamente anclado, aumenta todavía mas la cantidad de </a:t>
            </a:r>
            <a:r>
              <a:rPr lang="es-ES_tradnl" sz="1200" baseline="0" dirty="0" err="1" smtClean="0">
                <a:latin typeface="Times New Roman" pitchFamily="18" charset="0"/>
                <a:cs typeface="Times New Roman" pitchFamily="18" charset="0"/>
              </a:rPr>
              <a:t>CO2</a:t>
            </a:r>
            <a:r>
              <a:rPr lang="es-ES_tradnl" sz="1200" baseline="0" dirty="0" smtClean="0">
                <a:latin typeface="Times New Roman" pitchFamily="18" charset="0"/>
                <a:cs typeface="Times New Roman" pitchFamily="18" charset="0"/>
              </a:rPr>
              <a:t> adsorbida, alcanzándose cifras de adsorción notables (215 mg/g a </a:t>
            </a:r>
            <a:r>
              <a:rPr lang="es-ES_tradnl" sz="1200" baseline="0" dirty="0" err="1" smtClean="0">
                <a:latin typeface="Times New Roman" pitchFamily="18" charset="0"/>
                <a:cs typeface="Times New Roman" pitchFamily="18" charset="0"/>
              </a:rPr>
              <a:t>45ºC</a:t>
            </a:r>
            <a:r>
              <a:rPr lang="es-ES_tradnl" sz="1200" baseline="0" dirty="0" smtClean="0">
                <a:latin typeface="Times New Roman" pitchFamily="18" charset="0"/>
                <a:cs typeface="Times New Roman" pitchFamily="18" charset="0"/>
              </a:rPr>
              <a:t> y 1 bar).</a:t>
            </a:r>
            <a:r>
              <a:rPr lang="es-ES_tradnl" sz="1200" dirty="0" smtClean="0">
                <a:latin typeface="Times New Roman" pitchFamily="18" charset="0"/>
                <a:cs typeface="Times New Roman" pitchFamily="18" charset="0"/>
              </a:rPr>
              <a:t> El contenido algo mayor</a:t>
            </a:r>
            <a:r>
              <a:rPr lang="es-ES_tradnl" sz="1200" baseline="0" dirty="0" smtClean="0">
                <a:latin typeface="Times New Roman" pitchFamily="18" charset="0"/>
                <a:cs typeface="Times New Roman" pitchFamily="18" charset="0"/>
              </a:rPr>
              <a:t> </a:t>
            </a:r>
            <a:r>
              <a:rPr lang="es-ES_tradnl" sz="1200" dirty="0" smtClean="0">
                <a:latin typeface="Times New Roman" pitchFamily="18" charset="0"/>
                <a:cs typeface="Times New Roman" pitchFamily="18" charset="0"/>
              </a:rPr>
              <a:t>en nitrógeno (15,3% en </a:t>
            </a:r>
            <a:r>
              <a:rPr lang="es-ES_tradnl" sz="1200" dirty="0" err="1" smtClean="0">
                <a:latin typeface="Times New Roman" pitchFamily="18" charset="0"/>
                <a:cs typeface="Times New Roman" pitchFamily="18" charset="0"/>
              </a:rPr>
              <a:t>TEPA</a:t>
            </a:r>
            <a:r>
              <a:rPr lang="es-ES_tradnl" sz="1200" dirty="0" smtClean="0">
                <a:latin typeface="Times New Roman" pitchFamily="18" charset="0"/>
                <a:cs typeface="Times New Roman" pitchFamily="18" charset="0"/>
              </a:rPr>
              <a:t>-50 frente a 11,1% en </a:t>
            </a:r>
            <a:r>
              <a:rPr lang="es-ES_tradnl" sz="1200" dirty="0" err="1" smtClean="0">
                <a:latin typeface="Times New Roman" pitchFamily="18" charset="0"/>
                <a:cs typeface="Times New Roman" pitchFamily="18" charset="0"/>
              </a:rPr>
              <a:t>TEPA</a:t>
            </a:r>
            <a:r>
              <a:rPr lang="es-ES_tradnl" sz="1200" dirty="0" smtClean="0">
                <a:latin typeface="Times New Roman" pitchFamily="18" charset="0"/>
                <a:cs typeface="Times New Roman" pitchFamily="18" charset="0"/>
              </a:rPr>
              <a:t>-30), no es suficiente para explicar el mejor comportamiento en la adsorción de </a:t>
            </a:r>
            <a:r>
              <a:rPr lang="es-ES_tradnl" sz="1200" dirty="0" err="1" smtClean="0">
                <a:latin typeface="Times New Roman" pitchFamily="18" charset="0"/>
                <a:cs typeface="Times New Roman" pitchFamily="18" charset="0"/>
              </a:rPr>
              <a:t>CO2</a:t>
            </a:r>
            <a:r>
              <a:rPr lang="es-ES_tradnl" sz="1200" dirty="0" smtClean="0">
                <a:latin typeface="Times New Roman" pitchFamily="18" charset="0"/>
                <a:cs typeface="Times New Roman" pitchFamily="18" charset="0"/>
              </a:rPr>
              <a:t>, por lo que se atribuye también a la favorable </a:t>
            </a:r>
            <a:r>
              <a:rPr lang="es-ES_tradnl" sz="1200" dirty="0" smtClean="0"/>
              <a:t>disposición de los compuestos orgánicos. Al estar el PEI y TEPA sobre una cadena anclada previamente y no directamente sobre la pared, como ocurre en el caso de la impregnación directa, aumenta la movilidad del compuesto impregnado y por tanto, se mejora la etapa de formación del </a:t>
            </a:r>
            <a:r>
              <a:rPr lang="es-ES_tradnl" sz="1200" dirty="0" err="1" smtClean="0"/>
              <a:t>carbamato</a:t>
            </a:r>
            <a:r>
              <a:rPr lang="es-ES_tradnl" sz="1200" dirty="0" smtClean="0"/>
              <a:t>. </a:t>
            </a:r>
          </a:p>
          <a:p>
            <a:pPr eaLnBrk="1" hangingPunct="1">
              <a:spcBef>
                <a:spcPct val="0"/>
              </a:spcBef>
            </a:pPr>
            <a:r>
              <a:rPr lang="es-ES_tradnl" sz="1200" dirty="0" smtClean="0"/>
              <a:t>En</a:t>
            </a:r>
            <a:r>
              <a:rPr lang="es-ES_tradnl" sz="1200" baseline="0" dirty="0" smtClean="0"/>
              <a:t> </a:t>
            </a:r>
            <a:r>
              <a:rPr lang="es-ES_tradnl" sz="1200" dirty="0" smtClean="0"/>
              <a:t>el caso del </a:t>
            </a:r>
            <a:r>
              <a:rPr lang="es-ES_tradnl" sz="1200" dirty="0" err="1" smtClean="0"/>
              <a:t>PEI</a:t>
            </a:r>
            <a:r>
              <a:rPr lang="es-ES_tradnl" sz="1200" dirty="0" smtClean="0"/>
              <a:t> un aumento hasta 50% de </a:t>
            </a:r>
            <a:r>
              <a:rPr lang="es-ES_tradnl" sz="1200" dirty="0" err="1" smtClean="0"/>
              <a:t>PEI</a:t>
            </a:r>
            <a:r>
              <a:rPr lang="es-ES_tradnl" sz="1200" dirty="0" smtClean="0"/>
              <a:t> ya no favorece la adsorción de </a:t>
            </a:r>
            <a:r>
              <a:rPr lang="es-ES_tradnl" sz="1200" dirty="0" err="1" smtClean="0"/>
              <a:t>CO2</a:t>
            </a:r>
            <a:r>
              <a:rPr lang="es-ES_tradnl" sz="1200" dirty="0" smtClean="0"/>
              <a:t>, ya que con esta carga tan elevada y siendo un </a:t>
            </a:r>
            <a:r>
              <a:rPr lang="es-ES_tradnl" sz="1200" dirty="0" err="1" smtClean="0"/>
              <a:t>polimero</a:t>
            </a:r>
            <a:r>
              <a:rPr lang="es-ES_tradnl" sz="1200" dirty="0" smtClean="0"/>
              <a:t> muy viscoso (comparado con </a:t>
            </a:r>
            <a:r>
              <a:rPr lang="es-ES_tradnl" sz="1200" dirty="0" err="1" smtClean="0"/>
              <a:t>TEPA</a:t>
            </a:r>
            <a:r>
              <a:rPr lang="es-ES_tradnl" sz="1200" dirty="0" smtClean="0"/>
              <a:t>), la difusión del </a:t>
            </a:r>
            <a:r>
              <a:rPr lang="es-ES_tradnl" sz="1200" dirty="0" err="1" smtClean="0"/>
              <a:t>CO2</a:t>
            </a:r>
            <a:r>
              <a:rPr lang="es-ES_tradnl" sz="1200" dirty="0" smtClean="0"/>
              <a:t> en los</a:t>
            </a:r>
            <a:r>
              <a:rPr lang="es-ES_tradnl" sz="1200" baseline="0" dirty="0" smtClean="0"/>
              <a:t> poros del material se ve muy limitada, no pudiendo acceder a una buena parte de los grupos amino del material. Esto hace que la eficiencia de adsorción baje al pasar de 30% a 50% de PEI, lo contrario de lo que ocurre con </a:t>
            </a:r>
            <a:r>
              <a:rPr lang="es-ES_tradnl" sz="1200" baseline="0" dirty="0" err="1" smtClean="0"/>
              <a:t>TEPA</a:t>
            </a:r>
            <a:r>
              <a:rPr lang="es-ES_tradnl" sz="1200" baseline="0" dirty="0" smtClean="0"/>
              <a:t>.</a:t>
            </a:r>
          </a:p>
          <a:p>
            <a:pPr marL="0" marR="0" indent="0" algn="l" defTabSz="914400" rtl="0" eaLnBrk="1" fontAlgn="base" latinLnBrk="0" hangingPunct="1">
              <a:lnSpc>
                <a:spcPct val="100000"/>
              </a:lnSpc>
              <a:spcBef>
                <a:spcPct val="0"/>
              </a:spcBef>
              <a:spcAft>
                <a:spcPct val="0"/>
              </a:spcAft>
              <a:buClrTx/>
              <a:buSzTx/>
              <a:buFontTx/>
              <a:buNone/>
              <a:tabLst/>
              <a:defRPr/>
            </a:pPr>
            <a:r>
              <a:rPr lang="es-ES" sz="1200" b="1" kern="1200" dirty="0" smtClean="0">
                <a:solidFill>
                  <a:schemeClr val="tx1"/>
                </a:solidFill>
                <a:latin typeface="+mn-lt"/>
                <a:ea typeface="+mn-ea"/>
                <a:cs typeface="+mn-cs"/>
              </a:rPr>
              <a:t>La perdida de eficacia de los materiales con </a:t>
            </a:r>
            <a:r>
              <a:rPr lang="es-ES" sz="1200" b="1" kern="1200" dirty="0" err="1" smtClean="0">
                <a:solidFill>
                  <a:schemeClr val="tx1"/>
                </a:solidFill>
                <a:latin typeface="+mn-lt"/>
                <a:ea typeface="+mn-ea"/>
                <a:cs typeface="+mn-cs"/>
              </a:rPr>
              <a:t>PEI</a:t>
            </a:r>
            <a:r>
              <a:rPr lang="es-ES" sz="1200" b="1" kern="1200" dirty="0" smtClean="0">
                <a:solidFill>
                  <a:schemeClr val="tx1"/>
                </a:solidFill>
                <a:latin typeface="+mn-lt"/>
                <a:ea typeface="+mn-ea"/>
                <a:cs typeface="+mn-cs"/>
              </a:rPr>
              <a:t> al aumentar la cantidad impregnada se debe a la mayor dificultad del </a:t>
            </a:r>
            <a:r>
              <a:rPr lang="es-ES" sz="1200" b="1" kern="1200" dirty="0" err="1" smtClean="0">
                <a:solidFill>
                  <a:schemeClr val="tx1"/>
                </a:solidFill>
                <a:latin typeface="+mn-lt"/>
                <a:ea typeface="+mn-ea"/>
                <a:cs typeface="+mn-cs"/>
              </a:rPr>
              <a:t>CO</a:t>
            </a:r>
            <a:r>
              <a:rPr lang="es-ES" sz="1200" b="1" kern="1200" baseline="-25000" dirty="0" err="1" smtClean="0">
                <a:solidFill>
                  <a:schemeClr val="tx1"/>
                </a:solidFill>
                <a:latin typeface="+mn-lt"/>
                <a:ea typeface="+mn-ea"/>
                <a:cs typeface="+mn-cs"/>
              </a:rPr>
              <a:t>2</a:t>
            </a:r>
            <a:r>
              <a:rPr lang="es-ES" sz="1200" b="1" kern="1200" dirty="0" smtClean="0">
                <a:solidFill>
                  <a:schemeClr val="tx1"/>
                </a:solidFill>
                <a:latin typeface="+mn-lt"/>
                <a:ea typeface="+mn-ea"/>
                <a:cs typeface="+mn-cs"/>
              </a:rPr>
              <a:t> para acceder a todos los grupos amino incorporados. Por el contrario, en los materiales con </a:t>
            </a:r>
            <a:r>
              <a:rPr lang="es-ES" sz="1200" b="1" kern="1200" dirty="0" err="1" smtClean="0">
                <a:solidFill>
                  <a:schemeClr val="tx1"/>
                </a:solidFill>
                <a:latin typeface="+mn-lt"/>
                <a:ea typeface="+mn-ea"/>
                <a:cs typeface="+mn-cs"/>
              </a:rPr>
              <a:t>TEPA</a:t>
            </a:r>
            <a:r>
              <a:rPr lang="es-ES" sz="1200" b="1" kern="1200" dirty="0" smtClean="0">
                <a:solidFill>
                  <a:schemeClr val="tx1"/>
                </a:solidFill>
                <a:latin typeface="+mn-lt"/>
                <a:ea typeface="+mn-ea"/>
                <a:cs typeface="+mn-cs"/>
              </a:rPr>
              <a:t> la eficacia se mantiene o incluso aumenta al incrementar el contenido orgánico debido a que la mayor proximidad de las moléculas aminadas favorece su interacción con </a:t>
            </a:r>
            <a:r>
              <a:rPr lang="es-ES" sz="1200" b="1" kern="1200" dirty="0" err="1" smtClean="0">
                <a:solidFill>
                  <a:schemeClr val="tx1"/>
                </a:solidFill>
                <a:latin typeface="+mn-lt"/>
                <a:ea typeface="+mn-ea"/>
                <a:cs typeface="+mn-cs"/>
              </a:rPr>
              <a:t>CO</a:t>
            </a:r>
            <a:r>
              <a:rPr lang="es-ES" sz="1200" b="1" kern="1200" baseline="-25000" dirty="0" err="1" smtClean="0">
                <a:solidFill>
                  <a:schemeClr val="tx1"/>
                </a:solidFill>
                <a:latin typeface="+mn-lt"/>
                <a:ea typeface="+mn-ea"/>
                <a:cs typeface="+mn-cs"/>
              </a:rPr>
              <a:t>2</a:t>
            </a:r>
            <a:r>
              <a:rPr lang="es-ES" sz="1200" b="1" kern="1200" dirty="0" smtClean="0">
                <a:solidFill>
                  <a:schemeClr val="tx1"/>
                </a:solidFill>
                <a:latin typeface="+mn-lt"/>
                <a:ea typeface="+mn-ea"/>
                <a:cs typeface="+mn-cs"/>
              </a:rPr>
              <a:t> más de lo que dificulta su difusión.</a:t>
            </a:r>
            <a:endParaRPr lang="es-ES" sz="1200" kern="1200" dirty="0" smtClean="0">
              <a:solidFill>
                <a:schemeClr val="tx1"/>
              </a:solidFill>
              <a:latin typeface="+mn-lt"/>
              <a:ea typeface="+mn-ea"/>
              <a:cs typeface="+mn-cs"/>
            </a:endParaRPr>
          </a:p>
          <a:p>
            <a:pPr eaLnBrk="1" hangingPunct="1">
              <a:spcBef>
                <a:spcPct val="0"/>
              </a:spcBef>
            </a:pPr>
            <a:endParaRPr lang="es-ES" dirty="0" smtClean="0"/>
          </a:p>
          <a:p>
            <a:pPr eaLnBrk="1" hangingPunct="1">
              <a:spcBef>
                <a:spcPct val="0"/>
              </a:spcBef>
            </a:pPr>
            <a:endParaRPr lang="es-E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1 Marcador de imagen de diapositiva"/>
          <p:cNvSpPr>
            <a:spLocks noGrp="1" noRot="1" noChangeAspect="1"/>
          </p:cNvSpPr>
          <p:nvPr>
            <p:ph type="sldImg"/>
          </p:nvPr>
        </p:nvSpPr>
        <p:spPr bwMode="auto">
          <a:noFill/>
          <a:ln>
            <a:solidFill>
              <a:srgbClr val="000000"/>
            </a:solidFill>
            <a:miter lim="800000"/>
            <a:headEnd/>
            <a:tailEnd/>
          </a:ln>
        </p:spPr>
      </p:sp>
      <p:sp>
        <p:nvSpPr>
          <p:cNvPr id="190466"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3 Marcador de número de diapositiva"/>
          <p:cNvSpPr>
            <a:spLocks noGrp="1"/>
          </p:cNvSpPr>
          <p:nvPr>
            <p:ph type="sldNum" sz="quarter" idx="5"/>
          </p:nvPr>
        </p:nvSpPr>
        <p:spPr/>
        <p:txBody>
          <a:bodyPr/>
          <a:lstStyle/>
          <a:p>
            <a:pPr>
              <a:defRPr/>
            </a:pPr>
            <a:fld id="{A8288D47-4489-4336-A0A7-E7F94B7F6ABA}" type="slidenum">
              <a:rPr lang="es-ES" smtClean="0"/>
              <a:pPr>
                <a:defRPr/>
              </a:pPr>
              <a:t>50</a:t>
            </a:fld>
            <a:endParaRPr lang="es-E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Rot="1" noChangeAspect="1" noTextEdit="1"/>
          </p:cNvSpPr>
          <p:nvPr>
            <p:ph type="sldImg"/>
          </p:nvPr>
        </p:nvSpPr>
        <p:spPr bwMode="auto">
          <a:noFill/>
          <a:ln>
            <a:solidFill>
              <a:srgbClr val="000000"/>
            </a:solidFill>
            <a:miter lim="800000"/>
            <a:headEnd/>
            <a:tailEnd/>
          </a:ln>
        </p:spPr>
      </p:sp>
      <p:sp>
        <p:nvSpPr>
          <p:cNvPr id="318467" name="Rectangle 3"/>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i="1" dirty="0" smtClean="0"/>
              <a:t>La velocidad de adsorción (máximo de las curvas derivadas) no varía significativamente entre las muestras impregnadas y las de doble funcionalización</a:t>
            </a:r>
          </a:p>
          <a:p>
            <a:pPr eaLnBrk="1" hangingPunct="1">
              <a:spcBef>
                <a:spcPct val="0"/>
              </a:spcBef>
            </a:pPr>
            <a:endParaRPr lang="es-E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Rot="1" noChangeAspect="1" noTextEdit="1"/>
          </p:cNvSpPr>
          <p:nvPr>
            <p:ph type="sldImg"/>
          </p:nvPr>
        </p:nvSpPr>
        <p:spPr bwMode="auto">
          <a:noFill/>
          <a:ln>
            <a:solidFill>
              <a:srgbClr val="000000"/>
            </a:solidFill>
            <a:miter lim="800000"/>
            <a:headEnd/>
            <a:tailEnd/>
          </a:ln>
        </p:spPr>
      </p:sp>
      <p:sp>
        <p:nvSpPr>
          <p:cNvPr id="316419" name="Rectangle 3"/>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i="1" dirty="0" smtClean="0"/>
              <a:t>La estabilidad de los materiales obtenidos por doble funcionalización es análoga a la de los impregnados: los de PEI son estables pero los de TEPA no, posiblemente debido a una evaporación parcial de este último. (Datos obtenidos en lecho fijo)</a:t>
            </a:r>
          </a:p>
          <a:p>
            <a:pPr eaLnBrk="1" hangingPunct="1">
              <a:spcBef>
                <a:spcPct val="0"/>
              </a:spcBef>
            </a:pPr>
            <a:endParaRPr lang="es-E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1A9F505F-F8B0-4717-944B-EFA381C433EE}" type="datetimeFigureOut">
              <a:rPr lang="es-ES"/>
              <a:pPr>
                <a:defRPr/>
              </a:pPr>
              <a:t>21/02/2013</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7D1C1F70-5650-47A6-ACE0-70E8084FD955}"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55DC1C10-EAA8-424A-B77D-B7486B421558}" type="datetimeFigureOut">
              <a:rPr lang="es-ES"/>
              <a:pPr>
                <a:defRPr/>
              </a:pPr>
              <a:t>21/02/2013</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3647EB39-3F84-4348-9DE1-8AA89A2B2860}"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36B52FC8-0B9C-4A82-A0F8-26F6BA68E6F9}" type="datetimeFigureOut">
              <a:rPr lang="es-ES"/>
              <a:pPr>
                <a:defRPr/>
              </a:pPr>
              <a:t>21/02/2013</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1B9ED5D4-403B-4391-8C68-647DEFBA1526}"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64B82124-2228-40CB-B4EA-97FAEB872280}" type="datetimeFigureOut">
              <a:rPr lang="es-ES"/>
              <a:pPr>
                <a:defRPr/>
              </a:pPr>
              <a:t>21/02/2013</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416871F0-4402-4950-BFA4-EE3058A0A92A}"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63B99365-4208-4D3D-9A0C-8DBF1C96EDE6}" type="datetimeFigureOut">
              <a:rPr lang="es-ES"/>
              <a:pPr>
                <a:defRPr/>
              </a:pPr>
              <a:t>21/02/2013</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D9745298-3148-4246-94B4-8193DB0A29A7}"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B55E5059-F502-4DA4-885E-48E64D486C0F}" type="datetimeFigureOut">
              <a:rPr lang="es-ES"/>
              <a:pPr>
                <a:defRPr/>
              </a:pPr>
              <a:t>21/02/2013</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18599FFF-8053-49E8-8C18-B5BC467C2F32}"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351A2590-0A59-48D3-B35D-6D5B51F42976}" type="datetimeFigureOut">
              <a:rPr lang="es-ES"/>
              <a:pPr>
                <a:defRPr/>
              </a:pPr>
              <a:t>21/02/2013</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C9CB33C5-F50F-4396-BE7D-7182F761F6E6}"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62B57D8B-24E7-4F12-9F76-EE56F1D07768}" type="datetimeFigureOut">
              <a:rPr lang="es-ES"/>
              <a:pPr>
                <a:defRPr/>
              </a:pPr>
              <a:t>21/02/2013</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7E19F1E3-F977-43AC-AD6D-09F76F413D51}"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2F9A032A-169C-4BCC-BCFA-136C9D2FE2F8}" type="datetimeFigureOut">
              <a:rPr lang="es-ES"/>
              <a:pPr>
                <a:defRPr/>
              </a:pPr>
              <a:t>21/02/2013</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AD788C74-526F-45EC-9B72-C9D4E5D3F8BE}"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190B3B7E-C485-412A-BAD3-2DBD33515524}" type="datetimeFigureOut">
              <a:rPr lang="es-ES"/>
              <a:pPr>
                <a:defRPr/>
              </a:pPr>
              <a:t>21/02/2013</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AFC69E7-3306-4139-ACCA-E520E31A9AD7}"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9D124B62-ABC1-49C5-B35D-E7B9A8CB5A12}" type="datetimeFigureOut">
              <a:rPr lang="es-ES"/>
              <a:pPr>
                <a:defRPr/>
              </a:pPr>
              <a:t>21/02/2013</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7DC025E6-2C88-44CB-AD82-383F73AE5012}"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8178"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78179"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C309ADB-B027-4B26-A994-54F1D6BFC68D}" type="datetimeFigureOut">
              <a:rPr lang="es-ES"/>
              <a:pPr>
                <a:defRPr/>
              </a:pPr>
              <a:t>21/02/2013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CAEB35A-4BA4-4BDE-BDF3-D3F909C5AC6D}" type="slidenum">
              <a:rPr lang="es-ES"/>
              <a:pPr>
                <a:defRPr/>
              </a:pPr>
              <a:t>‹Nº›</a:t>
            </a:fld>
            <a:endParaRPr lang="es-ES"/>
          </a:p>
        </p:txBody>
      </p:sp>
      <p:pic>
        <p:nvPicPr>
          <p:cNvPr id="178183" name="Picture 8"/>
          <p:cNvPicPr>
            <a:picLocks noChangeAspect="1" noChangeArrowheads="1"/>
          </p:cNvPicPr>
          <p:nvPr userDrawn="1"/>
        </p:nvPicPr>
        <p:blipFill>
          <a:blip r:embed="rId13" cstate="print"/>
          <a:srcRect/>
          <a:stretch>
            <a:fillRect/>
          </a:stretch>
        </p:blipFill>
        <p:spPr bwMode="auto">
          <a:xfrm>
            <a:off x="7885113" y="6381750"/>
            <a:ext cx="1079500" cy="4111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www.google.es/url?sa=i&amp;rct=j&amp;q=madrid&amp;source=images&amp;cd=&amp;cad=rja&amp;docid=5dI0fegWzB70pM&amp;tbnid=f3fHmlsRDjnsxM:&amp;ved=0CAUQjRw&amp;url=http://www.luxetravel.com/destinations/europe/spain/madrid/&amp;ei=OsMjUfeDC6LI0wGH7IGQBw&amp;bvm=bv.42553238,d.dmQ&amp;psig=AFQjCNEQyVZgYdJyJA0a7VM0gTwlxsdgvA&amp;ust=1361384620811127"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5.emf"/><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emf"/><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2.wmf"/><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wmf"/><Relationship Id="rId5" Type="http://schemas.openxmlformats.org/officeDocument/2006/relationships/image" Target="../media/image24.emf"/><Relationship Id="rId4" Type="http://schemas.openxmlformats.org/officeDocument/2006/relationships/image" Target="../media/image23.wmf"/></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5.wmf"/><Relationship Id="rId4" Type="http://schemas.openxmlformats.org/officeDocument/2006/relationships/image" Target="../media/image29.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12.xml"/><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41.wmf"/><Relationship Id="rId4" Type="http://schemas.openxmlformats.org/officeDocument/2006/relationships/image" Target="../media/image40.w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image" Target="../media/image43.emf"/><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6.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notesSlide" Target="../notesSlides/notesSlide19.xml"/><Relationship Id="rId7"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51.wmf"/><Relationship Id="rId11" Type="http://schemas.openxmlformats.org/officeDocument/2006/relationships/oleObject" Target="../embeddings/oleObject12.bin"/><Relationship Id="rId5" Type="http://schemas.openxmlformats.org/officeDocument/2006/relationships/oleObject" Target="../embeddings/oleObject7.bin"/><Relationship Id="rId10" Type="http://schemas.openxmlformats.org/officeDocument/2006/relationships/oleObject" Target="../embeddings/oleObject11.bin"/><Relationship Id="rId4" Type="http://schemas.openxmlformats.org/officeDocument/2006/relationships/image" Target="../media/image50.emf"/><Relationship Id="rId9" Type="http://schemas.openxmlformats.org/officeDocument/2006/relationships/oleObject" Target="../embeddings/oleObject10.bin"/></Relationships>
</file>

<file path=ppt/slides/_rels/slide26.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56.emf"/><Relationship Id="rId4" Type="http://schemas.openxmlformats.org/officeDocument/2006/relationships/image" Target="../media/image55.emf"/></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oleObject" Target="../embeddings/Hoja_de_c_lculo_de_Microsoft_Office_Excel_97-20032.xls"/><Relationship Id="rId4" Type="http://schemas.openxmlformats.org/officeDocument/2006/relationships/oleObject" Target="../embeddings/Hoja_de_c_lculo_de_Microsoft_Office_Excel_97-20031.xls"/></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embeddings/oleObject15.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oleObject" Target="../embeddings/oleObject16.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22.wmf"/><Relationship Id="rId5" Type="http://schemas.openxmlformats.org/officeDocument/2006/relationships/oleObject" Target="../embeddings/oleObject20.bin"/><Relationship Id="rId4" Type="http://schemas.openxmlformats.org/officeDocument/2006/relationships/oleObject" Target="../embeddings/oleObject19.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21.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22.bin"/></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23.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oleObject24.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oleObject" Target="../embeddings/oleObject25.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oleObject" Target="../embeddings/oleObject26.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oleObject" Target="../embeddings/oleObject27.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oleObject28.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oleObject" Target="../embeddings/oleObject29.bin"/><Relationship Id="rId5" Type="http://schemas.openxmlformats.org/officeDocument/2006/relationships/image" Target="../media/image78.png"/><Relationship Id="rId4" Type="http://schemas.openxmlformats.org/officeDocument/2006/relationships/image" Target="../media/image77.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20.vml"/><Relationship Id="rId5" Type="http://schemas.openxmlformats.org/officeDocument/2006/relationships/oleObject" Target="../embeddings/oleObject31.bin"/><Relationship Id="rId4" Type="http://schemas.openxmlformats.org/officeDocument/2006/relationships/oleObject" Target="../embeddings/oleObject30.bin"/></Relationships>
</file>

<file path=ppt/slides/_rels/slide50.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82.emf"/></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oleObject" Target="../embeddings/oleObject32.bin"/></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7.xml"/><Relationship Id="rId1" Type="http://schemas.openxmlformats.org/officeDocument/2006/relationships/vmlDrawing" Target="../drawings/vmlDrawing22.v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vmlDrawing" Target="../drawings/vmlDrawing23.vml"/><Relationship Id="rId4" Type="http://schemas.openxmlformats.org/officeDocument/2006/relationships/oleObject" Target="../embeddings/oleObject34.bin"/></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image" Target="../media/image87.emf"/><Relationship Id="rId1" Type="http://schemas.openxmlformats.org/officeDocument/2006/relationships/slideLayout" Target="../slideLayouts/slideLayout1.xml"/><Relationship Id="rId4" Type="http://schemas.openxmlformats.org/officeDocument/2006/relationships/image" Target="../media/image89.emf"/></Relationships>
</file>

<file path=ppt/slides/_rels/slide57.xml.rels><?xml version="1.0" encoding="UTF-8" standalone="yes"?>
<Relationships xmlns="http://schemas.openxmlformats.org/package/2006/relationships"><Relationship Id="rId2" Type="http://schemas.openxmlformats.org/officeDocument/2006/relationships/image" Target="../media/image90.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6"/>
          <p:cNvSpPr>
            <a:spLocks noChangeArrowheads="1"/>
          </p:cNvSpPr>
          <p:nvPr/>
        </p:nvSpPr>
        <p:spPr bwMode="auto">
          <a:xfrm>
            <a:off x="0" y="0"/>
            <a:ext cx="9144000" cy="6308725"/>
          </a:xfrm>
          <a:prstGeom prst="rect">
            <a:avLst/>
          </a:prstGeom>
          <a:solidFill>
            <a:srgbClr val="D9FFD9"/>
          </a:solidFill>
          <a:ln w="9525">
            <a:solidFill>
              <a:schemeClr val="tx1"/>
            </a:solidFill>
            <a:miter lim="800000"/>
            <a:headEnd/>
            <a:tailEnd/>
          </a:ln>
        </p:spPr>
        <p:txBody>
          <a:bodyPr wrap="none" anchor="ctr"/>
          <a:lstStyle/>
          <a:p>
            <a:endParaRPr lang="en-US"/>
          </a:p>
        </p:txBody>
      </p:sp>
      <p:grpSp>
        <p:nvGrpSpPr>
          <p:cNvPr id="14338" name="8 Grupo"/>
          <p:cNvGrpSpPr>
            <a:grpSpLocks/>
          </p:cNvGrpSpPr>
          <p:nvPr/>
        </p:nvGrpSpPr>
        <p:grpSpPr bwMode="auto">
          <a:xfrm>
            <a:off x="684213" y="1196975"/>
            <a:ext cx="7775575" cy="1963738"/>
            <a:chOff x="683568" y="1071786"/>
            <a:chExt cx="7776864" cy="1963737"/>
          </a:xfrm>
        </p:grpSpPr>
        <p:sp>
          <p:nvSpPr>
            <p:cNvPr id="14343" name="Rectangle 2"/>
            <p:cNvSpPr txBox="1">
              <a:spLocks noChangeArrowheads="1"/>
            </p:cNvSpPr>
            <p:nvPr/>
          </p:nvSpPr>
          <p:spPr bwMode="auto">
            <a:xfrm>
              <a:off x="827088" y="1071786"/>
              <a:ext cx="7632700" cy="1963737"/>
            </a:xfrm>
            <a:prstGeom prst="rect">
              <a:avLst/>
            </a:prstGeom>
            <a:noFill/>
            <a:ln w="9525">
              <a:noFill/>
              <a:miter lim="800000"/>
              <a:headEnd/>
              <a:tailEnd/>
            </a:ln>
          </p:spPr>
          <p:txBody>
            <a:bodyPr/>
            <a:lstStyle/>
            <a:p>
              <a:pPr algn="ctr">
                <a:spcBef>
                  <a:spcPts val="200"/>
                </a:spcBef>
              </a:pPr>
              <a:r>
                <a:rPr lang="pt-BR" sz="2400" b="1" dirty="0">
                  <a:latin typeface="Times New Roman" pitchFamily="18" charset="0"/>
                  <a:cs typeface="Times New Roman" pitchFamily="18" charset="0"/>
                </a:rPr>
                <a:t/>
              </a:r>
              <a:br>
                <a:rPr lang="pt-BR" sz="2400" b="1" dirty="0">
                  <a:latin typeface="Times New Roman" pitchFamily="18" charset="0"/>
                  <a:cs typeface="Times New Roman" pitchFamily="18" charset="0"/>
                </a:rPr>
              </a:br>
              <a:r>
                <a:rPr lang="pt-BR" sz="2400" b="1" dirty="0" err="1" smtClean="0">
                  <a:cs typeface="Times New Roman" pitchFamily="18" charset="0"/>
                </a:rPr>
                <a:t>MESOESTRUCTURED</a:t>
              </a:r>
              <a:r>
                <a:rPr lang="pt-BR" sz="2400" b="1" dirty="0" smtClean="0">
                  <a:cs typeface="Times New Roman" pitchFamily="18" charset="0"/>
                </a:rPr>
                <a:t> </a:t>
              </a:r>
              <a:r>
                <a:rPr lang="pt-BR" sz="2400" b="1" dirty="0">
                  <a:cs typeface="Times New Roman" pitchFamily="18" charset="0"/>
                </a:rPr>
                <a:t>SBA-15 </a:t>
              </a:r>
              <a:r>
                <a:rPr lang="pt-BR" sz="2400" b="1" dirty="0" err="1" smtClean="0">
                  <a:cs typeface="Times New Roman" pitchFamily="18" charset="0"/>
                </a:rPr>
                <a:t>MATERIALS</a:t>
              </a:r>
              <a:r>
                <a:rPr lang="pt-BR" sz="2400" b="1" dirty="0" smtClean="0">
                  <a:cs typeface="Times New Roman" pitchFamily="18" charset="0"/>
                </a:rPr>
                <a:t> </a:t>
              </a:r>
            </a:p>
            <a:p>
              <a:pPr algn="ctr">
                <a:spcBef>
                  <a:spcPts val="200"/>
                </a:spcBef>
              </a:pPr>
              <a:r>
                <a:rPr lang="pt-BR" sz="2400" b="1" dirty="0" err="1" smtClean="0">
                  <a:cs typeface="Times New Roman" pitchFamily="18" charset="0"/>
                </a:rPr>
                <a:t>WITH</a:t>
              </a:r>
              <a:r>
                <a:rPr lang="pt-BR" sz="2400" b="1" dirty="0" smtClean="0">
                  <a:cs typeface="Times New Roman" pitchFamily="18" charset="0"/>
                </a:rPr>
                <a:t>  </a:t>
              </a:r>
              <a:r>
                <a:rPr lang="pt-BR" sz="2400" b="1" dirty="0" err="1" smtClean="0">
                  <a:cs typeface="Times New Roman" pitchFamily="18" charset="0"/>
                </a:rPr>
                <a:t>AMINO</a:t>
              </a:r>
              <a:r>
                <a:rPr lang="pt-BR" sz="2400" b="1" dirty="0" smtClean="0">
                  <a:cs typeface="Times New Roman" pitchFamily="18" charset="0"/>
                </a:rPr>
                <a:t> </a:t>
              </a:r>
              <a:r>
                <a:rPr lang="pt-BR" sz="2400" b="1" dirty="0" err="1" smtClean="0">
                  <a:cs typeface="Times New Roman" pitchFamily="18" charset="0"/>
                </a:rPr>
                <a:t>GROUPS</a:t>
              </a:r>
              <a:r>
                <a:rPr lang="pt-BR" sz="2400" b="1" dirty="0" smtClean="0">
                  <a:cs typeface="Times New Roman" pitchFamily="18" charset="0"/>
                </a:rPr>
                <a:t> </a:t>
              </a:r>
            </a:p>
            <a:p>
              <a:pPr algn="ctr">
                <a:spcBef>
                  <a:spcPts val="200"/>
                </a:spcBef>
              </a:pPr>
              <a:r>
                <a:rPr lang="pt-BR" sz="2400" b="1" dirty="0" smtClean="0">
                  <a:cs typeface="Times New Roman" pitchFamily="18" charset="0"/>
                </a:rPr>
                <a:t>FOR </a:t>
              </a:r>
              <a:r>
                <a:rPr lang="pt-BR" sz="2400" b="1" dirty="0" err="1" smtClean="0">
                  <a:cs typeface="Times New Roman" pitchFamily="18" charset="0"/>
                </a:rPr>
                <a:t>CO</a:t>
              </a:r>
              <a:r>
                <a:rPr lang="pt-BR" sz="2400" b="1" baseline="-25000" dirty="0" err="1" smtClean="0">
                  <a:cs typeface="Times New Roman" pitchFamily="18" charset="0"/>
                </a:rPr>
                <a:t>2</a:t>
              </a:r>
              <a:r>
                <a:rPr lang="pt-BR" sz="2400" b="1" baseline="-25000" dirty="0" smtClean="0">
                  <a:cs typeface="Times New Roman" pitchFamily="18" charset="0"/>
                </a:rPr>
                <a:t> </a:t>
              </a:r>
              <a:r>
                <a:rPr lang="pt-BR" sz="2400" b="1" dirty="0" smtClean="0">
                  <a:cs typeface="Times New Roman" pitchFamily="18" charset="0"/>
                </a:rPr>
                <a:t>CAPTURE</a:t>
              </a:r>
              <a:endParaRPr lang="pt-BR" sz="2400" b="1" dirty="0">
                <a:cs typeface="Times New Roman" pitchFamily="18" charset="0"/>
              </a:endParaRPr>
            </a:p>
            <a:p>
              <a:pPr algn="ctr"/>
              <a:endParaRPr lang="pt-BR" sz="2400" b="1" dirty="0">
                <a:cs typeface="Times New Roman" pitchFamily="18" charset="0"/>
              </a:endParaRPr>
            </a:p>
            <a:p>
              <a:pPr algn="ctr"/>
              <a:endParaRPr lang="en-US" sz="2400" b="1" dirty="0">
                <a:cs typeface="Times New Roman" pitchFamily="18" charset="0"/>
              </a:endParaRPr>
            </a:p>
          </p:txBody>
        </p:sp>
        <p:sp>
          <p:nvSpPr>
            <p:cNvPr id="14344" name="Rectangle 8"/>
            <p:cNvSpPr>
              <a:spLocks noChangeArrowheads="1"/>
            </p:cNvSpPr>
            <p:nvPr/>
          </p:nvSpPr>
          <p:spPr bwMode="auto">
            <a:xfrm>
              <a:off x="683568" y="1307332"/>
              <a:ext cx="7776864" cy="1512167"/>
            </a:xfrm>
            <a:prstGeom prst="rect">
              <a:avLst/>
            </a:prstGeom>
            <a:noFill/>
            <a:ln w="19050">
              <a:solidFill>
                <a:srgbClr val="CC0000"/>
              </a:solidFill>
              <a:miter lim="800000"/>
              <a:headEnd/>
              <a:tailEnd/>
            </a:ln>
          </p:spPr>
          <p:txBody>
            <a:bodyPr wrap="none" anchor="ctr"/>
            <a:lstStyle/>
            <a:p>
              <a:endParaRPr lang="en-US"/>
            </a:p>
          </p:txBody>
        </p:sp>
      </p:grpSp>
      <p:sp>
        <p:nvSpPr>
          <p:cNvPr id="14339" name="Rectangle 3"/>
          <p:cNvSpPr txBox="1">
            <a:spLocks noChangeArrowheads="1"/>
          </p:cNvSpPr>
          <p:nvPr/>
        </p:nvSpPr>
        <p:spPr bwMode="auto">
          <a:xfrm>
            <a:off x="1042988" y="3429000"/>
            <a:ext cx="7058025" cy="2160588"/>
          </a:xfrm>
          <a:prstGeom prst="rect">
            <a:avLst/>
          </a:prstGeom>
          <a:noFill/>
          <a:ln w="9525">
            <a:noFill/>
            <a:miter lim="800000"/>
            <a:headEnd/>
            <a:tailEnd/>
          </a:ln>
        </p:spPr>
        <p:txBody>
          <a:bodyPr/>
          <a:lstStyle/>
          <a:p>
            <a:pPr marL="36513" algn="ctr">
              <a:spcBef>
                <a:spcPct val="20000"/>
              </a:spcBef>
              <a:buClr>
                <a:schemeClr val="accent1"/>
              </a:buClr>
              <a:buSzPct val="80000"/>
              <a:buFont typeface="Wingdings 2" pitchFamily="18" charset="2"/>
              <a:buNone/>
            </a:pPr>
            <a:r>
              <a:rPr lang="es-ES" b="1" dirty="0" smtClean="0">
                <a:solidFill>
                  <a:srgbClr val="000099"/>
                </a:solidFill>
                <a:cs typeface="Times New Roman" pitchFamily="18" charset="0"/>
              </a:rPr>
              <a:t>Prof. GUILLERMO </a:t>
            </a:r>
            <a:r>
              <a:rPr lang="es-ES" b="1" dirty="0">
                <a:solidFill>
                  <a:srgbClr val="000099"/>
                </a:solidFill>
                <a:cs typeface="Times New Roman" pitchFamily="18" charset="0"/>
              </a:rPr>
              <a:t>CALLEJA</a:t>
            </a:r>
          </a:p>
          <a:p>
            <a:pPr marL="36513" algn="ctr">
              <a:spcBef>
                <a:spcPct val="20000"/>
              </a:spcBef>
              <a:buClr>
                <a:schemeClr val="accent1"/>
              </a:buClr>
              <a:buSzPct val="80000"/>
              <a:buFont typeface="Wingdings 2" pitchFamily="18" charset="2"/>
              <a:buNone/>
            </a:pPr>
            <a:endParaRPr lang="es-ES" b="1" dirty="0">
              <a:solidFill>
                <a:srgbClr val="000099"/>
              </a:solidFill>
              <a:cs typeface="Times New Roman" pitchFamily="18" charset="0"/>
            </a:endParaRPr>
          </a:p>
          <a:p>
            <a:pPr marL="36513" algn="ctr">
              <a:spcBef>
                <a:spcPct val="20000"/>
              </a:spcBef>
              <a:buClr>
                <a:schemeClr val="accent1"/>
              </a:buClr>
              <a:buSzPct val="80000"/>
              <a:buFont typeface="Wingdings 2" pitchFamily="18" charset="2"/>
              <a:buNone/>
            </a:pPr>
            <a:r>
              <a:rPr lang="es-ES" b="1" dirty="0">
                <a:solidFill>
                  <a:srgbClr val="000099"/>
                </a:solidFill>
                <a:cs typeface="Times New Roman" pitchFamily="18" charset="0"/>
              </a:rPr>
              <a:t>Departamento de Tecnología Química y Energética</a:t>
            </a:r>
          </a:p>
          <a:p>
            <a:pPr marL="36513" algn="ctr">
              <a:spcBef>
                <a:spcPct val="20000"/>
              </a:spcBef>
              <a:buClr>
                <a:schemeClr val="accent1"/>
              </a:buClr>
              <a:buSzPct val="80000"/>
              <a:buFont typeface="Wingdings 2" pitchFamily="18" charset="2"/>
              <a:buNone/>
            </a:pPr>
            <a:r>
              <a:rPr lang="es-ES" b="1" dirty="0">
                <a:solidFill>
                  <a:srgbClr val="000099"/>
                </a:solidFill>
                <a:cs typeface="Times New Roman" pitchFamily="18" charset="0"/>
              </a:rPr>
              <a:t>UNIVERSIDAD REY JUAN CARLOS</a:t>
            </a:r>
          </a:p>
          <a:p>
            <a:pPr marL="36513" algn="ctr">
              <a:spcBef>
                <a:spcPct val="20000"/>
              </a:spcBef>
              <a:buClr>
                <a:schemeClr val="accent1"/>
              </a:buClr>
              <a:buSzPct val="80000"/>
              <a:buFont typeface="Wingdings 2" pitchFamily="18" charset="2"/>
              <a:buNone/>
            </a:pPr>
            <a:r>
              <a:rPr lang="es-ES" b="1" dirty="0">
                <a:solidFill>
                  <a:srgbClr val="000099"/>
                </a:solidFill>
                <a:cs typeface="Times New Roman" pitchFamily="18" charset="0"/>
              </a:rPr>
              <a:t>Madrid (España) </a:t>
            </a:r>
          </a:p>
          <a:p>
            <a:pPr marL="36513" algn="ctr">
              <a:lnSpc>
                <a:spcPct val="115000"/>
              </a:lnSpc>
              <a:spcBef>
                <a:spcPct val="20000"/>
              </a:spcBef>
              <a:buClr>
                <a:schemeClr val="accent1"/>
              </a:buClr>
              <a:buSzPct val="80000"/>
              <a:buFont typeface="Wingdings 2" pitchFamily="18" charset="2"/>
              <a:buNone/>
            </a:pPr>
            <a:endParaRPr lang="es-ES" b="1" dirty="0">
              <a:solidFill>
                <a:srgbClr val="000099"/>
              </a:solidFill>
              <a:cs typeface="Times New Roman" pitchFamily="18" charset="0"/>
            </a:endParaRPr>
          </a:p>
          <a:p>
            <a:pPr marL="36513">
              <a:lnSpc>
                <a:spcPct val="115000"/>
              </a:lnSpc>
              <a:spcBef>
                <a:spcPct val="20000"/>
              </a:spcBef>
              <a:buClr>
                <a:schemeClr val="accent1"/>
              </a:buClr>
              <a:buSzPct val="80000"/>
              <a:buFont typeface="Wingdings 2" pitchFamily="18" charset="2"/>
              <a:buNone/>
            </a:pPr>
            <a:endParaRPr lang="es-ES" b="1" dirty="0">
              <a:solidFill>
                <a:srgbClr val="000099"/>
              </a:solidFill>
              <a:cs typeface="Times New Roman" pitchFamily="18" charset="0"/>
            </a:endParaRPr>
          </a:p>
        </p:txBody>
      </p:sp>
      <p:pic>
        <p:nvPicPr>
          <p:cNvPr id="14340" name="Picture 4"/>
          <p:cNvPicPr>
            <a:picLocks noChangeAspect="1" noChangeArrowheads="1"/>
          </p:cNvPicPr>
          <p:nvPr/>
        </p:nvPicPr>
        <p:blipFill>
          <a:blip r:embed="rId3" cstate="print"/>
          <a:srcRect/>
          <a:stretch>
            <a:fillRect/>
          </a:stretch>
        </p:blipFill>
        <p:spPr bwMode="auto">
          <a:xfrm>
            <a:off x="179388" y="6381750"/>
            <a:ext cx="420687" cy="438150"/>
          </a:xfrm>
          <a:prstGeom prst="rect">
            <a:avLst/>
          </a:prstGeom>
          <a:noFill/>
          <a:ln w="9525">
            <a:noFill/>
            <a:miter lim="800000"/>
            <a:headEnd/>
            <a:tailEnd/>
          </a:ln>
        </p:spPr>
      </p:pic>
      <p:pic>
        <p:nvPicPr>
          <p:cNvPr id="14341" name="Picture 5"/>
          <p:cNvPicPr>
            <a:picLocks noChangeAspect="1" noChangeArrowheads="1"/>
          </p:cNvPicPr>
          <p:nvPr/>
        </p:nvPicPr>
        <p:blipFill>
          <a:blip r:embed="rId4" cstate="print"/>
          <a:srcRect/>
          <a:stretch>
            <a:fillRect/>
          </a:stretch>
        </p:blipFill>
        <p:spPr bwMode="auto">
          <a:xfrm>
            <a:off x="7692946" y="6338348"/>
            <a:ext cx="1263730" cy="482005"/>
          </a:xfrm>
          <a:prstGeom prst="rect">
            <a:avLst/>
          </a:prstGeom>
          <a:noFill/>
          <a:ln w="9525">
            <a:noFill/>
            <a:miter lim="800000"/>
            <a:headEnd/>
            <a:tailEnd/>
          </a:ln>
        </p:spPr>
      </p:pic>
      <p:sp>
        <p:nvSpPr>
          <p:cNvPr id="14342" name="Text Box 7"/>
          <p:cNvSpPr txBox="1">
            <a:spLocks noChangeArrowheads="1"/>
          </p:cNvSpPr>
          <p:nvPr/>
        </p:nvSpPr>
        <p:spPr bwMode="auto">
          <a:xfrm>
            <a:off x="1979712" y="6410356"/>
            <a:ext cx="4035079" cy="307777"/>
          </a:xfrm>
          <a:prstGeom prst="rect">
            <a:avLst/>
          </a:prstGeom>
          <a:noFill/>
          <a:ln w="9525">
            <a:noFill/>
            <a:miter lim="800000"/>
            <a:headEnd/>
            <a:tailEnd/>
          </a:ln>
        </p:spPr>
        <p:txBody>
          <a:bodyPr wrap="none">
            <a:spAutoFit/>
          </a:bodyPr>
          <a:lstStyle/>
          <a:p>
            <a:r>
              <a:rPr lang="es-ES" sz="1400" b="1" dirty="0" smtClean="0"/>
              <a:t>SAASA-2. San Luis (Argentina), Febrero 2013</a:t>
            </a:r>
            <a:endParaRPr lang="es-ES" sz="1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9916" name="Picture 12" descr="http://luxetravel.wpengine.netdna-cdn.com/wp-content/uploads/2012/09/Plaza_Mayor_de_Madrid_02-1024x685.jpg">
            <a:hlinkClick r:id="rId3"/>
          </p:cNvPr>
          <p:cNvPicPr>
            <a:picLocks noChangeAspect="1" noChangeArrowheads="1"/>
          </p:cNvPicPr>
          <p:nvPr/>
        </p:nvPicPr>
        <p:blipFill>
          <a:blip r:embed="rId4" cstate="print"/>
          <a:srcRect/>
          <a:stretch>
            <a:fillRect/>
          </a:stretch>
        </p:blipFill>
        <p:spPr bwMode="auto">
          <a:xfrm>
            <a:off x="1" y="-27384"/>
            <a:ext cx="9144000" cy="6113722"/>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2197" name="Picture 5" descr="C:\Users\GC\Pictures\Fotos prensa-Eurocopa-2012\232021542-9edda63c-7879-4618-95e6-0dbd891ac808.jpg"/>
          <p:cNvPicPr>
            <a:picLocks noChangeAspect="1" noChangeArrowheads="1"/>
          </p:cNvPicPr>
          <p:nvPr/>
        </p:nvPicPr>
        <p:blipFill>
          <a:blip r:embed="rId3" cstate="print"/>
          <a:srcRect/>
          <a:stretch>
            <a:fillRect/>
          </a:stretch>
        </p:blipFill>
        <p:spPr bwMode="auto">
          <a:xfrm>
            <a:off x="395536" y="44624"/>
            <a:ext cx="8451284" cy="6779105"/>
          </a:xfrm>
          <a:prstGeom prst="rect">
            <a:avLst/>
          </a:prstGeom>
          <a:noFill/>
        </p:spPr>
      </p:pic>
      <p:sp>
        <p:nvSpPr>
          <p:cNvPr id="4" name="3 Rectángulo"/>
          <p:cNvSpPr/>
          <p:nvPr/>
        </p:nvSpPr>
        <p:spPr>
          <a:xfrm>
            <a:off x="467544" y="116632"/>
            <a:ext cx="4955267" cy="369332"/>
          </a:xfrm>
          <a:prstGeom prst="rect">
            <a:avLst/>
          </a:prstGeom>
          <a:solidFill>
            <a:schemeClr val="bg1">
              <a:lumMod val="85000"/>
            </a:schemeClr>
          </a:solidFill>
        </p:spPr>
        <p:txBody>
          <a:bodyPr wrap="none">
            <a:spAutoFit/>
          </a:bodyPr>
          <a:lstStyle/>
          <a:p>
            <a:r>
              <a:rPr lang="es-ES" dirty="0" err="1" smtClean="0"/>
              <a:t>Spain</a:t>
            </a:r>
            <a:r>
              <a:rPr lang="es-ES" dirty="0" smtClean="0"/>
              <a:t> </a:t>
            </a:r>
            <a:r>
              <a:rPr lang="es-ES" dirty="0" err="1" smtClean="0"/>
              <a:t>football</a:t>
            </a:r>
            <a:r>
              <a:rPr lang="es-ES" dirty="0" smtClean="0"/>
              <a:t> </a:t>
            </a:r>
            <a:r>
              <a:rPr lang="es-ES" dirty="0" err="1" smtClean="0"/>
              <a:t>world</a:t>
            </a:r>
            <a:r>
              <a:rPr lang="es-ES" dirty="0" smtClean="0"/>
              <a:t> </a:t>
            </a:r>
            <a:r>
              <a:rPr lang="es-ES" dirty="0" err="1" smtClean="0"/>
              <a:t>championship</a:t>
            </a:r>
            <a:r>
              <a:rPr lang="es-ES" dirty="0" smtClean="0"/>
              <a:t>-UEFA-2012</a:t>
            </a:r>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IMAGE_227"/>
          <p:cNvPicPr>
            <a:picLocks noChangeAspect="1" noChangeArrowheads="1"/>
          </p:cNvPicPr>
          <p:nvPr/>
        </p:nvPicPr>
        <p:blipFill>
          <a:blip r:embed="rId3" cstate="print"/>
          <a:srcRect/>
          <a:stretch>
            <a:fillRect/>
          </a:stretch>
        </p:blipFill>
        <p:spPr bwMode="auto">
          <a:xfrm>
            <a:off x="323528" y="260648"/>
            <a:ext cx="4796093" cy="3600400"/>
          </a:xfrm>
          <a:prstGeom prst="rect">
            <a:avLst/>
          </a:prstGeom>
          <a:noFill/>
          <a:ln w="9525">
            <a:noFill/>
            <a:miter lim="800000"/>
            <a:headEnd/>
            <a:tailEnd/>
          </a:ln>
        </p:spPr>
      </p:pic>
      <p:pic>
        <p:nvPicPr>
          <p:cNvPr id="4" name="Picture 7"/>
          <p:cNvPicPr>
            <a:picLocks noChangeAspect="1" noChangeArrowheads="1"/>
          </p:cNvPicPr>
          <p:nvPr/>
        </p:nvPicPr>
        <p:blipFill>
          <a:blip r:embed="rId4" cstate="print"/>
          <a:srcRect/>
          <a:stretch>
            <a:fillRect/>
          </a:stretch>
        </p:blipFill>
        <p:spPr bwMode="auto">
          <a:xfrm>
            <a:off x="4211960" y="2888940"/>
            <a:ext cx="4572000" cy="3429000"/>
          </a:xfrm>
          <a:prstGeom prst="rect">
            <a:avLst/>
          </a:prstGeom>
          <a:noFill/>
          <a:ln w="9525">
            <a:noFill/>
            <a:miter lim="800000"/>
            <a:headEnd/>
            <a:tailEnd/>
          </a:ln>
        </p:spPr>
      </p:pic>
      <p:pic>
        <p:nvPicPr>
          <p:cNvPr id="6" name="Picture 3"/>
          <p:cNvPicPr>
            <a:picLocks noChangeAspect="1" noChangeArrowheads="1"/>
          </p:cNvPicPr>
          <p:nvPr/>
        </p:nvPicPr>
        <p:blipFill>
          <a:blip r:embed="rId5" cstate="print"/>
          <a:srcRect/>
          <a:stretch>
            <a:fillRect/>
          </a:stretch>
        </p:blipFill>
        <p:spPr bwMode="auto">
          <a:xfrm>
            <a:off x="611560" y="4077072"/>
            <a:ext cx="3347864" cy="2470719"/>
          </a:xfrm>
          <a:prstGeom prst="rect">
            <a:avLst/>
          </a:prstGeom>
          <a:noFill/>
          <a:ln w="9525">
            <a:noFill/>
            <a:miter lim="800000"/>
            <a:headEnd/>
            <a:tailEnd/>
          </a:ln>
        </p:spPr>
      </p:pic>
      <p:pic>
        <p:nvPicPr>
          <p:cNvPr id="7" name="Picture 61"/>
          <p:cNvPicPr>
            <a:picLocks noChangeAspect="1" noChangeArrowheads="1"/>
          </p:cNvPicPr>
          <p:nvPr/>
        </p:nvPicPr>
        <p:blipFill>
          <a:blip r:embed="rId6" cstate="print"/>
          <a:srcRect/>
          <a:stretch>
            <a:fillRect/>
          </a:stretch>
        </p:blipFill>
        <p:spPr bwMode="auto">
          <a:xfrm>
            <a:off x="5364088" y="260648"/>
            <a:ext cx="3420100" cy="248427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49" name="Picture 10" descr="P1060828"/>
          <p:cNvPicPr>
            <a:picLocks noChangeAspect="1" noChangeArrowheads="1"/>
          </p:cNvPicPr>
          <p:nvPr/>
        </p:nvPicPr>
        <p:blipFill>
          <a:blip r:embed="rId3" cstate="print"/>
          <a:srcRect/>
          <a:stretch>
            <a:fillRect/>
          </a:stretch>
        </p:blipFill>
        <p:spPr bwMode="auto">
          <a:xfrm>
            <a:off x="467544" y="27384"/>
            <a:ext cx="5434848" cy="4072601"/>
          </a:xfrm>
          <a:prstGeom prst="rect">
            <a:avLst/>
          </a:prstGeom>
          <a:noFill/>
          <a:ln w="9525">
            <a:noFill/>
            <a:miter lim="800000"/>
            <a:headEnd/>
            <a:tailEnd/>
          </a:ln>
        </p:spPr>
      </p:pic>
      <p:pic>
        <p:nvPicPr>
          <p:cNvPr id="206850" name="Picture 11" descr="P1060831"/>
          <p:cNvPicPr>
            <a:picLocks noChangeAspect="1" noChangeArrowheads="1"/>
          </p:cNvPicPr>
          <p:nvPr/>
        </p:nvPicPr>
        <p:blipFill>
          <a:blip r:embed="rId4" cstate="print"/>
          <a:srcRect/>
          <a:stretch>
            <a:fillRect/>
          </a:stretch>
        </p:blipFill>
        <p:spPr bwMode="auto">
          <a:xfrm>
            <a:off x="1403871" y="4149080"/>
            <a:ext cx="3527388" cy="2642791"/>
          </a:xfrm>
          <a:prstGeom prst="rect">
            <a:avLst/>
          </a:prstGeom>
          <a:noFill/>
          <a:ln w="9525">
            <a:noFill/>
            <a:miter lim="800000"/>
            <a:headEnd/>
            <a:tailEnd/>
          </a:ln>
        </p:spPr>
      </p:pic>
      <p:sp>
        <p:nvSpPr>
          <p:cNvPr id="4" name="Text Box 11"/>
          <p:cNvSpPr txBox="1">
            <a:spLocks noChangeArrowheads="1"/>
          </p:cNvSpPr>
          <p:nvPr/>
        </p:nvSpPr>
        <p:spPr bwMode="auto">
          <a:xfrm>
            <a:off x="6516216" y="1556792"/>
            <a:ext cx="2048381" cy="2862322"/>
          </a:xfrm>
          <a:prstGeom prst="rect">
            <a:avLst/>
          </a:prstGeom>
          <a:noFill/>
          <a:ln w="9525">
            <a:noFill/>
            <a:miter lim="800000"/>
            <a:headEnd/>
            <a:tailEnd/>
          </a:ln>
        </p:spPr>
        <p:txBody>
          <a:bodyPr wrap="none">
            <a:spAutoFit/>
          </a:bodyPr>
          <a:lstStyle/>
          <a:p>
            <a:endParaRPr lang="es-ES" b="1" dirty="0" smtClean="0"/>
          </a:p>
          <a:p>
            <a:endParaRPr lang="es-ES" b="1" dirty="0" smtClean="0"/>
          </a:p>
          <a:p>
            <a:pPr algn="ctr"/>
            <a:r>
              <a:rPr lang="es-ES" b="1" dirty="0" err="1" smtClean="0"/>
              <a:t>TEAM</a:t>
            </a:r>
            <a:endParaRPr lang="es-ES" b="1" dirty="0" smtClean="0"/>
          </a:p>
          <a:p>
            <a:pPr algn="ctr"/>
            <a:r>
              <a:rPr lang="es-ES" b="1" dirty="0" smtClean="0"/>
              <a:t>(</a:t>
            </a:r>
            <a:r>
              <a:rPr lang="es-ES" b="1" dirty="0" err="1" smtClean="0"/>
              <a:t>co-authors</a:t>
            </a:r>
            <a:r>
              <a:rPr lang="es-ES" b="1" dirty="0" smtClean="0"/>
              <a:t>)</a:t>
            </a:r>
          </a:p>
          <a:p>
            <a:endParaRPr lang="es-ES" b="1" dirty="0" smtClean="0"/>
          </a:p>
          <a:p>
            <a:r>
              <a:rPr lang="es-ES" b="1" dirty="0" smtClean="0"/>
              <a:t>Raul Sanz</a:t>
            </a:r>
          </a:p>
          <a:p>
            <a:r>
              <a:rPr lang="es-ES" b="1" dirty="0" smtClean="0"/>
              <a:t>Amaya Arencibia</a:t>
            </a:r>
          </a:p>
          <a:p>
            <a:r>
              <a:rPr lang="es-ES" b="1" dirty="0" smtClean="0"/>
              <a:t>Eloy Sanz (</a:t>
            </a:r>
            <a:r>
              <a:rPr lang="es-ES" b="1" dirty="0" err="1" smtClean="0"/>
              <a:t>PhD</a:t>
            </a:r>
            <a:r>
              <a:rPr lang="es-ES" b="1" dirty="0" smtClean="0"/>
              <a:t>)</a:t>
            </a:r>
          </a:p>
          <a:p>
            <a:endParaRPr lang="es-ES" b="1" dirty="0" smtClean="0"/>
          </a:p>
          <a:p>
            <a:endParaRPr lang="es-ES" b="1"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19"/>
          <p:cNvSpPr txBox="1">
            <a:spLocks noChangeArrowheads="1"/>
          </p:cNvSpPr>
          <p:nvPr/>
        </p:nvSpPr>
        <p:spPr bwMode="auto">
          <a:xfrm>
            <a:off x="2555776" y="1131996"/>
            <a:ext cx="3918060" cy="4601260"/>
          </a:xfrm>
          <a:prstGeom prst="rect">
            <a:avLst/>
          </a:prstGeom>
          <a:noFill/>
          <a:ln w="9525">
            <a:noFill/>
            <a:miter lim="800000"/>
            <a:headEnd/>
            <a:tailEnd/>
          </a:ln>
        </p:spPr>
        <p:txBody>
          <a:bodyPr wrap="none">
            <a:spAutoFit/>
          </a:bodyPr>
          <a:lstStyle/>
          <a:p>
            <a:pPr marL="457200" indent="-457200" algn="ctr">
              <a:spcAft>
                <a:spcPts val="600"/>
              </a:spcAft>
            </a:pPr>
            <a:r>
              <a:rPr lang="es-ES_tradnl" sz="2400" u="sng" dirty="0" err="1" smtClean="0">
                <a:solidFill>
                  <a:srgbClr val="000099"/>
                </a:solidFill>
              </a:rPr>
              <a:t>OUTLINE</a:t>
            </a:r>
            <a:endParaRPr lang="es-ES_tradnl" sz="2400" u="sng" dirty="0" smtClean="0">
              <a:solidFill>
                <a:srgbClr val="000099"/>
              </a:solidFill>
            </a:endParaRPr>
          </a:p>
          <a:p>
            <a:pPr marL="457200" indent="-457200">
              <a:buFont typeface="+mj-lt"/>
              <a:buAutoNum type="arabicPeriod"/>
            </a:pPr>
            <a:r>
              <a:rPr lang="es-ES_tradnl" sz="2400" dirty="0" err="1" smtClean="0">
                <a:solidFill>
                  <a:srgbClr val="000099"/>
                </a:solidFill>
              </a:rPr>
              <a:t>Introduction</a:t>
            </a:r>
            <a:endParaRPr lang="es-ES_tradnl" sz="2400" dirty="0" smtClean="0">
              <a:solidFill>
                <a:srgbClr val="000099"/>
              </a:solidFill>
            </a:endParaRPr>
          </a:p>
          <a:p>
            <a:pPr marL="457200" indent="-457200">
              <a:buFont typeface="+mj-lt"/>
              <a:buAutoNum type="arabicPeriod"/>
            </a:pPr>
            <a:r>
              <a:rPr lang="es-ES_tradnl" sz="2400" dirty="0" err="1" smtClean="0">
                <a:solidFill>
                  <a:srgbClr val="000099"/>
                </a:solidFill>
              </a:rPr>
              <a:t>Objective</a:t>
            </a:r>
            <a:endParaRPr lang="es-ES_tradnl" sz="2400" dirty="0" smtClean="0">
              <a:solidFill>
                <a:srgbClr val="000099"/>
              </a:solidFill>
            </a:endParaRPr>
          </a:p>
          <a:p>
            <a:pPr marL="457200" indent="-457200">
              <a:buFont typeface="+mj-lt"/>
              <a:buAutoNum type="arabicPeriod"/>
            </a:pPr>
            <a:r>
              <a:rPr lang="es-ES_tradnl" sz="2400" dirty="0" smtClean="0">
                <a:solidFill>
                  <a:srgbClr val="000099"/>
                </a:solidFill>
              </a:rPr>
              <a:t>Experimental </a:t>
            </a:r>
            <a:r>
              <a:rPr lang="es-ES_tradnl" sz="2400" dirty="0" err="1" smtClean="0">
                <a:solidFill>
                  <a:srgbClr val="000099"/>
                </a:solidFill>
              </a:rPr>
              <a:t>procedure</a:t>
            </a:r>
            <a:endParaRPr lang="es-ES_tradnl" sz="2400" dirty="0" smtClean="0">
              <a:solidFill>
                <a:srgbClr val="000099"/>
              </a:solidFill>
            </a:endParaRPr>
          </a:p>
          <a:p>
            <a:pPr marL="914400" lvl="1" indent="-457200">
              <a:buFont typeface="Arial" pitchFamily="34" charset="0"/>
              <a:buChar char="•"/>
            </a:pPr>
            <a:r>
              <a:rPr lang="es-ES_tradnl" sz="2000" dirty="0" err="1" smtClean="0">
                <a:solidFill>
                  <a:srgbClr val="000099"/>
                </a:solidFill>
              </a:rPr>
              <a:t>Synthesis</a:t>
            </a:r>
            <a:r>
              <a:rPr lang="es-ES_tradnl" sz="2000" dirty="0" smtClean="0">
                <a:solidFill>
                  <a:srgbClr val="000099"/>
                </a:solidFill>
              </a:rPr>
              <a:t> of </a:t>
            </a:r>
            <a:r>
              <a:rPr lang="es-ES_tradnl" sz="2000" dirty="0" err="1" smtClean="0">
                <a:solidFill>
                  <a:srgbClr val="000099"/>
                </a:solidFill>
              </a:rPr>
              <a:t>SBA</a:t>
            </a:r>
            <a:r>
              <a:rPr lang="es-ES_tradnl" sz="2000" dirty="0" smtClean="0">
                <a:solidFill>
                  <a:srgbClr val="000099"/>
                </a:solidFill>
              </a:rPr>
              <a:t>-15</a:t>
            </a:r>
            <a:endParaRPr lang="es-ES_tradnl" sz="2000" dirty="0" smtClean="0">
              <a:solidFill>
                <a:srgbClr val="000099"/>
              </a:solidFill>
            </a:endParaRPr>
          </a:p>
          <a:p>
            <a:pPr marL="914400" lvl="1" indent="-457200">
              <a:buFont typeface="Arial" pitchFamily="34" charset="0"/>
              <a:buChar char="•"/>
            </a:pPr>
            <a:r>
              <a:rPr lang="es-ES_tradnl" sz="2000" dirty="0" err="1" smtClean="0">
                <a:solidFill>
                  <a:srgbClr val="000099"/>
                </a:solidFill>
              </a:rPr>
              <a:t>Grafting</a:t>
            </a:r>
            <a:endParaRPr lang="es-ES_tradnl" sz="2000" dirty="0" smtClean="0">
              <a:solidFill>
                <a:srgbClr val="000099"/>
              </a:solidFill>
            </a:endParaRPr>
          </a:p>
          <a:p>
            <a:pPr marL="914400" lvl="1" indent="-457200">
              <a:buFont typeface="Arial" pitchFamily="34" charset="0"/>
              <a:buChar char="•"/>
            </a:pPr>
            <a:r>
              <a:rPr lang="es-ES_tradnl" sz="2000" dirty="0" err="1" smtClean="0">
                <a:solidFill>
                  <a:srgbClr val="000099"/>
                </a:solidFill>
              </a:rPr>
              <a:t>Impregnation</a:t>
            </a:r>
            <a:endParaRPr lang="es-ES_tradnl" sz="2000" dirty="0" smtClean="0">
              <a:solidFill>
                <a:srgbClr val="000099"/>
              </a:solidFill>
            </a:endParaRPr>
          </a:p>
          <a:p>
            <a:pPr marL="457200" indent="-457200">
              <a:buFont typeface="+mj-lt"/>
              <a:buAutoNum type="arabicPeriod"/>
            </a:pPr>
            <a:r>
              <a:rPr lang="es-ES_tradnl" sz="2400" dirty="0" err="1" smtClean="0">
                <a:solidFill>
                  <a:srgbClr val="000099"/>
                </a:solidFill>
              </a:rPr>
              <a:t>Results</a:t>
            </a:r>
            <a:endParaRPr lang="es-ES_tradnl" sz="2400" dirty="0" smtClean="0">
              <a:solidFill>
                <a:srgbClr val="000099"/>
              </a:solidFill>
            </a:endParaRPr>
          </a:p>
          <a:p>
            <a:pPr marL="914400" lvl="1" indent="-457200">
              <a:buFont typeface="Arial" pitchFamily="34" charset="0"/>
              <a:buChar char="•"/>
            </a:pPr>
            <a:r>
              <a:rPr lang="es-ES_tradnl" sz="2000" dirty="0" err="1" smtClean="0">
                <a:solidFill>
                  <a:srgbClr val="000099"/>
                </a:solidFill>
              </a:rPr>
              <a:t>Conventional</a:t>
            </a:r>
            <a:r>
              <a:rPr lang="es-ES_tradnl" sz="2000" dirty="0" smtClean="0">
                <a:solidFill>
                  <a:srgbClr val="000099"/>
                </a:solidFill>
              </a:rPr>
              <a:t> SBA-15</a:t>
            </a:r>
          </a:p>
          <a:p>
            <a:pPr marL="914400" lvl="1" indent="-457200">
              <a:buFont typeface="Arial" pitchFamily="34" charset="0"/>
              <a:buChar char="•"/>
            </a:pPr>
            <a:r>
              <a:rPr lang="es-ES_tradnl" sz="2000" dirty="0" err="1" smtClean="0">
                <a:solidFill>
                  <a:srgbClr val="000099"/>
                </a:solidFill>
              </a:rPr>
              <a:t>Pore-expanded</a:t>
            </a:r>
            <a:r>
              <a:rPr lang="es-ES_tradnl" sz="2000" dirty="0" smtClean="0">
                <a:solidFill>
                  <a:srgbClr val="000099"/>
                </a:solidFill>
              </a:rPr>
              <a:t> </a:t>
            </a:r>
            <a:r>
              <a:rPr lang="es-ES_tradnl" sz="2000" dirty="0" err="1" smtClean="0">
                <a:solidFill>
                  <a:srgbClr val="000099"/>
                </a:solidFill>
              </a:rPr>
              <a:t>SBA</a:t>
            </a:r>
            <a:r>
              <a:rPr lang="es-ES_tradnl" sz="2000" dirty="0" smtClean="0">
                <a:solidFill>
                  <a:srgbClr val="000099"/>
                </a:solidFill>
              </a:rPr>
              <a:t>-15</a:t>
            </a:r>
          </a:p>
          <a:p>
            <a:pPr marL="914400" lvl="1" indent="-457200">
              <a:buFont typeface="Arial" pitchFamily="34" charset="0"/>
              <a:buChar char="•"/>
            </a:pPr>
            <a:r>
              <a:rPr lang="es-ES_tradnl" sz="2000" dirty="0" err="1" smtClean="0">
                <a:solidFill>
                  <a:srgbClr val="000099"/>
                </a:solidFill>
              </a:rPr>
              <a:t>Double</a:t>
            </a:r>
            <a:r>
              <a:rPr lang="es-ES_tradnl" sz="2000" dirty="0" smtClean="0">
                <a:solidFill>
                  <a:srgbClr val="000099"/>
                </a:solidFill>
              </a:rPr>
              <a:t> </a:t>
            </a:r>
            <a:r>
              <a:rPr lang="es-ES_tradnl" sz="2000" dirty="0" err="1" smtClean="0">
                <a:solidFill>
                  <a:srgbClr val="000099"/>
                </a:solidFill>
              </a:rPr>
              <a:t>functionalIzation</a:t>
            </a:r>
            <a:endParaRPr lang="es-ES_tradnl" sz="2000" dirty="0" smtClean="0">
              <a:solidFill>
                <a:srgbClr val="000099"/>
              </a:solidFill>
            </a:endParaRPr>
          </a:p>
          <a:p>
            <a:pPr marL="457200" indent="-457200">
              <a:buFont typeface="+mj-lt"/>
              <a:buAutoNum type="arabicPeriod"/>
            </a:pPr>
            <a:r>
              <a:rPr lang="es-ES_tradnl" sz="2400" dirty="0" err="1" smtClean="0">
                <a:solidFill>
                  <a:srgbClr val="000099"/>
                </a:solidFill>
              </a:rPr>
              <a:t>Conclusions</a:t>
            </a:r>
            <a:endParaRPr lang="es-ES_tradnl" sz="2400" dirty="0" smtClean="0">
              <a:solidFill>
                <a:srgbClr val="000099"/>
              </a:solidFill>
            </a:endParaRPr>
          </a:p>
          <a:p>
            <a:pPr marL="457200" indent="-457200">
              <a:buFont typeface="+mj-lt"/>
              <a:buAutoNum type="arabicPeriod"/>
            </a:pPr>
            <a:endParaRPr lang="es-ES_tradnl" sz="2400" dirty="0" smtClean="0">
              <a:solidFill>
                <a:srgbClr val="000099"/>
              </a:solidFill>
            </a:endParaRPr>
          </a:p>
        </p:txBody>
      </p:sp>
      <p:sp>
        <p:nvSpPr>
          <p:cNvPr id="3" name="2 Rectángulo"/>
          <p:cNvSpPr/>
          <p:nvPr/>
        </p:nvSpPr>
        <p:spPr>
          <a:xfrm>
            <a:off x="467544" y="188640"/>
            <a:ext cx="8280920" cy="671979"/>
          </a:xfrm>
          <a:prstGeom prst="rect">
            <a:avLst/>
          </a:prstGeom>
        </p:spPr>
        <p:txBody>
          <a:bodyPr wrap="square">
            <a:spAutoFit/>
          </a:bodyPr>
          <a:lstStyle/>
          <a:p>
            <a:pPr algn="ctr">
              <a:spcBef>
                <a:spcPts val="200"/>
              </a:spcBef>
            </a:pPr>
            <a:r>
              <a:rPr lang="pt-BR" b="1" dirty="0" err="1" smtClean="0">
                <a:cs typeface="Times New Roman" pitchFamily="18" charset="0"/>
              </a:rPr>
              <a:t>MESOESTRUCTURED</a:t>
            </a:r>
            <a:r>
              <a:rPr lang="pt-BR" b="1" dirty="0" smtClean="0">
                <a:cs typeface="Times New Roman" pitchFamily="18" charset="0"/>
              </a:rPr>
              <a:t> </a:t>
            </a:r>
            <a:r>
              <a:rPr lang="pt-BR" b="1" dirty="0" err="1" smtClean="0">
                <a:cs typeface="Times New Roman" pitchFamily="18" charset="0"/>
              </a:rPr>
              <a:t>SBA</a:t>
            </a:r>
            <a:r>
              <a:rPr lang="pt-BR" b="1" dirty="0" smtClean="0">
                <a:cs typeface="Times New Roman" pitchFamily="18" charset="0"/>
              </a:rPr>
              <a:t>-15 </a:t>
            </a:r>
            <a:r>
              <a:rPr lang="pt-BR" b="1" dirty="0" err="1" smtClean="0">
                <a:cs typeface="Times New Roman" pitchFamily="18" charset="0"/>
              </a:rPr>
              <a:t>MATERIALS</a:t>
            </a:r>
            <a:r>
              <a:rPr lang="pt-BR" b="1" dirty="0" smtClean="0">
                <a:cs typeface="Times New Roman" pitchFamily="18" charset="0"/>
              </a:rPr>
              <a:t> </a:t>
            </a:r>
            <a:r>
              <a:rPr lang="pt-BR" b="1" dirty="0" err="1" smtClean="0">
                <a:cs typeface="Times New Roman" pitchFamily="18" charset="0"/>
              </a:rPr>
              <a:t>WITH</a:t>
            </a:r>
            <a:r>
              <a:rPr lang="pt-BR" b="1" dirty="0" smtClean="0">
                <a:cs typeface="Times New Roman" pitchFamily="18" charset="0"/>
              </a:rPr>
              <a:t>  </a:t>
            </a:r>
            <a:r>
              <a:rPr lang="pt-BR" b="1" dirty="0" err="1" smtClean="0">
                <a:cs typeface="Times New Roman" pitchFamily="18" charset="0"/>
              </a:rPr>
              <a:t>AMINO</a:t>
            </a:r>
            <a:r>
              <a:rPr lang="pt-BR" b="1" dirty="0" smtClean="0">
                <a:cs typeface="Times New Roman" pitchFamily="18" charset="0"/>
              </a:rPr>
              <a:t> </a:t>
            </a:r>
            <a:r>
              <a:rPr lang="pt-BR" b="1" dirty="0" err="1" smtClean="0">
                <a:cs typeface="Times New Roman" pitchFamily="18" charset="0"/>
              </a:rPr>
              <a:t>GROUPS</a:t>
            </a:r>
            <a:r>
              <a:rPr lang="pt-BR" b="1" dirty="0" smtClean="0">
                <a:cs typeface="Times New Roman" pitchFamily="18" charset="0"/>
              </a:rPr>
              <a:t> </a:t>
            </a:r>
          </a:p>
          <a:p>
            <a:pPr algn="ctr">
              <a:spcBef>
                <a:spcPts val="200"/>
              </a:spcBef>
            </a:pPr>
            <a:r>
              <a:rPr lang="pt-BR" b="1" dirty="0" smtClean="0">
                <a:cs typeface="Times New Roman" pitchFamily="18" charset="0"/>
              </a:rPr>
              <a:t>FOR </a:t>
            </a:r>
            <a:r>
              <a:rPr lang="pt-BR" b="1" dirty="0" err="1" smtClean="0">
                <a:cs typeface="Times New Roman" pitchFamily="18" charset="0"/>
              </a:rPr>
              <a:t>CO</a:t>
            </a:r>
            <a:r>
              <a:rPr lang="pt-BR" b="1" baseline="-25000" dirty="0" err="1" smtClean="0">
                <a:cs typeface="Times New Roman" pitchFamily="18" charset="0"/>
              </a:rPr>
              <a:t>2</a:t>
            </a:r>
            <a:r>
              <a:rPr lang="pt-BR" b="1" baseline="-25000" dirty="0" smtClean="0">
                <a:cs typeface="Times New Roman" pitchFamily="18" charset="0"/>
              </a:rPr>
              <a:t> </a:t>
            </a:r>
            <a:r>
              <a:rPr lang="pt-BR" b="1" dirty="0" smtClean="0">
                <a:cs typeface="Times New Roman" pitchFamily="18" charset="0"/>
              </a:rPr>
              <a:t>CAPTURE</a:t>
            </a:r>
            <a:endParaRPr lang="pt-BR" b="1" dirty="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7" descr="800px-PowerStation3_svg"/>
          <p:cNvPicPr>
            <a:picLocks noChangeAspect="1" noChangeArrowheads="1"/>
          </p:cNvPicPr>
          <p:nvPr/>
        </p:nvPicPr>
        <p:blipFill>
          <a:blip r:embed="rId2" cstate="print"/>
          <a:srcRect/>
          <a:stretch>
            <a:fillRect/>
          </a:stretch>
        </p:blipFill>
        <p:spPr bwMode="auto">
          <a:xfrm>
            <a:off x="179512" y="1628800"/>
            <a:ext cx="5521325" cy="3602038"/>
          </a:xfrm>
          <a:prstGeom prst="rect">
            <a:avLst/>
          </a:prstGeom>
          <a:noFill/>
          <a:ln w="9525">
            <a:noFill/>
            <a:miter lim="800000"/>
            <a:headEnd/>
            <a:tailEnd/>
          </a:ln>
        </p:spPr>
      </p:pic>
      <p:sp>
        <p:nvSpPr>
          <p:cNvPr id="15362" name="Rectangle 16"/>
          <p:cNvSpPr>
            <a:spLocks noChangeArrowheads="1"/>
          </p:cNvSpPr>
          <p:nvPr/>
        </p:nvSpPr>
        <p:spPr bwMode="auto">
          <a:xfrm>
            <a:off x="5724128" y="2205038"/>
            <a:ext cx="3419872" cy="3243262"/>
          </a:xfrm>
          <a:prstGeom prst="rect">
            <a:avLst/>
          </a:prstGeom>
          <a:noFill/>
          <a:ln w="9525">
            <a:noFill/>
            <a:miter lim="800000"/>
            <a:headEnd/>
            <a:tailEnd/>
          </a:ln>
        </p:spPr>
        <p:txBody>
          <a:bodyPr/>
          <a:lstStyle/>
          <a:p>
            <a:pPr>
              <a:spcBef>
                <a:spcPct val="50000"/>
              </a:spcBef>
              <a:buFont typeface="Arial" pitchFamily="34" charset="0"/>
              <a:buChar char="•"/>
            </a:pPr>
            <a:r>
              <a:rPr lang="en-US" sz="1600" b="1" dirty="0">
                <a:latin typeface="Verdana" pitchFamily="34" charset="0"/>
              </a:rPr>
              <a:t> </a:t>
            </a:r>
            <a:r>
              <a:rPr lang="en-US" sz="1600" b="1" dirty="0" smtClean="0">
                <a:cs typeface="Arial" charset="0"/>
              </a:rPr>
              <a:t>Flue gas after desulphurization     	leaves at </a:t>
            </a:r>
            <a:r>
              <a:rPr lang="en-US" sz="1600" b="1" dirty="0" smtClean="0">
                <a:solidFill>
                  <a:srgbClr val="CC0000"/>
                </a:solidFill>
                <a:cs typeface="Arial" charset="0"/>
              </a:rPr>
              <a:t>45º </a:t>
            </a:r>
            <a:r>
              <a:rPr lang="en-US" sz="1600" b="1" dirty="0">
                <a:solidFill>
                  <a:srgbClr val="CC0000"/>
                </a:solidFill>
                <a:cs typeface="Arial" charset="0"/>
              </a:rPr>
              <a:t>- 70ºC</a:t>
            </a:r>
          </a:p>
          <a:p>
            <a:pPr>
              <a:spcBef>
                <a:spcPct val="50000"/>
              </a:spcBef>
              <a:buFont typeface="Arial" pitchFamily="34" charset="0"/>
              <a:buChar char="•"/>
            </a:pPr>
            <a:r>
              <a:rPr lang="en-US" sz="1600" b="1" dirty="0">
                <a:solidFill>
                  <a:srgbClr val="CC0000"/>
                </a:solidFill>
                <a:cs typeface="Arial" charset="0"/>
              </a:rPr>
              <a:t> </a:t>
            </a:r>
            <a:r>
              <a:rPr lang="en-US" sz="1600" b="1" dirty="0" smtClean="0">
                <a:solidFill>
                  <a:srgbClr val="CC0000"/>
                </a:solidFill>
                <a:cs typeface="Arial" charset="0"/>
              </a:rPr>
              <a:t>Atmospheric pressure</a:t>
            </a:r>
            <a:endParaRPr lang="en-US" sz="1600" b="1" dirty="0">
              <a:solidFill>
                <a:srgbClr val="CC0000"/>
              </a:solidFill>
              <a:cs typeface="Arial" charset="0"/>
            </a:endParaRPr>
          </a:p>
          <a:p>
            <a:pPr>
              <a:spcBef>
                <a:spcPct val="50000"/>
              </a:spcBef>
              <a:buFont typeface="Arial" pitchFamily="34" charset="0"/>
              <a:buChar char="•"/>
            </a:pPr>
            <a:r>
              <a:rPr lang="en-US" sz="1600" b="1" dirty="0">
                <a:cs typeface="Arial" charset="0"/>
              </a:rPr>
              <a:t> </a:t>
            </a:r>
            <a:r>
              <a:rPr lang="en-US" sz="1600" b="1" dirty="0" smtClean="0">
                <a:cs typeface="Arial" charset="0"/>
              </a:rPr>
              <a:t>Flue gas composition:</a:t>
            </a:r>
            <a:endParaRPr lang="en-US" sz="1600" b="1" dirty="0">
              <a:cs typeface="Arial" charset="0"/>
            </a:endParaRPr>
          </a:p>
          <a:p>
            <a:pPr>
              <a:spcBef>
                <a:spcPct val="30000"/>
              </a:spcBef>
            </a:pPr>
            <a:r>
              <a:rPr lang="en-US" sz="1600" b="1" dirty="0">
                <a:cs typeface="Arial" charset="0"/>
              </a:rPr>
              <a:t>  70-75% N</a:t>
            </a:r>
            <a:r>
              <a:rPr lang="en-US" sz="1600" b="1" baseline="-25000" dirty="0">
                <a:cs typeface="Arial" charset="0"/>
              </a:rPr>
              <a:t>2</a:t>
            </a:r>
          </a:p>
          <a:p>
            <a:r>
              <a:rPr lang="en-US" sz="1600" b="1" dirty="0">
                <a:solidFill>
                  <a:srgbClr val="CC0000"/>
                </a:solidFill>
                <a:cs typeface="Arial" charset="0"/>
              </a:rPr>
              <a:t>  10-15% CO</a:t>
            </a:r>
            <a:r>
              <a:rPr lang="en-US" sz="1600" b="1" baseline="-25000" dirty="0">
                <a:solidFill>
                  <a:srgbClr val="CC0000"/>
                </a:solidFill>
                <a:cs typeface="Arial" charset="0"/>
              </a:rPr>
              <a:t>2</a:t>
            </a:r>
          </a:p>
          <a:p>
            <a:r>
              <a:rPr lang="en-US" sz="1600" b="1" dirty="0">
                <a:cs typeface="Arial" charset="0"/>
              </a:rPr>
              <a:t>  4-6% O</a:t>
            </a:r>
            <a:r>
              <a:rPr lang="en-US" sz="1600" b="1" baseline="-25000" dirty="0">
                <a:cs typeface="Arial" charset="0"/>
              </a:rPr>
              <a:t>2</a:t>
            </a:r>
          </a:p>
          <a:p>
            <a:r>
              <a:rPr lang="en-US" sz="1600" b="1" dirty="0">
                <a:cs typeface="Arial" charset="0"/>
              </a:rPr>
              <a:t>  100-150 </a:t>
            </a:r>
            <a:r>
              <a:rPr lang="en-US" sz="1600" b="1" dirty="0" err="1">
                <a:cs typeface="Arial" charset="0"/>
              </a:rPr>
              <a:t>ppm</a:t>
            </a:r>
            <a:r>
              <a:rPr lang="en-US" sz="1600" b="1" dirty="0">
                <a:cs typeface="Arial" charset="0"/>
              </a:rPr>
              <a:t> SO</a:t>
            </a:r>
            <a:r>
              <a:rPr lang="en-US" sz="1600" b="1" baseline="-25000" dirty="0">
                <a:cs typeface="Arial" charset="0"/>
              </a:rPr>
              <a:t>2</a:t>
            </a:r>
            <a:r>
              <a:rPr lang="en-US" sz="1600" b="1" dirty="0">
                <a:cs typeface="Arial" charset="0"/>
              </a:rPr>
              <a:t>, </a:t>
            </a:r>
            <a:r>
              <a:rPr lang="en-US" sz="1600" b="1" dirty="0" err="1">
                <a:cs typeface="Arial" charset="0"/>
              </a:rPr>
              <a:t>NOx</a:t>
            </a:r>
            <a:endParaRPr lang="en-US" sz="1600" b="1" dirty="0">
              <a:cs typeface="Arial" charset="0"/>
            </a:endParaRPr>
          </a:p>
          <a:p>
            <a:r>
              <a:rPr lang="en-US" sz="1600" b="1" dirty="0">
                <a:cs typeface="Arial" charset="0"/>
              </a:rPr>
              <a:t>  10-12% H</a:t>
            </a:r>
            <a:r>
              <a:rPr lang="en-US" sz="1600" b="1" baseline="-25000" dirty="0">
                <a:cs typeface="Arial" charset="0"/>
              </a:rPr>
              <a:t>2</a:t>
            </a:r>
            <a:r>
              <a:rPr lang="en-US" sz="1600" b="1" dirty="0">
                <a:cs typeface="Arial" charset="0"/>
              </a:rPr>
              <a:t>O</a:t>
            </a:r>
          </a:p>
        </p:txBody>
      </p:sp>
      <p:sp>
        <p:nvSpPr>
          <p:cNvPr id="15363" name="Text Box 19"/>
          <p:cNvSpPr txBox="1">
            <a:spLocks noChangeArrowheads="1"/>
          </p:cNvSpPr>
          <p:nvPr/>
        </p:nvSpPr>
        <p:spPr bwMode="auto">
          <a:xfrm>
            <a:off x="1042988" y="1184275"/>
            <a:ext cx="7043916" cy="461665"/>
          </a:xfrm>
          <a:prstGeom prst="rect">
            <a:avLst/>
          </a:prstGeom>
          <a:noFill/>
          <a:ln w="9525">
            <a:noFill/>
            <a:miter lim="800000"/>
            <a:headEnd/>
            <a:tailEnd/>
          </a:ln>
        </p:spPr>
        <p:txBody>
          <a:bodyPr wrap="none">
            <a:spAutoFit/>
          </a:bodyPr>
          <a:lstStyle/>
          <a:p>
            <a:r>
              <a:rPr lang="es-ES_tradnl" sz="2400" b="1" dirty="0" err="1" smtClean="0">
                <a:solidFill>
                  <a:srgbClr val="000099"/>
                </a:solidFill>
              </a:rPr>
              <a:t>CO</a:t>
            </a:r>
            <a:r>
              <a:rPr lang="es-ES_tradnl" sz="2400" b="1" baseline="-25000" dirty="0" err="1" smtClean="0">
                <a:solidFill>
                  <a:srgbClr val="000099"/>
                </a:solidFill>
              </a:rPr>
              <a:t>2</a:t>
            </a:r>
            <a:r>
              <a:rPr lang="es-ES_tradnl" sz="2400" dirty="0" smtClean="0">
                <a:solidFill>
                  <a:srgbClr val="000099"/>
                </a:solidFill>
              </a:rPr>
              <a:t> </a:t>
            </a:r>
            <a:r>
              <a:rPr lang="es-ES_tradnl" sz="2400" dirty="0" err="1" smtClean="0">
                <a:solidFill>
                  <a:srgbClr val="000099"/>
                </a:solidFill>
              </a:rPr>
              <a:t>emissions</a:t>
            </a:r>
            <a:r>
              <a:rPr lang="es-ES_tradnl" sz="2400" dirty="0" smtClean="0">
                <a:solidFill>
                  <a:srgbClr val="000099"/>
                </a:solidFill>
              </a:rPr>
              <a:t> in a </a:t>
            </a:r>
            <a:r>
              <a:rPr lang="es-ES_tradnl" sz="2400" dirty="0" err="1" smtClean="0">
                <a:solidFill>
                  <a:srgbClr val="000099"/>
                </a:solidFill>
              </a:rPr>
              <a:t>typical</a:t>
            </a:r>
            <a:r>
              <a:rPr lang="es-ES_tradnl" sz="2400" dirty="0" smtClean="0">
                <a:solidFill>
                  <a:srgbClr val="000099"/>
                </a:solidFill>
              </a:rPr>
              <a:t> </a:t>
            </a:r>
            <a:r>
              <a:rPr lang="es-ES_tradnl" sz="2400" dirty="0" err="1" smtClean="0">
                <a:solidFill>
                  <a:srgbClr val="000099"/>
                </a:solidFill>
              </a:rPr>
              <a:t>coal-fired</a:t>
            </a:r>
            <a:r>
              <a:rPr lang="es-ES_tradnl" sz="2400" dirty="0" smtClean="0">
                <a:solidFill>
                  <a:srgbClr val="000099"/>
                </a:solidFill>
              </a:rPr>
              <a:t> </a:t>
            </a:r>
            <a:r>
              <a:rPr lang="es-ES_tradnl" sz="2400" dirty="0" err="1" smtClean="0">
                <a:solidFill>
                  <a:srgbClr val="000099"/>
                </a:solidFill>
              </a:rPr>
              <a:t>power</a:t>
            </a:r>
            <a:r>
              <a:rPr lang="es-ES_tradnl" sz="2400" dirty="0" smtClean="0">
                <a:solidFill>
                  <a:srgbClr val="000099"/>
                </a:solidFill>
              </a:rPr>
              <a:t> </a:t>
            </a:r>
            <a:r>
              <a:rPr lang="es-ES_tradnl" sz="2400" dirty="0" err="1" smtClean="0">
                <a:solidFill>
                  <a:srgbClr val="000099"/>
                </a:solidFill>
              </a:rPr>
              <a:t>plant</a:t>
            </a:r>
            <a:endParaRPr lang="es-ES_tradnl" sz="2400" dirty="0">
              <a:solidFill>
                <a:srgbClr val="000099"/>
              </a:solidFill>
            </a:endParaRPr>
          </a:p>
        </p:txBody>
      </p:sp>
      <p:sp>
        <p:nvSpPr>
          <p:cNvPr id="7" name="Text Box 21"/>
          <p:cNvSpPr txBox="1">
            <a:spLocks noChangeArrowheads="1"/>
          </p:cNvSpPr>
          <p:nvPr/>
        </p:nvSpPr>
        <p:spPr bwMode="auto">
          <a:xfrm>
            <a:off x="932332" y="5600700"/>
            <a:ext cx="7241085" cy="923330"/>
          </a:xfrm>
          <a:prstGeom prst="rect">
            <a:avLst/>
          </a:prstGeom>
          <a:noFill/>
          <a:ln w="9525">
            <a:noFill/>
            <a:miter lim="800000"/>
            <a:headEnd/>
            <a:tailEnd/>
          </a:ln>
        </p:spPr>
        <p:txBody>
          <a:bodyPr wrap="none">
            <a:spAutoFit/>
          </a:bodyPr>
          <a:lstStyle/>
          <a:p>
            <a:pPr>
              <a:buFontTx/>
              <a:buChar char="•"/>
            </a:pPr>
            <a:r>
              <a:rPr lang="es-ES_tradnl" b="1" dirty="0" smtClean="0"/>
              <a:t>  </a:t>
            </a:r>
            <a:r>
              <a:rPr lang="es-ES_tradnl" b="1" dirty="0" err="1" smtClean="0"/>
              <a:t>CCS</a:t>
            </a:r>
            <a:r>
              <a:rPr lang="es-ES_tradnl" b="1" dirty="0" smtClean="0"/>
              <a:t> </a:t>
            </a:r>
            <a:r>
              <a:rPr lang="es-ES_tradnl" b="1" dirty="0" err="1" smtClean="0"/>
              <a:t>process</a:t>
            </a:r>
            <a:r>
              <a:rPr lang="es-ES_tradnl" b="1" dirty="0" smtClean="0"/>
              <a:t> </a:t>
            </a:r>
            <a:r>
              <a:rPr lang="es-ES_tradnl" b="1" dirty="0" err="1" smtClean="0"/>
              <a:t>increases</a:t>
            </a:r>
            <a:r>
              <a:rPr lang="es-ES_tradnl" b="1" dirty="0" smtClean="0"/>
              <a:t> </a:t>
            </a:r>
            <a:r>
              <a:rPr lang="es-ES_tradnl" b="1" dirty="0" err="1" smtClean="0"/>
              <a:t>cost</a:t>
            </a:r>
            <a:r>
              <a:rPr lang="es-ES_tradnl" b="1" dirty="0" smtClean="0"/>
              <a:t> of </a:t>
            </a:r>
            <a:r>
              <a:rPr lang="es-ES_tradnl" b="1" dirty="0" err="1" smtClean="0"/>
              <a:t>electricity</a:t>
            </a:r>
            <a:r>
              <a:rPr lang="es-ES_tradnl" b="1" dirty="0" smtClean="0"/>
              <a:t> </a:t>
            </a:r>
            <a:r>
              <a:rPr lang="es-ES_tradnl" b="1" dirty="0" err="1" smtClean="0"/>
              <a:t>producction</a:t>
            </a:r>
            <a:r>
              <a:rPr lang="es-ES_tradnl" b="1" dirty="0" smtClean="0"/>
              <a:t> </a:t>
            </a:r>
            <a:r>
              <a:rPr lang="es-ES_tradnl" b="1" dirty="0" err="1" smtClean="0"/>
              <a:t>by</a:t>
            </a:r>
            <a:r>
              <a:rPr lang="es-ES_tradnl" b="1" dirty="0" smtClean="0"/>
              <a:t> </a:t>
            </a:r>
            <a:r>
              <a:rPr lang="es-ES_tradnl" b="1" dirty="0"/>
              <a:t>50% </a:t>
            </a:r>
            <a:endParaRPr lang="es-ES_tradnl" b="1" dirty="0" smtClean="0"/>
          </a:p>
          <a:p>
            <a:pPr>
              <a:buFontTx/>
              <a:buChar char="•"/>
            </a:pPr>
            <a:r>
              <a:rPr lang="es-ES_tradnl" b="1" dirty="0" smtClean="0"/>
              <a:t> </a:t>
            </a:r>
            <a:r>
              <a:rPr lang="es-ES_tradnl" dirty="0" smtClean="0"/>
              <a:t> </a:t>
            </a:r>
            <a:r>
              <a:rPr lang="es-ES_tradnl" b="1" dirty="0" err="1" smtClean="0"/>
              <a:t>CO</a:t>
            </a:r>
            <a:r>
              <a:rPr lang="es-ES_tradnl" b="1" baseline="-25000" dirty="0" err="1" smtClean="0"/>
              <a:t>2</a:t>
            </a:r>
            <a:r>
              <a:rPr lang="es-ES_tradnl" b="1" dirty="0" smtClean="0"/>
              <a:t> capture </a:t>
            </a:r>
            <a:r>
              <a:rPr lang="es-ES_tradnl" b="1" dirty="0" err="1" smtClean="0"/>
              <a:t>cost</a:t>
            </a:r>
            <a:r>
              <a:rPr lang="es-ES_tradnl" b="1" dirty="0" smtClean="0"/>
              <a:t>  </a:t>
            </a:r>
            <a:r>
              <a:rPr lang="es-ES_tradnl" b="1" dirty="0" err="1" smtClean="0"/>
              <a:t>is</a:t>
            </a:r>
            <a:r>
              <a:rPr lang="es-ES_tradnl" b="1" dirty="0" smtClean="0"/>
              <a:t> as </a:t>
            </a:r>
            <a:r>
              <a:rPr lang="es-ES_tradnl" b="1" dirty="0" err="1" smtClean="0"/>
              <a:t>much</a:t>
            </a:r>
            <a:r>
              <a:rPr lang="es-ES_tradnl" b="1" dirty="0" smtClean="0"/>
              <a:t> as 75% of total </a:t>
            </a:r>
            <a:r>
              <a:rPr lang="es-ES_tradnl" b="1" dirty="0" err="1" smtClean="0"/>
              <a:t>CCS</a:t>
            </a:r>
            <a:r>
              <a:rPr lang="es-ES_tradnl" b="1" dirty="0" smtClean="0"/>
              <a:t> </a:t>
            </a:r>
            <a:r>
              <a:rPr lang="es-ES_tradnl" b="1" dirty="0" err="1" smtClean="0"/>
              <a:t>cost</a:t>
            </a:r>
            <a:endParaRPr lang="es-ES_tradnl" b="1" dirty="0"/>
          </a:p>
          <a:p>
            <a:pPr>
              <a:buFontTx/>
              <a:buChar char="•"/>
            </a:pPr>
            <a:r>
              <a:rPr lang="es-ES_tradnl" b="1" dirty="0"/>
              <a:t> </a:t>
            </a:r>
            <a:r>
              <a:rPr lang="es-ES_tradnl" b="1" dirty="0" smtClean="0"/>
              <a:t> </a:t>
            </a:r>
            <a:r>
              <a:rPr lang="es-ES_tradnl" b="1" dirty="0" err="1" smtClean="0"/>
              <a:t>Reducing</a:t>
            </a:r>
            <a:r>
              <a:rPr lang="es-ES_tradnl" b="1" dirty="0" smtClean="0"/>
              <a:t> </a:t>
            </a:r>
            <a:r>
              <a:rPr lang="es-ES_tradnl" b="1" dirty="0" err="1" smtClean="0"/>
              <a:t>cost</a:t>
            </a:r>
            <a:r>
              <a:rPr lang="es-ES_tradnl" b="1" dirty="0" smtClean="0"/>
              <a:t> of CO2 capture </a:t>
            </a:r>
            <a:r>
              <a:rPr lang="es-ES_tradnl" b="1" dirty="0" err="1" smtClean="0"/>
              <a:t>is</a:t>
            </a:r>
            <a:r>
              <a:rPr lang="es-ES_tradnl" b="1" dirty="0" smtClean="0"/>
              <a:t> </a:t>
            </a:r>
            <a:r>
              <a:rPr lang="es-ES_tradnl" b="1" dirty="0" err="1" smtClean="0"/>
              <a:t>critical</a:t>
            </a:r>
            <a:r>
              <a:rPr lang="es-ES_tradnl" b="1" dirty="0" smtClean="0"/>
              <a:t> </a:t>
            </a:r>
            <a:r>
              <a:rPr lang="es-ES_tradnl" b="1" dirty="0" err="1" smtClean="0"/>
              <a:t>for</a:t>
            </a:r>
            <a:r>
              <a:rPr lang="es-ES_tradnl" b="1" dirty="0" smtClean="0"/>
              <a:t> CCS </a:t>
            </a:r>
            <a:r>
              <a:rPr lang="es-ES_tradnl" b="1" dirty="0" err="1" smtClean="0"/>
              <a:t>process</a:t>
            </a:r>
            <a:endParaRPr lang="es-ES_tradnl" b="1" dirty="0"/>
          </a:p>
        </p:txBody>
      </p:sp>
      <p:grpSp>
        <p:nvGrpSpPr>
          <p:cNvPr id="15365" name="11 Grupo"/>
          <p:cNvGrpSpPr>
            <a:grpSpLocks/>
          </p:cNvGrpSpPr>
          <p:nvPr/>
        </p:nvGrpSpPr>
        <p:grpSpPr bwMode="auto">
          <a:xfrm>
            <a:off x="323850" y="476250"/>
            <a:ext cx="2663825" cy="455613"/>
            <a:chOff x="323850" y="238124"/>
            <a:chExt cx="2663973" cy="454571"/>
          </a:xfrm>
        </p:grpSpPr>
        <p:sp>
          <p:nvSpPr>
            <p:cNvPr id="13" name="12 Rectángulo"/>
            <p:cNvSpPr>
              <a:spLocks noChangeArrowheads="1"/>
            </p:cNvSpPr>
            <p:nvPr/>
          </p:nvSpPr>
          <p:spPr bwMode="auto">
            <a:xfrm>
              <a:off x="323850" y="238124"/>
              <a:ext cx="2663973" cy="454571"/>
            </a:xfrm>
            <a:prstGeom prst="rect">
              <a:avLst/>
            </a:prstGeom>
            <a:noFill/>
            <a:ln w="25400" algn="ctr">
              <a:solidFill>
                <a:srgbClr val="385D8A"/>
              </a:solidFill>
              <a:miter lim="800000"/>
              <a:headEnd/>
              <a:tailEnd/>
            </a:ln>
          </p:spPr>
          <p:txBody>
            <a:bodyPr anchor="ctr"/>
            <a:lstStyle/>
            <a:p>
              <a:pPr algn="ctr" fontAlgn="auto">
                <a:spcBef>
                  <a:spcPts val="0"/>
                </a:spcBef>
                <a:spcAft>
                  <a:spcPts val="0"/>
                </a:spcAft>
                <a:defRPr/>
              </a:pPr>
              <a:endParaRPr lang="es-ES">
                <a:solidFill>
                  <a:schemeClr val="lt1"/>
                </a:solidFill>
                <a:latin typeface="+mn-lt"/>
              </a:endParaRPr>
            </a:p>
          </p:txBody>
        </p:sp>
        <p:sp>
          <p:nvSpPr>
            <p:cNvPr id="15367" name="10 CuadroTexto"/>
            <p:cNvSpPr txBox="1">
              <a:spLocks noChangeArrowheads="1"/>
            </p:cNvSpPr>
            <p:nvPr/>
          </p:nvSpPr>
          <p:spPr bwMode="auto">
            <a:xfrm>
              <a:off x="512762" y="260350"/>
              <a:ext cx="2331045" cy="400110"/>
            </a:xfrm>
            <a:prstGeom prst="rect">
              <a:avLst/>
            </a:prstGeom>
            <a:solidFill>
              <a:srgbClr val="FFF8EF"/>
            </a:solidFill>
            <a:ln w="9525">
              <a:noFill/>
              <a:miter lim="800000"/>
              <a:headEnd/>
              <a:tailEnd/>
            </a:ln>
          </p:spPr>
          <p:txBody>
            <a:bodyPr>
              <a:spAutoFit/>
            </a:bodyPr>
            <a:lstStyle/>
            <a:p>
              <a:pPr algn="ctr"/>
              <a:r>
                <a:rPr lang="es-ES" sz="2000" b="1" dirty="0" smtClean="0">
                  <a:solidFill>
                    <a:srgbClr val="000099"/>
                  </a:solidFill>
                  <a:cs typeface="Arial" charset="0"/>
                </a:rPr>
                <a:t>INTRODUCTION</a:t>
              </a:r>
              <a:endParaRPr lang="es-ES" sz="2000" b="1" dirty="0">
                <a:solidFill>
                  <a:srgbClr val="000099"/>
                </a:solidFill>
                <a:cs typeface="Arial" charset="0"/>
              </a:endParaRPr>
            </a:p>
          </p:txBody>
        </p:sp>
      </p:grpSp>
      <p:sp>
        <p:nvSpPr>
          <p:cNvPr id="9" name="8 Rectángulo"/>
          <p:cNvSpPr/>
          <p:nvPr/>
        </p:nvSpPr>
        <p:spPr>
          <a:xfrm>
            <a:off x="1763688" y="5229200"/>
            <a:ext cx="4634602" cy="369332"/>
          </a:xfrm>
          <a:prstGeom prst="rect">
            <a:avLst/>
          </a:prstGeom>
        </p:spPr>
        <p:txBody>
          <a:bodyPr wrap="none">
            <a:spAutoFit/>
          </a:bodyPr>
          <a:lstStyle/>
          <a:p>
            <a:r>
              <a:rPr lang="es-ES_tradnl" b="1" i="1" dirty="0" smtClean="0">
                <a:solidFill>
                  <a:srgbClr val="C00000"/>
                </a:solidFill>
              </a:rPr>
              <a:t>CCS: </a:t>
            </a:r>
            <a:r>
              <a:rPr lang="es-ES_tradnl" b="1" i="1" dirty="0" err="1" smtClean="0">
                <a:solidFill>
                  <a:srgbClr val="C00000"/>
                </a:solidFill>
              </a:rPr>
              <a:t>Carbon</a:t>
            </a:r>
            <a:r>
              <a:rPr lang="es-ES_tradnl" b="1" i="1" dirty="0" smtClean="0">
                <a:solidFill>
                  <a:srgbClr val="C00000"/>
                </a:solidFill>
              </a:rPr>
              <a:t> Capture and </a:t>
            </a:r>
            <a:r>
              <a:rPr lang="es-ES_tradnl" b="1" i="1" dirty="0" err="1" smtClean="0">
                <a:solidFill>
                  <a:srgbClr val="C00000"/>
                </a:solidFill>
              </a:rPr>
              <a:t>Sequestration</a:t>
            </a:r>
            <a:endParaRPr lang="es-ES" b="1" i="1" dirty="0">
              <a:solidFill>
                <a:srgbClr val="C0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6178" name="Rectangle 2"/>
          <p:cNvSpPr>
            <a:spLocks noChangeArrowheads="1"/>
          </p:cNvSpPr>
          <p:nvPr/>
        </p:nvSpPr>
        <p:spPr bwMode="auto">
          <a:xfrm>
            <a:off x="4386456" y="1930400"/>
            <a:ext cx="4716462" cy="2866752"/>
          </a:xfrm>
          <a:prstGeom prst="rect">
            <a:avLst/>
          </a:prstGeom>
          <a:solidFill>
            <a:srgbClr val="FFFFFF"/>
          </a:solidFill>
          <a:ln w="9525">
            <a:solidFill>
              <a:srgbClr val="000000"/>
            </a:solidFill>
            <a:miter lim="800000"/>
            <a:headEnd/>
            <a:tailEnd/>
          </a:ln>
        </p:spPr>
        <p:txBody>
          <a:bodyPr/>
          <a:lstStyle/>
          <a:p>
            <a:pPr indent="265113">
              <a:lnSpc>
                <a:spcPct val="80000"/>
              </a:lnSpc>
              <a:spcBef>
                <a:spcPct val="20000"/>
              </a:spcBef>
              <a:buFont typeface="Arial" charset="0"/>
              <a:buChar char="•"/>
            </a:pPr>
            <a:endParaRPr lang="en-US" sz="1600" b="1" dirty="0" smtClean="0">
              <a:cs typeface="Arial" charset="0"/>
            </a:endParaRPr>
          </a:p>
          <a:p>
            <a:pPr indent="265113">
              <a:lnSpc>
                <a:spcPct val="80000"/>
              </a:lnSpc>
              <a:spcBef>
                <a:spcPct val="20000"/>
              </a:spcBef>
              <a:buFont typeface="Arial" charset="0"/>
              <a:buChar char="•"/>
            </a:pPr>
            <a:r>
              <a:rPr lang="en-US" sz="1600" b="1" dirty="0" smtClean="0">
                <a:cs typeface="Arial" charset="0"/>
              </a:rPr>
              <a:t>Selective adsorbents</a:t>
            </a:r>
            <a:endParaRPr lang="en-US" sz="1600" b="1" dirty="0">
              <a:cs typeface="Arial" charset="0"/>
            </a:endParaRPr>
          </a:p>
          <a:p>
            <a:pPr indent="265113">
              <a:lnSpc>
                <a:spcPct val="80000"/>
              </a:lnSpc>
              <a:spcBef>
                <a:spcPct val="20000"/>
              </a:spcBef>
              <a:buFont typeface="Arial" charset="0"/>
              <a:buChar char="•"/>
            </a:pPr>
            <a:r>
              <a:rPr lang="en-US" sz="1600" b="1" dirty="0" smtClean="0">
                <a:cs typeface="Arial" charset="0"/>
              </a:rPr>
              <a:t>Specific active sites for CO</a:t>
            </a:r>
            <a:r>
              <a:rPr lang="en-US" sz="1600" b="1" baseline="-25000" dirty="0" smtClean="0">
                <a:cs typeface="Arial" charset="0"/>
              </a:rPr>
              <a:t>2</a:t>
            </a:r>
            <a:endParaRPr lang="en-US" sz="1600" b="1" baseline="-25000" dirty="0">
              <a:cs typeface="Arial" charset="0"/>
            </a:endParaRPr>
          </a:p>
          <a:p>
            <a:pPr indent="265113">
              <a:lnSpc>
                <a:spcPct val="80000"/>
              </a:lnSpc>
              <a:spcBef>
                <a:spcPct val="20000"/>
              </a:spcBef>
            </a:pPr>
            <a:endParaRPr lang="en-US" sz="1600" b="1" baseline="-25000" dirty="0">
              <a:cs typeface="Arial" charset="0"/>
            </a:endParaRPr>
          </a:p>
          <a:p>
            <a:pPr indent="265113">
              <a:lnSpc>
                <a:spcPct val="80000"/>
              </a:lnSpc>
              <a:spcBef>
                <a:spcPts val="500"/>
              </a:spcBef>
              <a:buFont typeface="Wingdings" pitchFamily="2" charset="2"/>
              <a:buChar char="¶"/>
            </a:pPr>
            <a:r>
              <a:rPr lang="en-US" sz="1600" b="1" dirty="0" smtClean="0">
                <a:cs typeface="Arial" charset="0"/>
              </a:rPr>
              <a:t>Higher </a:t>
            </a:r>
            <a:r>
              <a:rPr lang="en-US" sz="1600" b="1" dirty="0" smtClean="0">
                <a:ea typeface="Verdana" pitchFamily="34" charset="0"/>
                <a:cs typeface="Arial" charset="0"/>
              </a:rPr>
              <a:t>CO2 capture capacity</a:t>
            </a:r>
            <a:endParaRPr lang="en-US" sz="1600" b="1" dirty="0" smtClean="0">
              <a:cs typeface="Arial" charset="0"/>
            </a:endParaRPr>
          </a:p>
          <a:p>
            <a:pPr indent="265113">
              <a:lnSpc>
                <a:spcPct val="80000"/>
              </a:lnSpc>
              <a:spcBef>
                <a:spcPts val="500"/>
              </a:spcBef>
              <a:buFont typeface="Wingdings" pitchFamily="2" charset="2"/>
              <a:buChar char="¶"/>
            </a:pPr>
            <a:r>
              <a:rPr lang="en-US" sz="1600" b="1" dirty="0" smtClean="0">
                <a:cs typeface="Arial" charset="0"/>
              </a:rPr>
              <a:t>Reduced toxicity and corrosion</a:t>
            </a:r>
            <a:endParaRPr lang="en-US" sz="1600" b="1" dirty="0">
              <a:cs typeface="Arial" charset="0"/>
            </a:endParaRPr>
          </a:p>
          <a:p>
            <a:pPr indent="265113">
              <a:lnSpc>
                <a:spcPct val="80000"/>
              </a:lnSpc>
              <a:spcBef>
                <a:spcPts val="500"/>
              </a:spcBef>
              <a:buFont typeface="Wingdings" pitchFamily="2" charset="2"/>
              <a:buChar char="¶"/>
            </a:pPr>
            <a:r>
              <a:rPr lang="en-US" sz="1600" b="1" dirty="0" smtClean="0">
                <a:cs typeface="Arial" charset="0"/>
              </a:rPr>
              <a:t>No vaporization</a:t>
            </a:r>
          </a:p>
          <a:p>
            <a:pPr indent="265113">
              <a:lnSpc>
                <a:spcPct val="80000"/>
              </a:lnSpc>
              <a:spcBef>
                <a:spcPts val="500"/>
              </a:spcBef>
              <a:buFont typeface="Wingdings" pitchFamily="2" charset="2"/>
              <a:buChar char="¶"/>
            </a:pPr>
            <a:r>
              <a:rPr lang="en-US" sz="1600" b="1" dirty="0" smtClean="0">
                <a:cs typeface="Arial" charset="0"/>
              </a:rPr>
              <a:t>Low waste production</a:t>
            </a:r>
            <a:endParaRPr lang="en-US" sz="1600" b="1" dirty="0">
              <a:cs typeface="Arial" charset="0"/>
            </a:endParaRPr>
          </a:p>
          <a:p>
            <a:pPr indent="265113">
              <a:lnSpc>
                <a:spcPct val="80000"/>
              </a:lnSpc>
              <a:spcBef>
                <a:spcPts val="500"/>
              </a:spcBef>
              <a:buFont typeface="Wingdings" pitchFamily="2" charset="2"/>
              <a:buChar char="¶"/>
            </a:pPr>
            <a:r>
              <a:rPr lang="en-US" sz="1600" b="1" dirty="0" smtClean="0">
                <a:cs typeface="Arial" charset="0"/>
              </a:rPr>
              <a:t>Lower energy consumption in regeneration</a:t>
            </a:r>
            <a:endParaRPr lang="en-US" sz="1600" b="1" dirty="0">
              <a:cs typeface="Arial" charset="0"/>
            </a:endParaRPr>
          </a:p>
          <a:p>
            <a:pPr indent="265113">
              <a:lnSpc>
                <a:spcPct val="80000"/>
              </a:lnSpc>
              <a:spcBef>
                <a:spcPct val="20000"/>
              </a:spcBef>
            </a:pPr>
            <a:endParaRPr lang="en-US" sz="1600" dirty="0">
              <a:cs typeface="Arial" charset="0"/>
            </a:endParaRPr>
          </a:p>
          <a:p>
            <a:pPr indent="265113">
              <a:lnSpc>
                <a:spcPct val="80000"/>
              </a:lnSpc>
              <a:spcBef>
                <a:spcPct val="20000"/>
              </a:spcBef>
              <a:buFont typeface="Arial" charset="0"/>
              <a:buChar char="•"/>
            </a:pPr>
            <a:r>
              <a:rPr lang="en-US" sz="1600" b="1" dirty="0" smtClean="0">
                <a:solidFill>
                  <a:srgbClr val="990000"/>
                </a:solidFill>
                <a:cs typeface="Arial" charset="0"/>
              </a:rPr>
              <a:t>Can be a suitable competitive technology</a:t>
            </a:r>
            <a:endParaRPr lang="en-US" sz="1600" b="1" dirty="0">
              <a:solidFill>
                <a:srgbClr val="990000"/>
              </a:solidFill>
              <a:cs typeface="Arial" charset="0"/>
            </a:endParaRPr>
          </a:p>
        </p:txBody>
      </p:sp>
      <p:sp>
        <p:nvSpPr>
          <p:cNvPr id="16386" name="Rectangle 4"/>
          <p:cNvSpPr>
            <a:spLocks noGrp="1" noChangeArrowheads="1"/>
          </p:cNvSpPr>
          <p:nvPr>
            <p:ph type="body" sz="half" idx="1"/>
          </p:nvPr>
        </p:nvSpPr>
        <p:spPr>
          <a:xfrm>
            <a:off x="77470" y="1928813"/>
            <a:ext cx="4241800" cy="3012355"/>
          </a:xfrm>
          <a:solidFill>
            <a:srgbClr val="FFFFFF"/>
          </a:solidFill>
          <a:ln>
            <a:solidFill>
              <a:srgbClr val="000000"/>
            </a:solidFill>
          </a:ln>
        </p:spPr>
        <p:txBody>
          <a:bodyPr/>
          <a:lstStyle/>
          <a:p>
            <a:pPr marL="0" indent="265113" eaLnBrk="1" hangingPunct="1">
              <a:lnSpc>
                <a:spcPct val="80000"/>
              </a:lnSpc>
              <a:spcBef>
                <a:spcPts val="300"/>
              </a:spcBef>
            </a:pPr>
            <a:endParaRPr lang="en-US" sz="1600" b="1" dirty="0" smtClean="0">
              <a:latin typeface="Arial" charset="0"/>
              <a:ea typeface="Verdana" pitchFamily="34" charset="0"/>
              <a:cs typeface="Arial" charset="0"/>
            </a:endParaRPr>
          </a:p>
          <a:p>
            <a:pPr marL="0" indent="265113" eaLnBrk="1" hangingPunct="1">
              <a:lnSpc>
                <a:spcPct val="80000"/>
              </a:lnSpc>
              <a:spcBef>
                <a:spcPts val="300"/>
              </a:spcBef>
            </a:pPr>
            <a:r>
              <a:rPr lang="en-US" sz="1600" b="1" dirty="0" smtClean="0">
                <a:latin typeface="Arial" charset="0"/>
                <a:ea typeface="Verdana" pitchFamily="34" charset="0"/>
                <a:cs typeface="Arial" charset="0"/>
              </a:rPr>
              <a:t>Liquid amine solutions (MEA, DEA)</a:t>
            </a:r>
          </a:p>
          <a:p>
            <a:pPr marL="0" indent="265113" eaLnBrk="1" hangingPunct="1">
              <a:lnSpc>
                <a:spcPct val="80000"/>
              </a:lnSpc>
            </a:pPr>
            <a:r>
              <a:rPr lang="en-US" sz="1600" b="1" dirty="0" smtClean="0">
                <a:latin typeface="Arial" charset="0"/>
                <a:ea typeface="Verdana" pitchFamily="34" charset="0"/>
                <a:cs typeface="Arial" charset="0"/>
              </a:rPr>
              <a:t>Problems:</a:t>
            </a:r>
          </a:p>
          <a:p>
            <a:pPr marL="0" indent="265113" eaLnBrk="1" hangingPunct="1">
              <a:lnSpc>
                <a:spcPct val="80000"/>
              </a:lnSpc>
              <a:spcBef>
                <a:spcPts val="1200"/>
              </a:spcBef>
              <a:buFont typeface="Arial Unicode MS" pitchFamily="34" charset="-128"/>
              <a:buChar char="-"/>
            </a:pPr>
            <a:r>
              <a:rPr lang="en-US" sz="1600" b="1" dirty="0" smtClean="0">
                <a:latin typeface="Arial" charset="0"/>
                <a:ea typeface="Verdana" pitchFamily="34" charset="0"/>
                <a:cs typeface="Arial" charset="0"/>
              </a:rPr>
              <a:t>Low CO2 capture capacity</a:t>
            </a:r>
          </a:p>
          <a:p>
            <a:pPr marL="0" indent="265113" eaLnBrk="1" hangingPunct="1">
              <a:lnSpc>
                <a:spcPct val="80000"/>
              </a:lnSpc>
              <a:spcBef>
                <a:spcPts val="500"/>
              </a:spcBef>
              <a:buFont typeface="Arial Unicode MS" pitchFamily="34" charset="-128"/>
              <a:buChar char="-"/>
            </a:pPr>
            <a:r>
              <a:rPr lang="en-US" sz="1600" b="1" dirty="0" smtClean="0">
                <a:latin typeface="Arial" charset="0"/>
                <a:ea typeface="Verdana" pitchFamily="34" charset="0"/>
                <a:cs typeface="Arial" charset="0"/>
              </a:rPr>
              <a:t>Corrosive materials</a:t>
            </a:r>
          </a:p>
          <a:p>
            <a:pPr marL="0" indent="265113" eaLnBrk="1" hangingPunct="1">
              <a:lnSpc>
                <a:spcPct val="80000"/>
              </a:lnSpc>
              <a:spcBef>
                <a:spcPts val="500"/>
              </a:spcBef>
              <a:buFont typeface="Arial Unicode MS" pitchFamily="34" charset="-128"/>
              <a:buChar char="-"/>
            </a:pPr>
            <a:r>
              <a:rPr lang="en-US" sz="1600" b="1" dirty="0" smtClean="0">
                <a:latin typeface="Arial" charset="0"/>
                <a:ea typeface="Verdana" pitchFamily="34" charset="0"/>
                <a:cs typeface="Arial" charset="0"/>
              </a:rPr>
              <a:t>Vaporization of amines</a:t>
            </a:r>
          </a:p>
          <a:p>
            <a:pPr marL="0" indent="265113" eaLnBrk="1" hangingPunct="1">
              <a:lnSpc>
                <a:spcPct val="80000"/>
              </a:lnSpc>
              <a:spcBef>
                <a:spcPts val="500"/>
              </a:spcBef>
              <a:buFont typeface="Arial Unicode MS" pitchFamily="34" charset="-128"/>
              <a:buChar char="-"/>
            </a:pPr>
            <a:r>
              <a:rPr lang="en-US" sz="1600" b="1" dirty="0" smtClean="0">
                <a:latin typeface="Arial" charset="0"/>
                <a:ea typeface="Verdana" pitchFamily="34" charset="0"/>
                <a:cs typeface="Arial" charset="0"/>
              </a:rPr>
              <a:t>Amine degradation: waste products</a:t>
            </a:r>
          </a:p>
          <a:p>
            <a:pPr marL="0" indent="265113" eaLnBrk="1" hangingPunct="1">
              <a:lnSpc>
                <a:spcPct val="80000"/>
              </a:lnSpc>
              <a:spcBef>
                <a:spcPts val="500"/>
              </a:spcBef>
              <a:buFont typeface="Arial Unicode MS" pitchFamily="34" charset="-128"/>
              <a:buChar char="-"/>
            </a:pPr>
            <a:r>
              <a:rPr lang="en-US" sz="1600" b="1" dirty="0" smtClean="0">
                <a:latin typeface="Arial" charset="0"/>
                <a:ea typeface="Verdana" pitchFamily="34" charset="0"/>
                <a:cs typeface="Arial" charset="0"/>
              </a:rPr>
              <a:t>Solvent regeneration requires high energy consumption (70% of operational costs)</a:t>
            </a:r>
            <a:endParaRPr lang="en-US" sz="1800" dirty="0" smtClean="0">
              <a:ea typeface="Verdana" pitchFamily="34" charset="0"/>
              <a:cs typeface="Arial" charset="0"/>
            </a:endParaRPr>
          </a:p>
          <a:p>
            <a:pPr marL="0" indent="265113" eaLnBrk="1" hangingPunct="1">
              <a:lnSpc>
                <a:spcPct val="80000"/>
              </a:lnSpc>
              <a:spcBef>
                <a:spcPts val="1200"/>
              </a:spcBef>
            </a:pPr>
            <a:r>
              <a:rPr lang="en-US" sz="1800" b="1" dirty="0" smtClean="0">
                <a:solidFill>
                  <a:srgbClr val="990000"/>
                </a:solidFill>
                <a:ea typeface="Verdana" pitchFamily="34" charset="0"/>
                <a:cs typeface="Arial" charset="0"/>
              </a:rPr>
              <a:t>It is not a commercially optimal process</a:t>
            </a:r>
          </a:p>
          <a:p>
            <a:pPr marL="0" indent="265113" eaLnBrk="1" hangingPunct="1">
              <a:lnSpc>
                <a:spcPct val="80000"/>
              </a:lnSpc>
            </a:pPr>
            <a:endParaRPr lang="en-US" sz="1800" b="1" dirty="0" smtClean="0">
              <a:solidFill>
                <a:srgbClr val="990000"/>
              </a:solidFill>
              <a:ea typeface="Verdana" pitchFamily="34" charset="0"/>
              <a:cs typeface="Arial" charset="0"/>
            </a:endParaRPr>
          </a:p>
          <a:p>
            <a:pPr marL="0" indent="265113" eaLnBrk="1" hangingPunct="1">
              <a:lnSpc>
                <a:spcPct val="80000"/>
              </a:lnSpc>
            </a:pPr>
            <a:endParaRPr lang="en-US" sz="1800" b="1" dirty="0" smtClean="0">
              <a:solidFill>
                <a:srgbClr val="990000"/>
              </a:solidFill>
              <a:ea typeface="Verdana" pitchFamily="34" charset="0"/>
              <a:cs typeface="Arial" charset="0"/>
            </a:endParaRPr>
          </a:p>
          <a:p>
            <a:pPr marL="0" indent="265113" eaLnBrk="1" hangingPunct="1">
              <a:lnSpc>
                <a:spcPct val="80000"/>
              </a:lnSpc>
              <a:buFont typeface="Arial Unicode MS" pitchFamily="34" charset="-128"/>
              <a:buChar char="-"/>
            </a:pPr>
            <a:endParaRPr lang="en-US" sz="1800" dirty="0" smtClean="0">
              <a:solidFill>
                <a:srgbClr val="990000"/>
              </a:solidFill>
              <a:ea typeface="Verdana" pitchFamily="34" charset="0"/>
              <a:cs typeface="Arial" charset="0"/>
            </a:endParaRPr>
          </a:p>
        </p:txBody>
      </p:sp>
      <p:sp>
        <p:nvSpPr>
          <p:cNvPr id="16387" name="Text Box 5"/>
          <p:cNvSpPr txBox="1">
            <a:spLocks noChangeArrowheads="1"/>
          </p:cNvSpPr>
          <p:nvPr/>
        </p:nvSpPr>
        <p:spPr bwMode="auto">
          <a:xfrm>
            <a:off x="1331912" y="1514793"/>
            <a:ext cx="2015951" cy="400110"/>
          </a:xfrm>
          <a:prstGeom prst="rect">
            <a:avLst/>
          </a:prstGeom>
          <a:noFill/>
          <a:ln w="9525">
            <a:noFill/>
            <a:miter lim="800000"/>
            <a:headEnd/>
            <a:tailEnd/>
          </a:ln>
        </p:spPr>
        <p:txBody>
          <a:bodyPr wrap="square">
            <a:spAutoFit/>
          </a:bodyPr>
          <a:lstStyle/>
          <a:p>
            <a:pPr>
              <a:spcBef>
                <a:spcPct val="50000"/>
              </a:spcBef>
            </a:pPr>
            <a:r>
              <a:rPr lang="en-US" sz="2000" b="1" dirty="0" smtClean="0">
                <a:latin typeface="Arial" pitchFamily="34" charset="0"/>
                <a:cs typeface="Arial" pitchFamily="34" charset="0"/>
              </a:rPr>
              <a:t>Absorption</a:t>
            </a:r>
            <a:endParaRPr lang="en-US" sz="2000" b="1" dirty="0">
              <a:latin typeface="Arial" pitchFamily="34" charset="0"/>
              <a:cs typeface="Arial" pitchFamily="34" charset="0"/>
            </a:endParaRPr>
          </a:p>
        </p:txBody>
      </p:sp>
      <p:pic>
        <p:nvPicPr>
          <p:cNvPr id="306182" name="Picture 6" descr="FAU_111"/>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4572000" y="4869160"/>
            <a:ext cx="896367" cy="896367"/>
          </a:xfrm>
          <a:prstGeom prst="rect">
            <a:avLst/>
          </a:prstGeom>
          <a:solidFill>
            <a:schemeClr val="accent1"/>
          </a:solidFill>
          <a:ln w="9525">
            <a:solidFill>
              <a:schemeClr val="tx1"/>
            </a:solidFill>
            <a:miter lim="800000"/>
            <a:headEnd/>
            <a:tailEnd/>
          </a:ln>
        </p:spPr>
      </p:pic>
      <p:sp>
        <p:nvSpPr>
          <p:cNvPr id="306183" name="Rectangle 7"/>
          <p:cNvSpPr>
            <a:spLocks noChangeArrowheads="1"/>
          </p:cNvSpPr>
          <p:nvPr/>
        </p:nvSpPr>
        <p:spPr bwMode="auto">
          <a:xfrm>
            <a:off x="5534025" y="5275263"/>
            <a:ext cx="901700" cy="307777"/>
          </a:xfrm>
          <a:prstGeom prst="rect">
            <a:avLst/>
          </a:prstGeom>
          <a:noFill/>
          <a:ln w="9525">
            <a:noFill/>
            <a:miter lim="800000"/>
            <a:headEnd/>
            <a:tailEnd/>
          </a:ln>
        </p:spPr>
        <p:txBody>
          <a:bodyPr>
            <a:spAutoFit/>
          </a:bodyPr>
          <a:lstStyle/>
          <a:p>
            <a:pPr algn="ctr">
              <a:spcBef>
                <a:spcPct val="20000"/>
              </a:spcBef>
            </a:pPr>
            <a:r>
              <a:rPr lang="en-US" sz="1400" b="1" dirty="0" err="1" smtClean="0">
                <a:latin typeface="Arial" pitchFamily="34" charset="0"/>
                <a:cs typeface="Arial" pitchFamily="34" charset="0"/>
              </a:rPr>
              <a:t>Zeolites</a:t>
            </a:r>
            <a:endParaRPr lang="en-US" sz="1400" b="1" dirty="0">
              <a:latin typeface="Arial" pitchFamily="34" charset="0"/>
              <a:cs typeface="Arial" pitchFamily="34" charset="0"/>
            </a:endParaRPr>
          </a:p>
        </p:txBody>
      </p:sp>
      <p:pic>
        <p:nvPicPr>
          <p:cNvPr id="306184" name="Picture 8" descr="activatedcarbon1"/>
          <p:cNvPicPr>
            <a:picLocks noChangeAspect="1" noChangeArrowheads="1"/>
          </p:cNvPicPr>
          <p:nvPr/>
        </p:nvPicPr>
        <p:blipFill>
          <a:blip r:embed="rId4" cstate="print"/>
          <a:srcRect/>
          <a:stretch>
            <a:fillRect/>
          </a:stretch>
        </p:blipFill>
        <p:spPr bwMode="auto">
          <a:xfrm>
            <a:off x="7841500" y="4869159"/>
            <a:ext cx="980237" cy="1263353"/>
          </a:xfrm>
          <a:prstGeom prst="rect">
            <a:avLst/>
          </a:prstGeom>
          <a:noFill/>
          <a:ln w="9525">
            <a:noFill/>
            <a:miter lim="800000"/>
            <a:headEnd/>
            <a:tailEnd/>
          </a:ln>
        </p:spPr>
      </p:pic>
      <p:sp>
        <p:nvSpPr>
          <p:cNvPr id="306185" name="Rectangle 9"/>
          <p:cNvSpPr>
            <a:spLocks noChangeArrowheads="1"/>
          </p:cNvSpPr>
          <p:nvPr/>
        </p:nvSpPr>
        <p:spPr bwMode="auto">
          <a:xfrm>
            <a:off x="6588224" y="5013176"/>
            <a:ext cx="1039067" cy="566309"/>
          </a:xfrm>
          <a:prstGeom prst="rect">
            <a:avLst/>
          </a:prstGeom>
          <a:noFill/>
          <a:ln w="9525">
            <a:noFill/>
            <a:miter lim="800000"/>
            <a:headEnd/>
            <a:tailEnd/>
          </a:ln>
        </p:spPr>
        <p:txBody>
          <a:bodyPr wrap="none">
            <a:spAutoFit/>
          </a:bodyPr>
          <a:lstStyle/>
          <a:p>
            <a:pPr algn="ctr">
              <a:spcBef>
                <a:spcPct val="20000"/>
              </a:spcBef>
            </a:pPr>
            <a:r>
              <a:rPr lang="en-US" sz="1400" b="1" dirty="0" smtClean="0">
                <a:latin typeface="Arial" pitchFamily="34" charset="0"/>
                <a:cs typeface="Arial" pitchFamily="34" charset="0"/>
              </a:rPr>
              <a:t>Activated </a:t>
            </a:r>
          </a:p>
          <a:p>
            <a:pPr algn="ctr">
              <a:spcBef>
                <a:spcPct val="20000"/>
              </a:spcBef>
            </a:pPr>
            <a:r>
              <a:rPr lang="en-US" sz="1400" b="1" dirty="0" smtClean="0">
                <a:latin typeface="Arial" pitchFamily="34" charset="0"/>
                <a:cs typeface="Arial" pitchFamily="34" charset="0"/>
              </a:rPr>
              <a:t>carbons</a:t>
            </a:r>
            <a:endParaRPr lang="en-US" sz="1400" b="1" dirty="0">
              <a:latin typeface="Arial" pitchFamily="34" charset="0"/>
              <a:cs typeface="Arial" pitchFamily="34" charset="0"/>
            </a:endParaRPr>
          </a:p>
        </p:txBody>
      </p:sp>
      <p:sp>
        <p:nvSpPr>
          <p:cNvPr id="306186" name="Rectangle 10"/>
          <p:cNvSpPr>
            <a:spLocks noChangeArrowheads="1"/>
          </p:cNvSpPr>
          <p:nvPr/>
        </p:nvSpPr>
        <p:spPr bwMode="auto">
          <a:xfrm>
            <a:off x="5732463" y="6161088"/>
            <a:ext cx="2008187" cy="566309"/>
          </a:xfrm>
          <a:prstGeom prst="rect">
            <a:avLst/>
          </a:prstGeom>
          <a:noFill/>
          <a:ln w="9525">
            <a:noFill/>
            <a:miter lim="800000"/>
            <a:headEnd/>
            <a:tailEnd/>
          </a:ln>
        </p:spPr>
        <p:txBody>
          <a:bodyPr>
            <a:spAutoFit/>
          </a:bodyPr>
          <a:lstStyle/>
          <a:p>
            <a:pPr algn="ctr">
              <a:spcBef>
                <a:spcPct val="20000"/>
              </a:spcBef>
            </a:pPr>
            <a:r>
              <a:rPr lang="en-US" sz="1400" b="1" dirty="0" err="1" smtClean="0">
                <a:latin typeface="Arial" pitchFamily="34" charset="0"/>
                <a:cs typeface="Arial" pitchFamily="34" charset="0"/>
              </a:rPr>
              <a:t>Mesostructured</a:t>
            </a:r>
            <a:endParaRPr lang="en-US" sz="1400" b="1" dirty="0" smtClean="0">
              <a:latin typeface="Arial" pitchFamily="34" charset="0"/>
              <a:cs typeface="Arial" pitchFamily="34" charset="0"/>
            </a:endParaRPr>
          </a:p>
          <a:p>
            <a:pPr algn="ctr">
              <a:spcBef>
                <a:spcPct val="20000"/>
              </a:spcBef>
            </a:pPr>
            <a:r>
              <a:rPr lang="en-US" sz="1400" b="1" dirty="0" smtClean="0">
                <a:latin typeface="Arial" pitchFamily="34" charset="0"/>
                <a:cs typeface="Arial" pitchFamily="34" charset="0"/>
              </a:rPr>
              <a:t> materials</a:t>
            </a:r>
            <a:endParaRPr lang="en-US" sz="1400" b="1" dirty="0">
              <a:latin typeface="Arial" pitchFamily="34" charset="0"/>
              <a:cs typeface="Arial" pitchFamily="34" charset="0"/>
            </a:endParaRPr>
          </a:p>
        </p:txBody>
      </p:sp>
      <p:pic>
        <p:nvPicPr>
          <p:cNvPr id="306187" name="Picture 11"/>
          <p:cNvPicPr>
            <a:picLocks noChangeAspect="1" noChangeArrowheads="1"/>
          </p:cNvPicPr>
          <p:nvPr/>
        </p:nvPicPr>
        <p:blipFill>
          <a:blip r:embed="rId5" cstate="print"/>
          <a:srcRect l="79388" t="24997" b="8928"/>
          <a:stretch>
            <a:fillRect/>
          </a:stretch>
        </p:blipFill>
        <p:spPr bwMode="auto">
          <a:xfrm>
            <a:off x="4535489" y="5733256"/>
            <a:ext cx="1220166" cy="1042194"/>
          </a:xfrm>
          <a:prstGeom prst="rect">
            <a:avLst/>
          </a:prstGeom>
          <a:noFill/>
          <a:ln w="9525">
            <a:noFill/>
            <a:miter lim="800000"/>
            <a:headEnd/>
            <a:tailEnd/>
          </a:ln>
        </p:spPr>
      </p:pic>
      <p:sp>
        <p:nvSpPr>
          <p:cNvPr id="306188" name="Rectangle 12"/>
          <p:cNvSpPr>
            <a:spLocks noChangeArrowheads="1"/>
          </p:cNvSpPr>
          <p:nvPr/>
        </p:nvSpPr>
        <p:spPr bwMode="auto">
          <a:xfrm>
            <a:off x="5688822" y="6134824"/>
            <a:ext cx="2016125" cy="645303"/>
          </a:xfrm>
          <a:prstGeom prst="rect">
            <a:avLst/>
          </a:prstGeom>
          <a:noFill/>
          <a:ln w="28575">
            <a:solidFill>
              <a:srgbClr val="FF0000"/>
            </a:solidFill>
            <a:miter lim="800000"/>
            <a:headEnd/>
            <a:tailEnd/>
          </a:ln>
        </p:spPr>
        <p:txBody>
          <a:bodyPr wrap="none" anchor="ctr"/>
          <a:lstStyle/>
          <a:p>
            <a:endParaRPr lang="en-US"/>
          </a:p>
        </p:txBody>
      </p:sp>
      <p:sp>
        <p:nvSpPr>
          <p:cNvPr id="306189" name="Line 13"/>
          <p:cNvSpPr>
            <a:spLocks noChangeShapeType="1"/>
          </p:cNvSpPr>
          <p:nvPr/>
        </p:nvSpPr>
        <p:spPr bwMode="auto">
          <a:xfrm>
            <a:off x="6227763" y="2492375"/>
            <a:ext cx="349250" cy="3624263"/>
          </a:xfrm>
          <a:prstGeom prst="line">
            <a:avLst/>
          </a:prstGeom>
          <a:noFill/>
          <a:ln w="28575">
            <a:solidFill>
              <a:srgbClr val="FF0000"/>
            </a:solidFill>
            <a:round/>
            <a:headEnd/>
            <a:tailEnd type="triangle" w="med" len="med"/>
          </a:ln>
        </p:spPr>
        <p:txBody>
          <a:bodyPr/>
          <a:lstStyle/>
          <a:p>
            <a:endParaRPr lang="es-ES"/>
          </a:p>
        </p:txBody>
      </p:sp>
      <p:sp>
        <p:nvSpPr>
          <p:cNvPr id="306190" name="Rectangle 14"/>
          <p:cNvSpPr>
            <a:spLocks noChangeArrowheads="1"/>
          </p:cNvSpPr>
          <p:nvPr/>
        </p:nvSpPr>
        <p:spPr bwMode="auto">
          <a:xfrm>
            <a:off x="4683967" y="2115747"/>
            <a:ext cx="2480322" cy="334285"/>
          </a:xfrm>
          <a:prstGeom prst="rect">
            <a:avLst/>
          </a:prstGeom>
          <a:noFill/>
          <a:ln w="28575">
            <a:solidFill>
              <a:srgbClr val="FF0000"/>
            </a:solidFill>
            <a:miter lim="800000"/>
            <a:headEnd/>
            <a:tailEnd/>
          </a:ln>
        </p:spPr>
        <p:txBody>
          <a:bodyPr wrap="none" anchor="ctr"/>
          <a:lstStyle/>
          <a:p>
            <a:endParaRPr lang="en-US"/>
          </a:p>
        </p:txBody>
      </p:sp>
      <p:grpSp>
        <p:nvGrpSpPr>
          <p:cNvPr id="16397" name="18 Grupo"/>
          <p:cNvGrpSpPr>
            <a:grpSpLocks/>
          </p:cNvGrpSpPr>
          <p:nvPr/>
        </p:nvGrpSpPr>
        <p:grpSpPr bwMode="auto">
          <a:xfrm>
            <a:off x="323850" y="476250"/>
            <a:ext cx="2663825" cy="455613"/>
            <a:chOff x="323850" y="238124"/>
            <a:chExt cx="2663973" cy="454571"/>
          </a:xfrm>
        </p:grpSpPr>
        <p:sp>
          <p:nvSpPr>
            <p:cNvPr id="20" name="19 Rectángulo"/>
            <p:cNvSpPr>
              <a:spLocks noChangeArrowheads="1"/>
            </p:cNvSpPr>
            <p:nvPr/>
          </p:nvSpPr>
          <p:spPr bwMode="auto">
            <a:xfrm>
              <a:off x="323850" y="238124"/>
              <a:ext cx="2663973" cy="454571"/>
            </a:xfrm>
            <a:prstGeom prst="rect">
              <a:avLst/>
            </a:prstGeom>
            <a:noFill/>
            <a:ln w="25400" algn="ctr">
              <a:solidFill>
                <a:srgbClr val="385D8A"/>
              </a:solidFill>
              <a:miter lim="800000"/>
              <a:headEnd/>
              <a:tailEnd/>
            </a:ln>
          </p:spPr>
          <p:txBody>
            <a:bodyPr anchor="ctr"/>
            <a:lstStyle/>
            <a:p>
              <a:pPr algn="ctr" fontAlgn="auto">
                <a:spcBef>
                  <a:spcPts val="0"/>
                </a:spcBef>
                <a:spcAft>
                  <a:spcPts val="0"/>
                </a:spcAft>
                <a:defRPr/>
              </a:pPr>
              <a:endParaRPr lang="es-ES">
                <a:solidFill>
                  <a:schemeClr val="lt1"/>
                </a:solidFill>
                <a:latin typeface="+mn-lt"/>
              </a:endParaRPr>
            </a:p>
          </p:txBody>
        </p:sp>
        <p:sp>
          <p:nvSpPr>
            <p:cNvPr id="16401" name="10 CuadroTexto"/>
            <p:cNvSpPr txBox="1">
              <a:spLocks noChangeArrowheads="1"/>
            </p:cNvSpPr>
            <p:nvPr/>
          </p:nvSpPr>
          <p:spPr bwMode="auto">
            <a:xfrm>
              <a:off x="512762" y="260350"/>
              <a:ext cx="2331045" cy="400110"/>
            </a:xfrm>
            <a:prstGeom prst="rect">
              <a:avLst/>
            </a:prstGeom>
            <a:solidFill>
              <a:srgbClr val="FFF8EF"/>
            </a:solidFill>
            <a:ln w="9525">
              <a:noFill/>
              <a:miter lim="800000"/>
              <a:headEnd/>
              <a:tailEnd/>
            </a:ln>
          </p:spPr>
          <p:txBody>
            <a:bodyPr>
              <a:spAutoFit/>
            </a:bodyPr>
            <a:lstStyle/>
            <a:p>
              <a:pPr algn="ctr"/>
              <a:r>
                <a:rPr lang="es-ES" sz="2000" b="1" dirty="0" err="1" smtClean="0">
                  <a:solidFill>
                    <a:srgbClr val="000099"/>
                  </a:solidFill>
                  <a:cs typeface="Arial" charset="0"/>
                </a:rPr>
                <a:t>INTRODUCTION</a:t>
              </a:r>
              <a:endParaRPr lang="es-ES" sz="2000" b="1" dirty="0">
                <a:solidFill>
                  <a:srgbClr val="000099"/>
                </a:solidFill>
                <a:cs typeface="Arial" charset="0"/>
              </a:endParaRPr>
            </a:p>
          </p:txBody>
        </p:sp>
      </p:grpSp>
      <p:sp>
        <p:nvSpPr>
          <p:cNvPr id="16398" name="Text Box 19"/>
          <p:cNvSpPr txBox="1">
            <a:spLocks noChangeArrowheads="1"/>
          </p:cNvSpPr>
          <p:nvPr/>
        </p:nvSpPr>
        <p:spPr bwMode="auto">
          <a:xfrm>
            <a:off x="900113" y="1052736"/>
            <a:ext cx="6484467" cy="461665"/>
          </a:xfrm>
          <a:prstGeom prst="rect">
            <a:avLst/>
          </a:prstGeom>
          <a:noFill/>
          <a:ln w="9525">
            <a:noFill/>
            <a:miter lim="800000"/>
            <a:headEnd/>
            <a:tailEnd/>
          </a:ln>
        </p:spPr>
        <p:txBody>
          <a:bodyPr wrap="none">
            <a:spAutoFit/>
          </a:bodyPr>
          <a:lstStyle/>
          <a:p>
            <a:r>
              <a:rPr lang="es-ES_tradnl" sz="2400" b="1" dirty="0" smtClean="0">
                <a:solidFill>
                  <a:srgbClr val="000099"/>
                </a:solidFill>
              </a:rPr>
              <a:t>Fundamentals of </a:t>
            </a:r>
            <a:r>
              <a:rPr lang="es-ES_tradnl" sz="2400" b="1" dirty="0" err="1" smtClean="0">
                <a:solidFill>
                  <a:srgbClr val="000099"/>
                </a:solidFill>
              </a:rPr>
              <a:t>CO</a:t>
            </a:r>
            <a:r>
              <a:rPr lang="es-ES_tradnl" sz="2400" b="1" baseline="-25000" dirty="0" err="1" smtClean="0">
                <a:solidFill>
                  <a:srgbClr val="000099"/>
                </a:solidFill>
              </a:rPr>
              <a:t>2</a:t>
            </a:r>
            <a:r>
              <a:rPr lang="es-ES_tradnl" sz="2400" b="1" dirty="0" smtClean="0">
                <a:solidFill>
                  <a:srgbClr val="000099"/>
                </a:solidFill>
              </a:rPr>
              <a:t> capture </a:t>
            </a:r>
            <a:r>
              <a:rPr lang="es-ES_tradnl" sz="2400" b="1" dirty="0" err="1" smtClean="0">
                <a:solidFill>
                  <a:srgbClr val="000099"/>
                </a:solidFill>
              </a:rPr>
              <a:t>technologies</a:t>
            </a:r>
            <a:endParaRPr lang="es-ES_tradnl" sz="2400" b="1" dirty="0">
              <a:solidFill>
                <a:srgbClr val="000099"/>
              </a:solidFill>
            </a:endParaRPr>
          </a:p>
        </p:txBody>
      </p:sp>
      <p:sp>
        <p:nvSpPr>
          <p:cNvPr id="19" name="Text Box 5"/>
          <p:cNvSpPr txBox="1">
            <a:spLocks noChangeArrowheads="1"/>
          </p:cNvSpPr>
          <p:nvPr/>
        </p:nvSpPr>
        <p:spPr bwMode="auto">
          <a:xfrm>
            <a:off x="5868417" y="1530504"/>
            <a:ext cx="2015951" cy="400110"/>
          </a:xfrm>
          <a:prstGeom prst="rect">
            <a:avLst/>
          </a:prstGeom>
          <a:noFill/>
          <a:ln w="9525">
            <a:noFill/>
            <a:miter lim="800000"/>
            <a:headEnd/>
            <a:tailEnd/>
          </a:ln>
        </p:spPr>
        <p:txBody>
          <a:bodyPr wrap="square">
            <a:spAutoFit/>
          </a:bodyPr>
          <a:lstStyle/>
          <a:p>
            <a:pPr>
              <a:spcBef>
                <a:spcPct val="50000"/>
              </a:spcBef>
            </a:pPr>
            <a:r>
              <a:rPr lang="en-US" sz="2000" b="1" dirty="0" smtClean="0">
                <a:latin typeface="Arial" pitchFamily="34" charset="0"/>
                <a:cs typeface="Arial" pitchFamily="34" charset="0"/>
              </a:rPr>
              <a:t>Adsorption</a:t>
            </a:r>
            <a:endParaRPr lang="en-US" sz="2000" b="1" dirty="0">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06187"/>
                                        </p:tgtEl>
                                        <p:attrNameLst>
                                          <p:attrName>style.visibility</p:attrName>
                                        </p:attrNameLst>
                                      </p:cBhvr>
                                      <p:to>
                                        <p:strVal val="visible"/>
                                      </p:to>
                                    </p:set>
                                    <p:animEffect transition="in" filter="box(in)">
                                      <p:cBhvr>
                                        <p:cTn id="7" dur="500"/>
                                        <p:tgtEl>
                                          <p:spTgt spid="30618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06188"/>
                                        </p:tgtEl>
                                        <p:attrNameLst>
                                          <p:attrName>style.visibility</p:attrName>
                                        </p:attrNameLst>
                                      </p:cBhvr>
                                      <p:to>
                                        <p:strVal val="visible"/>
                                      </p:to>
                                    </p:set>
                                    <p:animEffect transition="in" filter="box(in)">
                                      <p:cBhvr>
                                        <p:cTn id="10" dur="500"/>
                                        <p:tgtEl>
                                          <p:spTgt spid="306188"/>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306189"/>
                                        </p:tgtEl>
                                        <p:attrNameLst>
                                          <p:attrName>style.visibility</p:attrName>
                                        </p:attrNameLst>
                                      </p:cBhvr>
                                      <p:to>
                                        <p:strVal val="visible"/>
                                      </p:to>
                                    </p:set>
                                    <p:animEffect transition="in" filter="box(in)">
                                      <p:cBhvr>
                                        <p:cTn id="13" dur="500"/>
                                        <p:tgtEl>
                                          <p:spTgt spid="306189"/>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306190"/>
                                        </p:tgtEl>
                                        <p:attrNameLst>
                                          <p:attrName>style.visibility</p:attrName>
                                        </p:attrNameLst>
                                      </p:cBhvr>
                                      <p:to>
                                        <p:strVal val="visible"/>
                                      </p:to>
                                    </p:set>
                                    <p:animEffect transition="in" filter="box(in)">
                                      <p:cBhvr>
                                        <p:cTn id="16" dur="500"/>
                                        <p:tgtEl>
                                          <p:spTgt spid="306190"/>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306186"/>
                                        </p:tgtEl>
                                        <p:attrNameLst>
                                          <p:attrName>style.visibility</p:attrName>
                                        </p:attrNameLst>
                                      </p:cBhvr>
                                      <p:to>
                                        <p:strVal val="visible"/>
                                      </p:to>
                                    </p:set>
                                    <p:animEffect transition="in" filter="box(in)">
                                      <p:cBhvr>
                                        <p:cTn id="19" dur="500"/>
                                        <p:tgtEl>
                                          <p:spTgt spid="306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86" grpId="0"/>
      <p:bldP spid="306188" grpId="0" animBg="1"/>
      <p:bldP spid="306189" grpId="0" animBg="1"/>
      <p:bldP spid="30619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8"/>
          <p:cNvSpPr>
            <a:spLocks noChangeArrowheads="1"/>
          </p:cNvSpPr>
          <p:nvPr/>
        </p:nvSpPr>
        <p:spPr bwMode="auto">
          <a:xfrm>
            <a:off x="376238" y="301625"/>
            <a:ext cx="8391525" cy="1111250"/>
          </a:xfrm>
          <a:prstGeom prst="rect">
            <a:avLst/>
          </a:prstGeom>
          <a:solidFill>
            <a:srgbClr val="CCFFCC"/>
          </a:solidFill>
          <a:ln w="19050" algn="ctr">
            <a:solidFill>
              <a:srgbClr val="C00000"/>
            </a:solidFill>
            <a:miter lim="800000"/>
            <a:headEnd/>
            <a:tailEnd/>
          </a:ln>
        </p:spPr>
        <p:txBody>
          <a:bodyPr lIns="87288" tIns="43644" rIns="87288" bIns="43644"/>
          <a:lstStyle/>
          <a:p>
            <a:pPr algn="ctr" defTabSz="912813">
              <a:lnSpc>
                <a:spcPct val="120000"/>
              </a:lnSpc>
            </a:pPr>
            <a:r>
              <a:rPr lang="es-ES_tradnl" sz="2000" b="1" dirty="0">
                <a:solidFill>
                  <a:srgbClr val="003399"/>
                </a:solidFill>
                <a:cs typeface="Arial" charset="0"/>
              </a:rPr>
              <a:t>UNIVERSIDAD REY JUAN CARLOS</a:t>
            </a:r>
            <a:br>
              <a:rPr lang="es-ES_tradnl" sz="2000" b="1" dirty="0">
                <a:solidFill>
                  <a:srgbClr val="003399"/>
                </a:solidFill>
                <a:cs typeface="Arial" charset="0"/>
              </a:rPr>
            </a:br>
            <a:r>
              <a:rPr lang="es-ES_tradnl" sz="2000" b="1" dirty="0">
                <a:solidFill>
                  <a:srgbClr val="336699"/>
                </a:solidFill>
                <a:cs typeface="Arial" charset="0"/>
              </a:rPr>
              <a:t>Departamento de Tecnología Química y Energética</a:t>
            </a:r>
            <a:br>
              <a:rPr lang="es-ES_tradnl" sz="2000" b="1" dirty="0">
                <a:solidFill>
                  <a:srgbClr val="336699"/>
                </a:solidFill>
                <a:cs typeface="Arial" charset="0"/>
              </a:rPr>
            </a:br>
            <a:r>
              <a:rPr lang="es-ES_tradnl" sz="2000" b="1" dirty="0">
                <a:solidFill>
                  <a:srgbClr val="C00000"/>
                </a:solidFill>
                <a:cs typeface="Arial" charset="0"/>
              </a:rPr>
              <a:t>Grupo de Ingeniería Química y Ambiental</a:t>
            </a:r>
          </a:p>
        </p:txBody>
      </p:sp>
      <p:sp>
        <p:nvSpPr>
          <p:cNvPr id="18434" name="Rectangle 29"/>
          <p:cNvSpPr>
            <a:spLocks noChangeArrowheads="1"/>
          </p:cNvSpPr>
          <p:nvPr/>
        </p:nvSpPr>
        <p:spPr bwMode="auto">
          <a:xfrm>
            <a:off x="827088" y="1731947"/>
            <a:ext cx="7392987" cy="1168284"/>
          </a:xfrm>
          <a:prstGeom prst="rect">
            <a:avLst/>
          </a:prstGeom>
          <a:noFill/>
          <a:ln w="9525" algn="ctr">
            <a:solidFill>
              <a:schemeClr val="tx1"/>
            </a:solidFill>
            <a:prstDash val="sysDot"/>
            <a:miter lim="800000"/>
            <a:headEnd/>
            <a:tailEnd/>
          </a:ln>
        </p:spPr>
        <p:txBody>
          <a:bodyPr lIns="93296" tIns="46648" rIns="93296" bIns="46648" anchor="ctr">
            <a:spAutoFit/>
          </a:bodyPr>
          <a:lstStyle/>
          <a:p>
            <a:pPr algn="ctr">
              <a:lnSpc>
                <a:spcPct val="120000"/>
              </a:lnSpc>
            </a:pPr>
            <a:r>
              <a:rPr lang="es-ES_tradnl" sz="2000" b="1" dirty="0" err="1" smtClean="0">
                <a:cs typeface="Arial" charset="0"/>
              </a:rPr>
              <a:t>Synthesis</a:t>
            </a:r>
            <a:r>
              <a:rPr lang="es-ES_tradnl" sz="2000" b="1" dirty="0" smtClean="0">
                <a:cs typeface="Arial" charset="0"/>
              </a:rPr>
              <a:t> and </a:t>
            </a:r>
            <a:r>
              <a:rPr lang="es-ES_tradnl" sz="2000" b="1" dirty="0" err="1" smtClean="0">
                <a:cs typeface="Arial" charset="0"/>
              </a:rPr>
              <a:t>characterization</a:t>
            </a:r>
            <a:r>
              <a:rPr lang="es-ES_tradnl" sz="2000" b="1" dirty="0" smtClean="0">
                <a:cs typeface="Arial" charset="0"/>
              </a:rPr>
              <a:t> of </a:t>
            </a:r>
            <a:r>
              <a:rPr lang="es-ES_tradnl" sz="2000" b="1" dirty="0" err="1" smtClean="0">
                <a:cs typeface="Arial" charset="0"/>
              </a:rPr>
              <a:t>mesoporous</a:t>
            </a:r>
            <a:r>
              <a:rPr lang="es-ES_tradnl" sz="2000" b="1" dirty="0" smtClean="0">
                <a:cs typeface="Arial" charset="0"/>
              </a:rPr>
              <a:t> </a:t>
            </a:r>
            <a:r>
              <a:rPr lang="es-ES_tradnl" sz="2000" b="1" dirty="0" err="1" smtClean="0">
                <a:cs typeface="Arial" charset="0"/>
              </a:rPr>
              <a:t>functionalized</a:t>
            </a:r>
            <a:r>
              <a:rPr lang="es-ES_tradnl" sz="2000" b="1" dirty="0" smtClean="0">
                <a:cs typeface="Arial" charset="0"/>
              </a:rPr>
              <a:t> </a:t>
            </a:r>
            <a:r>
              <a:rPr lang="es-ES_tradnl" sz="2000" b="1" dirty="0" err="1" smtClean="0">
                <a:cs typeface="Arial" charset="0"/>
              </a:rPr>
              <a:t>materials</a:t>
            </a:r>
            <a:r>
              <a:rPr lang="es-ES_tradnl" sz="2000" b="1" dirty="0" smtClean="0">
                <a:cs typeface="Arial" charset="0"/>
              </a:rPr>
              <a:t> </a:t>
            </a:r>
          </a:p>
          <a:p>
            <a:pPr algn="ctr">
              <a:lnSpc>
                <a:spcPct val="120000"/>
              </a:lnSpc>
            </a:pPr>
            <a:r>
              <a:rPr lang="es-ES_tradnl" sz="2000" b="1" dirty="0" err="1" smtClean="0">
                <a:cs typeface="Arial" charset="0"/>
              </a:rPr>
              <a:t>for</a:t>
            </a:r>
            <a:r>
              <a:rPr lang="es-ES_tradnl" sz="2000" b="1" dirty="0" smtClean="0">
                <a:cs typeface="Arial" charset="0"/>
              </a:rPr>
              <a:t> </a:t>
            </a:r>
            <a:r>
              <a:rPr lang="es-ES_tradnl" sz="2000" b="1" dirty="0" err="1" smtClean="0">
                <a:cs typeface="Arial" charset="0"/>
              </a:rPr>
              <a:t>CO</a:t>
            </a:r>
            <a:r>
              <a:rPr lang="es-ES_tradnl" sz="2000" b="1" baseline="-25000" dirty="0" err="1" smtClean="0">
                <a:cs typeface="Arial" charset="0"/>
              </a:rPr>
              <a:t>2</a:t>
            </a:r>
            <a:r>
              <a:rPr lang="es-ES_tradnl" sz="2000" b="1" baseline="-25000" dirty="0" smtClean="0">
                <a:cs typeface="Arial" charset="0"/>
              </a:rPr>
              <a:t> </a:t>
            </a:r>
            <a:r>
              <a:rPr lang="es-ES_tradnl" sz="2000" b="1" dirty="0" smtClean="0">
                <a:cs typeface="Arial" charset="0"/>
              </a:rPr>
              <a:t>capture</a:t>
            </a:r>
            <a:endParaRPr lang="es-ES_tradnl" sz="2000" b="1" baseline="-25000" dirty="0">
              <a:cs typeface="Arial" charset="0"/>
            </a:endParaRPr>
          </a:p>
        </p:txBody>
      </p:sp>
      <p:grpSp>
        <p:nvGrpSpPr>
          <p:cNvPr id="34" name="33 Grupo"/>
          <p:cNvGrpSpPr/>
          <p:nvPr/>
        </p:nvGrpSpPr>
        <p:grpSpPr>
          <a:xfrm>
            <a:off x="1171015" y="3140967"/>
            <a:ext cx="4337089" cy="3107535"/>
            <a:chOff x="0" y="3140967"/>
            <a:chExt cx="4337089" cy="3107535"/>
          </a:xfrm>
        </p:grpSpPr>
        <p:grpSp>
          <p:nvGrpSpPr>
            <p:cNvPr id="2" name="Group 52"/>
            <p:cNvGrpSpPr>
              <a:grpSpLocks/>
            </p:cNvGrpSpPr>
            <p:nvPr/>
          </p:nvGrpSpPr>
          <p:grpSpPr bwMode="auto">
            <a:xfrm>
              <a:off x="0" y="3140967"/>
              <a:ext cx="4337089" cy="3107535"/>
              <a:chOff x="190" y="2297"/>
              <a:chExt cx="2474" cy="1796"/>
            </a:xfrm>
          </p:grpSpPr>
          <p:pic>
            <p:nvPicPr>
              <p:cNvPr id="18451" name="Picture 22"/>
              <p:cNvPicPr>
                <a:picLocks noChangeAspect="1" noChangeArrowheads="1"/>
              </p:cNvPicPr>
              <p:nvPr/>
            </p:nvPicPr>
            <p:blipFill>
              <a:blip r:embed="rId2" cstate="print"/>
              <a:srcRect l="8727" r="7365" b="22180"/>
              <a:stretch>
                <a:fillRect/>
              </a:stretch>
            </p:blipFill>
            <p:spPr bwMode="auto">
              <a:xfrm>
                <a:off x="260" y="2297"/>
                <a:ext cx="2404" cy="1663"/>
              </a:xfrm>
              <a:prstGeom prst="rect">
                <a:avLst/>
              </a:prstGeom>
              <a:noFill/>
              <a:ln w="9525">
                <a:noFill/>
                <a:miter lim="800000"/>
                <a:headEnd/>
                <a:tailEnd/>
              </a:ln>
            </p:spPr>
          </p:pic>
          <p:sp>
            <p:nvSpPr>
              <p:cNvPr id="18452" name="Rectangle 38"/>
              <p:cNvSpPr>
                <a:spLocks noChangeArrowheads="1"/>
              </p:cNvSpPr>
              <p:nvPr/>
            </p:nvSpPr>
            <p:spPr bwMode="auto">
              <a:xfrm>
                <a:off x="1156" y="2698"/>
                <a:ext cx="508" cy="192"/>
              </a:xfrm>
              <a:prstGeom prst="rect">
                <a:avLst/>
              </a:prstGeom>
              <a:solidFill>
                <a:schemeClr val="bg1"/>
              </a:solidFill>
              <a:ln w="9525">
                <a:noFill/>
                <a:miter lim="800000"/>
                <a:headEnd/>
                <a:tailEnd/>
              </a:ln>
            </p:spPr>
            <p:txBody>
              <a:bodyPr wrap="none" anchor="ctr"/>
              <a:lstStyle/>
              <a:p>
                <a:endParaRPr lang="en-US" sz="2000">
                  <a:cs typeface="Arial" charset="0"/>
                </a:endParaRPr>
              </a:p>
            </p:txBody>
          </p:sp>
          <p:sp>
            <p:nvSpPr>
              <p:cNvPr id="18458" name="Rectangle 44"/>
              <p:cNvSpPr>
                <a:spLocks noChangeArrowheads="1"/>
              </p:cNvSpPr>
              <p:nvPr/>
            </p:nvSpPr>
            <p:spPr bwMode="auto">
              <a:xfrm>
                <a:off x="1176" y="2940"/>
                <a:ext cx="436" cy="124"/>
              </a:xfrm>
              <a:prstGeom prst="rect">
                <a:avLst/>
              </a:prstGeom>
              <a:solidFill>
                <a:schemeClr val="bg1"/>
              </a:solidFill>
              <a:ln w="9525">
                <a:noFill/>
                <a:miter lim="800000"/>
                <a:headEnd/>
                <a:tailEnd/>
              </a:ln>
            </p:spPr>
            <p:txBody>
              <a:bodyPr wrap="none" anchor="ctr"/>
              <a:lstStyle/>
              <a:p>
                <a:endParaRPr lang="en-US" sz="2000">
                  <a:cs typeface="Arial" charset="0"/>
                </a:endParaRPr>
              </a:p>
            </p:txBody>
          </p:sp>
          <p:sp>
            <p:nvSpPr>
              <p:cNvPr id="18460" name="Rectangle 24"/>
              <p:cNvSpPr>
                <a:spLocks noChangeArrowheads="1"/>
              </p:cNvSpPr>
              <p:nvPr/>
            </p:nvSpPr>
            <p:spPr bwMode="auto">
              <a:xfrm>
                <a:off x="190" y="3886"/>
                <a:ext cx="1256" cy="207"/>
              </a:xfrm>
              <a:prstGeom prst="rect">
                <a:avLst/>
              </a:prstGeom>
              <a:noFill/>
              <a:ln w="9525" algn="ctr">
                <a:noFill/>
                <a:miter lim="800000"/>
                <a:headEnd/>
                <a:tailEnd/>
              </a:ln>
            </p:spPr>
            <p:txBody>
              <a:bodyPr anchor="ctr">
                <a:spAutoFit/>
              </a:bodyPr>
              <a:lstStyle/>
              <a:p>
                <a:pPr algn="ctr">
                  <a:lnSpc>
                    <a:spcPct val="125000"/>
                  </a:lnSpc>
                  <a:buFont typeface="Wingdings" pitchFamily="2" charset="2"/>
                  <a:buNone/>
                </a:pPr>
                <a:r>
                  <a:rPr lang="es-ES_tradnl" sz="1400" b="1" dirty="0" smtClean="0">
                    <a:solidFill>
                      <a:srgbClr val="003399"/>
                    </a:solidFill>
                    <a:cs typeface="Arial" charset="0"/>
                  </a:rPr>
                  <a:t>Mesoporous </a:t>
                </a:r>
                <a:r>
                  <a:rPr lang="es-ES_tradnl" sz="1400" b="1" dirty="0" err="1" smtClean="0">
                    <a:solidFill>
                      <a:srgbClr val="003399"/>
                    </a:solidFill>
                    <a:cs typeface="Arial" charset="0"/>
                  </a:rPr>
                  <a:t>support</a:t>
                </a:r>
                <a:endParaRPr lang="es-ES_tradnl" sz="1400" b="1" baseline="-25000" dirty="0">
                  <a:solidFill>
                    <a:srgbClr val="003399"/>
                  </a:solidFill>
                  <a:cs typeface="Arial" charset="0"/>
                  <a:sym typeface="Symbol" pitchFamily="18" charset="2"/>
                </a:endParaRPr>
              </a:p>
            </p:txBody>
          </p:sp>
        </p:grpSp>
        <p:sp>
          <p:nvSpPr>
            <p:cNvPr id="31" name="30 Rectángulo"/>
            <p:cNvSpPr/>
            <p:nvPr/>
          </p:nvSpPr>
          <p:spPr>
            <a:xfrm>
              <a:off x="2339752" y="3212976"/>
              <a:ext cx="1944216" cy="2736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31 Rectángulo"/>
            <p:cNvSpPr/>
            <p:nvPr/>
          </p:nvSpPr>
          <p:spPr>
            <a:xfrm>
              <a:off x="1619672" y="4149080"/>
              <a:ext cx="86409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8436" name="Rectangle 48"/>
          <p:cNvSpPr>
            <a:spLocks noChangeArrowheads="1"/>
          </p:cNvSpPr>
          <p:nvPr/>
        </p:nvSpPr>
        <p:spPr bwMode="auto">
          <a:xfrm>
            <a:off x="4355976" y="3068960"/>
            <a:ext cx="4113213" cy="440456"/>
          </a:xfrm>
          <a:prstGeom prst="rect">
            <a:avLst/>
          </a:prstGeom>
          <a:noFill/>
          <a:ln w="9525" algn="ctr">
            <a:noFill/>
            <a:miter lim="800000"/>
            <a:headEnd/>
            <a:tailEnd/>
          </a:ln>
        </p:spPr>
        <p:txBody>
          <a:bodyPr lIns="93296" tIns="46648" rIns="93296" bIns="46648" anchor="ctr">
            <a:spAutoFit/>
          </a:bodyPr>
          <a:lstStyle/>
          <a:p>
            <a:pPr algn="just">
              <a:lnSpc>
                <a:spcPct val="125000"/>
              </a:lnSpc>
              <a:buFont typeface="Wingdings" pitchFamily="2" charset="2"/>
              <a:buNone/>
            </a:pPr>
            <a:r>
              <a:rPr lang="es-ES_tradnl" b="1" dirty="0" err="1" smtClean="0">
                <a:cs typeface="Arial" charset="0"/>
              </a:rPr>
              <a:t>SBA</a:t>
            </a:r>
            <a:r>
              <a:rPr lang="es-ES_tradnl" b="1" dirty="0" smtClean="0">
                <a:cs typeface="Arial" charset="0"/>
              </a:rPr>
              <a:t>-15 Mesoporous </a:t>
            </a:r>
            <a:r>
              <a:rPr lang="es-ES_tradnl" b="1" dirty="0" err="1" smtClean="0">
                <a:cs typeface="Arial" charset="0"/>
              </a:rPr>
              <a:t>materials</a:t>
            </a:r>
            <a:endParaRPr lang="es-ES_tradnl" b="1" dirty="0">
              <a:cs typeface="Arial" charset="0"/>
            </a:endParaRPr>
          </a:p>
        </p:txBody>
      </p:sp>
      <p:sp>
        <p:nvSpPr>
          <p:cNvPr id="18439" name="Rectangle 60"/>
          <p:cNvSpPr>
            <a:spLocks noChangeArrowheads="1"/>
          </p:cNvSpPr>
          <p:nvPr/>
        </p:nvSpPr>
        <p:spPr bwMode="auto">
          <a:xfrm>
            <a:off x="4399211" y="3536476"/>
            <a:ext cx="4286002" cy="1571535"/>
          </a:xfrm>
          <a:prstGeom prst="rect">
            <a:avLst/>
          </a:prstGeom>
          <a:noFill/>
          <a:ln w="9525" algn="ctr">
            <a:noFill/>
            <a:miter lim="800000"/>
            <a:headEnd/>
            <a:tailEnd/>
          </a:ln>
        </p:spPr>
        <p:txBody>
          <a:bodyPr wrap="square" lIns="93296" tIns="46648" rIns="93296" bIns="46648" anchor="ctr">
            <a:spAutoFit/>
          </a:bodyPr>
          <a:lstStyle/>
          <a:p>
            <a:pPr>
              <a:lnSpc>
                <a:spcPct val="150000"/>
              </a:lnSpc>
            </a:pPr>
            <a:r>
              <a:rPr lang="es-ES_tradnl" sz="1600" b="1" dirty="0" err="1" smtClean="0">
                <a:solidFill>
                  <a:srgbClr val="003399"/>
                </a:solidFill>
                <a:cs typeface="Arial" charset="0"/>
                <a:sym typeface="Symbol" pitchFamily="18" charset="2"/>
              </a:rPr>
              <a:t>Easy</a:t>
            </a:r>
            <a:r>
              <a:rPr lang="es-ES_tradnl" sz="1600" b="1" dirty="0" smtClean="0">
                <a:solidFill>
                  <a:srgbClr val="003399"/>
                </a:solidFill>
                <a:cs typeface="Arial" charset="0"/>
                <a:sym typeface="Symbol" pitchFamily="18" charset="2"/>
              </a:rPr>
              <a:t> </a:t>
            </a:r>
            <a:r>
              <a:rPr lang="es-ES_tradnl" sz="1600" b="1" dirty="0" err="1" smtClean="0">
                <a:solidFill>
                  <a:srgbClr val="003399"/>
                </a:solidFill>
                <a:cs typeface="Arial" charset="0"/>
                <a:sym typeface="Symbol" pitchFamily="18" charset="2"/>
              </a:rPr>
              <a:t>pore</a:t>
            </a:r>
            <a:r>
              <a:rPr lang="es-ES_tradnl" sz="1600" b="1" dirty="0" smtClean="0">
                <a:solidFill>
                  <a:srgbClr val="003399"/>
                </a:solidFill>
                <a:cs typeface="Arial" charset="0"/>
                <a:sym typeface="Symbol" pitchFamily="18" charset="2"/>
              </a:rPr>
              <a:t> control: </a:t>
            </a:r>
            <a:r>
              <a:rPr lang="es-ES_tradnl" sz="1600" b="1" dirty="0" err="1" smtClean="0">
                <a:solidFill>
                  <a:srgbClr val="003399"/>
                </a:solidFill>
                <a:cs typeface="Arial" charset="0"/>
                <a:sym typeface="Symbol" pitchFamily="18" charset="2"/>
              </a:rPr>
              <a:t>D</a:t>
            </a:r>
            <a:r>
              <a:rPr lang="es-ES_tradnl" sz="1600" b="1" baseline="-25000" dirty="0" err="1" smtClean="0">
                <a:solidFill>
                  <a:srgbClr val="003399"/>
                </a:solidFill>
                <a:cs typeface="Arial" charset="0"/>
                <a:sym typeface="Symbol" pitchFamily="18" charset="2"/>
              </a:rPr>
              <a:t>PORE</a:t>
            </a:r>
            <a:r>
              <a:rPr lang="es-ES_tradnl" sz="1600" b="1" dirty="0" smtClean="0">
                <a:solidFill>
                  <a:srgbClr val="003399"/>
                </a:solidFill>
                <a:cs typeface="Arial" charset="0"/>
                <a:sym typeface="Symbol" pitchFamily="18" charset="2"/>
              </a:rPr>
              <a:t> = </a:t>
            </a:r>
            <a:r>
              <a:rPr lang="es-ES_tradnl" sz="1600" b="1" dirty="0" smtClean="0">
                <a:solidFill>
                  <a:srgbClr val="003399"/>
                </a:solidFill>
                <a:cs typeface="Arial" charset="0"/>
              </a:rPr>
              <a:t>20-500 </a:t>
            </a:r>
            <a:r>
              <a:rPr lang="en-US" sz="1600" b="1" dirty="0" smtClean="0">
                <a:solidFill>
                  <a:srgbClr val="003399"/>
                </a:solidFill>
                <a:cs typeface="Arial" charset="0"/>
              </a:rPr>
              <a:t>Å</a:t>
            </a:r>
          </a:p>
          <a:p>
            <a:pPr>
              <a:lnSpc>
                <a:spcPct val="150000"/>
              </a:lnSpc>
            </a:pPr>
            <a:r>
              <a:rPr lang="es-ES_tradnl" sz="1600" b="1" dirty="0" err="1" smtClean="0">
                <a:solidFill>
                  <a:srgbClr val="003399"/>
                </a:solidFill>
                <a:cs typeface="Arial" charset="0"/>
                <a:sym typeface="Symbol" pitchFamily="18" charset="2"/>
              </a:rPr>
              <a:t>High</a:t>
            </a:r>
            <a:r>
              <a:rPr lang="es-ES_tradnl" sz="1600" b="1" dirty="0" smtClean="0">
                <a:solidFill>
                  <a:srgbClr val="003399"/>
                </a:solidFill>
                <a:cs typeface="Arial" charset="0"/>
                <a:sym typeface="Symbol" pitchFamily="18" charset="2"/>
              </a:rPr>
              <a:t> </a:t>
            </a:r>
            <a:r>
              <a:rPr lang="es-ES_tradnl" sz="1600" b="1" dirty="0" err="1" smtClean="0">
                <a:solidFill>
                  <a:srgbClr val="003399"/>
                </a:solidFill>
                <a:cs typeface="Arial" charset="0"/>
                <a:sym typeface="Symbol" pitchFamily="18" charset="2"/>
              </a:rPr>
              <a:t>pore</a:t>
            </a:r>
            <a:r>
              <a:rPr lang="es-ES_tradnl" sz="1600" b="1" dirty="0" smtClean="0">
                <a:solidFill>
                  <a:srgbClr val="003399"/>
                </a:solidFill>
                <a:cs typeface="Arial" charset="0"/>
                <a:sym typeface="Symbol" pitchFamily="18" charset="2"/>
              </a:rPr>
              <a:t> </a:t>
            </a:r>
            <a:r>
              <a:rPr lang="es-ES_tradnl" sz="1600" b="1" dirty="0" err="1" smtClean="0">
                <a:solidFill>
                  <a:srgbClr val="003399"/>
                </a:solidFill>
                <a:cs typeface="Arial" charset="0"/>
                <a:sym typeface="Symbol" pitchFamily="18" charset="2"/>
              </a:rPr>
              <a:t>volume</a:t>
            </a:r>
            <a:endParaRPr lang="es-ES_tradnl" sz="1600" b="1" dirty="0" smtClean="0">
              <a:solidFill>
                <a:srgbClr val="003399"/>
              </a:solidFill>
              <a:cs typeface="Arial" charset="0"/>
              <a:sym typeface="Symbol" pitchFamily="18" charset="2"/>
            </a:endParaRPr>
          </a:p>
          <a:p>
            <a:pPr>
              <a:lnSpc>
                <a:spcPct val="150000"/>
              </a:lnSpc>
            </a:pPr>
            <a:r>
              <a:rPr lang="es-ES_tradnl" sz="1600" b="1" dirty="0" err="1" smtClean="0">
                <a:solidFill>
                  <a:srgbClr val="003399"/>
                </a:solidFill>
                <a:cs typeface="Arial" charset="0"/>
                <a:sym typeface="Symbol" pitchFamily="18" charset="2"/>
              </a:rPr>
              <a:t>High</a:t>
            </a:r>
            <a:r>
              <a:rPr lang="es-ES_tradnl" sz="1600" b="1" dirty="0" smtClean="0">
                <a:solidFill>
                  <a:srgbClr val="003399"/>
                </a:solidFill>
                <a:cs typeface="Arial" charset="0"/>
                <a:sym typeface="Symbol" pitchFamily="18" charset="2"/>
              </a:rPr>
              <a:t> </a:t>
            </a:r>
            <a:r>
              <a:rPr lang="es-ES_tradnl" sz="1600" b="1" dirty="0" err="1" smtClean="0">
                <a:solidFill>
                  <a:srgbClr val="003399"/>
                </a:solidFill>
                <a:cs typeface="Arial" charset="0"/>
                <a:sym typeface="Symbol" pitchFamily="18" charset="2"/>
              </a:rPr>
              <a:t>surface</a:t>
            </a:r>
            <a:r>
              <a:rPr lang="es-ES_tradnl" sz="1600" b="1" dirty="0" smtClean="0">
                <a:solidFill>
                  <a:srgbClr val="003399"/>
                </a:solidFill>
                <a:cs typeface="Arial" charset="0"/>
                <a:sym typeface="Symbol" pitchFamily="18" charset="2"/>
              </a:rPr>
              <a:t> </a:t>
            </a:r>
            <a:r>
              <a:rPr lang="es-ES_tradnl" sz="1600" b="1" dirty="0" err="1" smtClean="0">
                <a:solidFill>
                  <a:srgbClr val="003399"/>
                </a:solidFill>
                <a:cs typeface="Arial" charset="0"/>
                <a:sym typeface="Symbol" pitchFamily="18" charset="2"/>
              </a:rPr>
              <a:t>area</a:t>
            </a:r>
            <a:r>
              <a:rPr lang="es-ES_tradnl" sz="1600" b="1" dirty="0" smtClean="0">
                <a:solidFill>
                  <a:srgbClr val="003399"/>
                </a:solidFill>
                <a:cs typeface="Arial" charset="0"/>
                <a:sym typeface="Symbol" pitchFamily="18" charset="2"/>
              </a:rPr>
              <a:t> </a:t>
            </a:r>
          </a:p>
          <a:p>
            <a:pPr>
              <a:lnSpc>
                <a:spcPct val="150000"/>
              </a:lnSpc>
            </a:pPr>
            <a:r>
              <a:rPr lang="es-ES_tradnl" sz="1600" b="1" dirty="0" err="1" smtClean="0">
                <a:solidFill>
                  <a:srgbClr val="003399"/>
                </a:solidFill>
                <a:cs typeface="Arial" charset="0"/>
                <a:sym typeface="Symbol" pitchFamily="18" charset="2"/>
              </a:rPr>
              <a:t>Tunable</a:t>
            </a:r>
            <a:r>
              <a:rPr lang="es-ES_tradnl" sz="1600" b="1" dirty="0" smtClean="0">
                <a:solidFill>
                  <a:srgbClr val="003399"/>
                </a:solidFill>
                <a:cs typeface="Arial" charset="0"/>
                <a:sym typeface="Symbol" pitchFamily="18" charset="2"/>
              </a:rPr>
              <a:t> </a:t>
            </a:r>
            <a:r>
              <a:rPr lang="es-ES_tradnl" sz="1600" b="1" dirty="0" err="1" smtClean="0">
                <a:solidFill>
                  <a:srgbClr val="003399"/>
                </a:solidFill>
                <a:cs typeface="Arial" charset="0"/>
                <a:sym typeface="Symbol" pitchFamily="18" charset="2"/>
              </a:rPr>
              <a:t>surface</a:t>
            </a:r>
            <a:r>
              <a:rPr lang="es-ES_tradnl" sz="1600" b="1" dirty="0" smtClean="0">
                <a:solidFill>
                  <a:srgbClr val="003399"/>
                </a:solidFill>
                <a:cs typeface="Arial" charset="0"/>
                <a:sym typeface="Symbol" pitchFamily="18" charset="2"/>
              </a:rPr>
              <a:t> </a:t>
            </a:r>
            <a:r>
              <a:rPr lang="es-ES_tradnl" sz="1600" b="1" dirty="0" err="1" smtClean="0">
                <a:solidFill>
                  <a:srgbClr val="003399"/>
                </a:solidFill>
                <a:cs typeface="Arial" charset="0"/>
                <a:sym typeface="Symbol" pitchFamily="18" charset="2"/>
              </a:rPr>
              <a:t>properties</a:t>
            </a:r>
            <a:endParaRPr lang="es-ES_tradnl" sz="1600" b="1" dirty="0">
              <a:solidFill>
                <a:srgbClr val="003399"/>
              </a:solidFill>
              <a:cs typeface="Arial"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8"/>
          <p:cNvSpPr>
            <a:spLocks noChangeArrowheads="1"/>
          </p:cNvSpPr>
          <p:nvPr/>
        </p:nvSpPr>
        <p:spPr bwMode="auto">
          <a:xfrm>
            <a:off x="376238" y="301625"/>
            <a:ext cx="8391525" cy="1111250"/>
          </a:xfrm>
          <a:prstGeom prst="rect">
            <a:avLst/>
          </a:prstGeom>
          <a:solidFill>
            <a:srgbClr val="CCFFCC"/>
          </a:solidFill>
          <a:ln w="19050" algn="ctr">
            <a:solidFill>
              <a:srgbClr val="C00000"/>
            </a:solidFill>
            <a:miter lim="800000"/>
            <a:headEnd/>
            <a:tailEnd/>
          </a:ln>
        </p:spPr>
        <p:txBody>
          <a:bodyPr lIns="87288" tIns="43644" rIns="87288" bIns="43644"/>
          <a:lstStyle/>
          <a:p>
            <a:pPr algn="ctr" defTabSz="912813">
              <a:lnSpc>
                <a:spcPct val="120000"/>
              </a:lnSpc>
            </a:pPr>
            <a:r>
              <a:rPr lang="es-ES_tradnl" sz="2000" b="1" dirty="0">
                <a:solidFill>
                  <a:srgbClr val="003399"/>
                </a:solidFill>
                <a:cs typeface="Arial" charset="0"/>
              </a:rPr>
              <a:t>UNIVERSIDAD REY JUAN CARLOS</a:t>
            </a:r>
            <a:br>
              <a:rPr lang="es-ES_tradnl" sz="2000" b="1" dirty="0">
                <a:solidFill>
                  <a:srgbClr val="003399"/>
                </a:solidFill>
                <a:cs typeface="Arial" charset="0"/>
              </a:rPr>
            </a:br>
            <a:r>
              <a:rPr lang="es-ES_tradnl" sz="2000" b="1" dirty="0">
                <a:solidFill>
                  <a:srgbClr val="336699"/>
                </a:solidFill>
                <a:cs typeface="Arial" charset="0"/>
              </a:rPr>
              <a:t>Departamento de Tecnología Química y Energética</a:t>
            </a:r>
            <a:br>
              <a:rPr lang="es-ES_tradnl" sz="2000" b="1" dirty="0">
                <a:solidFill>
                  <a:srgbClr val="336699"/>
                </a:solidFill>
                <a:cs typeface="Arial" charset="0"/>
              </a:rPr>
            </a:br>
            <a:r>
              <a:rPr lang="es-ES_tradnl" sz="2000" b="1" dirty="0">
                <a:solidFill>
                  <a:srgbClr val="C00000"/>
                </a:solidFill>
                <a:cs typeface="Arial" charset="0"/>
              </a:rPr>
              <a:t>Grupo de Ingeniería Química y Ambiental</a:t>
            </a:r>
          </a:p>
        </p:txBody>
      </p:sp>
      <p:sp>
        <p:nvSpPr>
          <p:cNvPr id="18434" name="Rectangle 29"/>
          <p:cNvSpPr>
            <a:spLocks noChangeArrowheads="1"/>
          </p:cNvSpPr>
          <p:nvPr/>
        </p:nvSpPr>
        <p:spPr bwMode="auto">
          <a:xfrm>
            <a:off x="827088" y="1731947"/>
            <a:ext cx="7392987" cy="1168284"/>
          </a:xfrm>
          <a:prstGeom prst="rect">
            <a:avLst/>
          </a:prstGeom>
          <a:noFill/>
          <a:ln w="12700" algn="ctr">
            <a:solidFill>
              <a:schemeClr val="tx1"/>
            </a:solidFill>
            <a:prstDash val="solid"/>
            <a:miter lim="800000"/>
            <a:headEnd/>
            <a:tailEnd/>
          </a:ln>
        </p:spPr>
        <p:txBody>
          <a:bodyPr lIns="93296" tIns="46648" rIns="93296" bIns="46648" anchor="ctr">
            <a:spAutoFit/>
          </a:bodyPr>
          <a:lstStyle/>
          <a:p>
            <a:pPr algn="ctr">
              <a:lnSpc>
                <a:spcPct val="120000"/>
              </a:lnSpc>
            </a:pPr>
            <a:r>
              <a:rPr lang="es-ES_tradnl" sz="2000" b="1" dirty="0" err="1" smtClean="0">
                <a:cs typeface="Arial" charset="0"/>
              </a:rPr>
              <a:t>Synthesis</a:t>
            </a:r>
            <a:r>
              <a:rPr lang="es-ES_tradnl" sz="2000" b="1" dirty="0" smtClean="0">
                <a:cs typeface="Arial" charset="0"/>
              </a:rPr>
              <a:t> and </a:t>
            </a:r>
            <a:r>
              <a:rPr lang="es-ES_tradnl" sz="2000" b="1" dirty="0" err="1" smtClean="0">
                <a:cs typeface="Arial" charset="0"/>
              </a:rPr>
              <a:t>characterization</a:t>
            </a:r>
            <a:r>
              <a:rPr lang="es-ES_tradnl" sz="2000" b="1" dirty="0" smtClean="0">
                <a:cs typeface="Arial" charset="0"/>
              </a:rPr>
              <a:t> of </a:t>
            </a:r>
            <a:r>
              <a:rPr lang="es-ES_tradnl" sz="2000" b="1" dirty="0" err="1" smtClean="0">
                <a:cs typeface="Arial" charset="0"/>
              </a:rPr>
              <a:t>mesoporous</a:t>
            </a:r>
            <a:r>
              <a:rPr lang="es-ES_tradnl" sz="2000" b="1" dirty="0" smtClean="0">
                <a:cs typeface="Arial" charset="0"/>
              </a:rPr>
              <a:t> </a:t>
            </a:r>
            <a:r>
              <a:rPr lang="es-ES_tradnl" sz="2000" b="1" dirty="0" err="1" smtClean="0">
                <a:cs typeface="Arial" charset="0"/>
              </a:rPr>
              <a:t>functionalized</a:t>
            </a:r>
            <a:r>
              <a:rPr lang="es-ES_tradnl" sz="2000" b="1" dirty="0" smtClean="0">
                <a:cs typeface="Arial" charset="0"/>
              </a:rPr>
              <a:t> </a:t>
            </a:r>
            <a:r>
              <a:rPr lang="es-ES_tradnl" sz="2000" b="1" dirty="0" err="1" smtClean="0">
                <a:cs typeface="Arial" charset="0"/>
              </a:rPr>
              <a:t>materials</a:t>
            </a:r>
            <a:r>
              <a:rPr lang="es-ES_tradnl" sz="2000" b="1" dirty="0" smtClean="0">
                <a:cs typeface="Arial" charset="0"/>
              </a:rPr>
              <a:t> </a:t>
            </a:r>
          </a:p>
          <a:p>
            <a:pPr algn="ctr">
              <a:lnSpc>
                <a:spcPct val="120000"/>
              </a:lnSpc>
            </a:pPr>
            <a:r>
              <a:rPr lang="es-ES_tradnl" sz="2000" b="1" dirty="0" err="1" smtClean="0">
                <a:cs typeface="Arial" charset="0"/>
              </a:rPr>
              <a:t>for</a:t>
            </a:r>
            <a:r>
              <a:rPr lang="es-ES_tradnl" sz="2000" b="1" dirty="0" smtClean="0">
                <a:cs typeface="Arial" charset="0"/>
              </a:rPr>
              <a:t> </a:t>
            </a:r>
            <a:r>
              <a:rPr lang="es-ES_tradnl" sz="2000" b="1" dirty="0" err="1" smtClean="0">
                <a:cs typeface="Arial" charset="0"/>
              </a:rPr>
              <a:t>CO</a:t>
            </a:r>
            <a:r>
              <a:rPr lang="es-ES_tradnl" sz="2000" b="1" baseline="-25000" dirty="0" err="1" smtClean="0">
                <a:cs typeface="Arial" charset="0"/>
              </a:rPr>
              <a:t>2</a:t>
            </a:r>
            <a:r>
              <a:rPr lang="es-ES_tradnl" sz="2000" b="1" baseline="-25000" dirty="0" smtClean="0">
                <a:cs typeface="Arial" charset="0"/>
              </a:rPr>
              <a:t> </a:t>
            </a:r>
            <a:r>
              <a:rPr lang="es-ES_tradnl" sz="2000" b="1" dirty="0" smtClean="0">
                <a:cs typeface="Arial" charset="0"/>
              </a:rPr>
              <a:t>capture</a:t>
            </a:r>
            <a:endParaRPr lang="es-ES_tradnl" sz="2000" b="1" baseline="-25000" dirty="0">
              <a:cs typeface="Arial" charset="0"/>
            </a:endParaRPr>
          </a:p>
        </p:txBody>
      </p:sp>
      <p:grpSp>
        <p:nvGrpSpPr>
          <p:cNvPr id="18435" name="Group 52"/>
          <p:cNvGrpSpPr>
            <a:grpSpLocks/>
          </p:cNvGrpSpPr>
          <p:nvPr/>
        </p:nvGrpSpPr>
        <p:grpSpPr bwMode="auto">
          <a:xfrm>
            <a:off x="0" y="3140968"/>
            <a:ext cx="4572000" cy="3384376"/>
            <a:chOff x="190" y="2297"/>
            <a:chExt cx="2608" cy="1956"/>
          </a:xfrm>
        </p:grpSpPr>
        <p:pic>
          <p:nvPicPr>
            <p:cNvPr id="18451" name="Picture 22"/>
            <p:cNvPicPr>
              <a:picLocks noChangeAspect="1" noChangeArrowheads="1"/>
            </p:cNvPicPr>
            <p:nvPr/>
          </p:nvPicPr>
          <p:blipFill>
            <a:blip r:embed="rId2" cstate="print"/>
            <a:srcRect l="8727" r="7365" b="22180"/>
            <a:stretch>
              <a:fillRect/>
            </a:stretch>
          </p:blipFill>
          <p:spPr bwMode="auto">
            <a:xfrm>
              <a:off x="260" y="2297"/>
              <a:ext cx="2404" cy="1663"/>
            </a:xfrm>
            <a:prstGeom prst="rect">
              <a:avLst/>
            </a:prstGeom>
            <a:noFill/>
            <a:ln w="9525">
              <a:noFill/>
              <a:miter lim="800000"/>
              <a:headEnd/>
              <a:tailEnd/>
            </a:ln>
          </p:spPr>
        </p:pic>
        <p:sp>
          <p:nvSpPr>
            <p:cNvPr id="18452" name="Rectangle 38"/>
            <p:cNvSpPr>
              <a:spLocks noChangeArrowheads="1"/>
            </p:cNvSpPr>
            <p:nvPr/>
          </p:nvSpPr>
          <p:spPr bwMode="auto">
            <a:xfrm>
              <a:off x="1156" y="2698"/>
              <a:ext cx="508" cy="192"/>
            </a:xfrm>
            <a:prstGeom prst="rect">
              <a:avLst/>
            </a:prstGeom>
            <a:solidFill>
              <a:schemeClr val="bg1"/>
            </a:solidFill>
            <a:ln w="9525">
              <a:noFill/>
              <a:miter lim="800000"/>
              <a:headEnd/>
              <a:tailEnd/>
            </a:ln>
          </p:spPr>
          <p:txBody>
            <a:bodyPr wrap="none" anchor="ctr"/>
            <a:lstStyle/>
            <a:p>
              <a:endParaRPr lang="en-US" sz="2000">
                <a:cs typeface="Arial" charset="0"/>
              </a:endParaRPr>
            </a:p>
          </p:txBody>
        </p:sp>
        <p:sp>
          <p:nvSpPr>
            <p:cNvPr id="18453" name="Line 28"/>
            <p:cNvSpPr>
              <a:spLocks noChangeShapeType="1"/>
            </p:cNvSpPr>
            <p:nvPr/>
          </p:nvSpPr>
          <p:spPr bwMode="auto">
            <a:xfrm>
              <a:off x="1107" y="2912"/>
              <a:ext cx="558" cy="3"/>
            </a:xfrm>
            <a:prstGeom prst="line">
              <a:avLst/>
            </a:prstGeom>
            <a:noFill/>
            <a:ln w="9525">
              <a:solidFill>
                <a:schemeClr val="tx1"/>
              </a:solidFill>
              <a:round/>
              <a:headEnd/>
              <a:tailEnd type="triangle" w="med" len="med"/>
            </a:ln>
          </p:spPr>
          <p:txBody>
            <a:bodyPr/>
            <a:lstStyle/>
            <a:p>
              <a:endParaRPr lang="es-ES"/>
            </a:p>
          </p:txBody>
        </p:sp>
        <p:grpSp>
          <p:nvGrpSpPr>
            <p:cNvPr id="18454" name="Group 42"/>
            <p:cNvGrpSpPr>
              <a:grpSpLocks/>
            </p:cNvGrpSpPr>
            <p:nvPr/>
          </p:nvGrpSpPr>
          <p:grpSpPr bwMode="auto">
            <a:xfrm>
              <a:off x="1198" y="2763"/>
              <a:ext cx="171" cy="152"/>
              <a:chOff x="2350" y="2903"/>
              <a:chExt cx="171" cy="152"/>
            </a:xfrm>
          </p:grpSpPr>
          <p:sp>
            <p:nvSpPr>
              <p:cNvPr id="18461" name="Oval 30"/>
              <p:cNvSpPr>
                <a:spLocks noChangeArrowheads="1"/>
              </p:cNvSpPr>
              <p:nvPr/>
            </p:nvSpPr>
            <p:spPr bwMode="auto">
              <a:xfrm>
                <a:off x="2388" y="2928"/>
                <a:ext cx="93" cy="100"/>
              </a:xfrm>
              <a:prstGeom prst="ellipse">
                <a:avLst/>
              </a:prstGeom>
              <a:solidFill>
                <a:srgbClr val="FFCC00"/>
              </a:solidFill>
              <a:ln w="12700">
                <a:solidFill>
                  <a:schemeClr val="tx1"/>
                </a:solidFill>
                <a:round/>
                <a:headEnd/>
                <a:tailEnd/>
              </a:ln>
            </p:spPr>
            <p:txBody>
              <a:bodyPr wrap="none" anchor="ctr"/>
              <a:lstStyle/>
              <a:p>
                <a:endParaRPr lang="en-US" sz="2000">
                  <a:cs typeface="Arial" charset="0"/>
                </a:endParaRPr>
              </a:p>
            </p:txBody>
          </p:sp>
          <p:sp>
            <p:nvSpPr>
              <p:cNvPr id="18462" name="Text Box 32"/>
              <p:cNvSpPr txBox="1">
                <a:spLocks noChangeArrowheads="1"/>
              </p:cNvSpPr>
              <p:nvPr/>
            </p:nvSpPr>
            <p:spPr bwMode="auto">
              <a:xfrm>
                <a:off x="2350" y="2903"/>
                <a:ext cx="171" cy="152"/>
              </a:xfrm>
              <a:prstGeom prst="rect">
                <a:avLst/>
              </a:prstGeom>
              <a:noFill/>
              <a:ln w="9525">
                <a:noFill/>
                <a:miter lim="800000"/>
                <a:headEnd/>
                <a:tailEnd/>
              </a:ln>
            </p:spPr>
            <p:txBody>
              <a:bodyPr wrap="none">
                <a:spAutoFit/>
              </a:bodyPr>
              <a:lstStyle/>
              <a:p>
                <a:r>
                  <a:rPr lang="es-ES_tradnl" sz="1000" b="1" dirty="0">
                    <a:cs typeface="Arial" charset="0"/>
                  </a:rPr>
                  <a:t>R</a:t>
                </a:r>
                <a:endParaRPr lang="es-ES" sz="1000" b="1" dirty="0">
                  <a:cs typeface="Arial" charset="0"/>
                </a:endParaRPr>
              </a:p>
            </p:txBody>
          </p:sp>
        </p:grpSp>
        <p:sp>
          <p:nvSpPr>
            <p:cNvPr id="18455" name="Text Box 34"/>
            <p:cNvSpPr txBox="1">
              <a:spLocks noChangeArrowheads="1"/>
            </p:cNvSpPr>
            <p:nvPr/>
          </p:nvSpPr>
          <p:spPr bwMode="auto">
            <a:xfrm>
              <a:off x="1337" y="2766"/>
              <a:ext cx="417" cy="152"/>
            </a:xfrm>
            <a:prstGeom prst="rect">
              <a:avLst/>
            </a:prstGeom>
            <a:noFill/>
            <a:ln w="9525">
              <a:noFill/>
              <a:miter lim="800000"/>
              <a:headEnd/>
              <a:tailEnd/>
            </a:ln>
          </p:spPr>
          <p:txBody>
            <a:bodyPr wrap="none">
              <a:spAutoFit/>
            </a:bodyPr>
            <a:lstStyle/>
            <a:p>
              <a:r>
                <a:rPr lang="es-ES_tradnl" sz="1000" b="1" dirty="0">
                  <a:cs typeface="Arial" charset="0"/>
                </a:rPr>
                <a:t>Si(</a:t>
              </a:r>
              <a:r>
                <a:rPr lang="es-ES_tradnl" sz="1000" b="1" dirty="0" err="1">
                  <a:cs typeface="Arial" charset="0"/>
                </a:rPr>
                <a:t>OR</a:t>
              </a:r>
              <a:r>
                <a:rPr lang="es-ES_tradnl" sz="1000" b="1" dirty="0">
                  <a:cs typeface="Arial" charset="0"/>
                </a:rPr>
                <a:t>´)</a:t>
              </a:r>
              <a:r>
                <a:rPr lang="es-ES_tradnl" sz="1000" b="1" baseline="-25000" dirty="0">
                  <a:cs typeface="Arial" charset="0"/>
                </a:rPr>
                <a:t>3</a:t>
              </a:r>
              <a:endParaRPr lang="es-ES" sz="1000" b="1" baseline="-25000" dirty="0">
                <a:cs typeface="Arial" charset="0"/>
              </a:endParaRPr>
            </a:p>
          </p:txBody>
        </p:sp>
        <p:sp>
          <p:nvSpPr>
            <p:cNvPr id="883747" name="Text Box 35"/>
            <p:cNvSpPr txBox="1">
              <a:spLocks noChangeArrowheads="1"/>
            </p:cNvSpPr>
            <p:nvPr/>
          </p:nvSpPr>
          <p:spPr bwMode="auto">
            <a:xfrm>
              <a:off x="1100" y="2761"/>
              <a:ext cx="163" cy="158"/>
            </a:xfrm>
            <a:prstGeom prst="rect">
              <a:avLst/>
            </a:prstGeom>
            <a:noFill/>
            <a:ln w="9525">
              <a:noFill/>
              <a:miter lim="800000"/>
              <a:headEnd/>
              <a:tailEnd/>
            </a:ln>
            <a:effectLst/>
          </p:spPr>
          <p:txBody>
            <a:bodyPr wrap="none">
              <a:spAutoFit/>
            </a:bodyPr>
            <a:lstStyle/>
            <a:p>
              <a:pPr>
                <a:defRPr/>
              </a:pPr>
              <a:r>
                <a:rPr lang="es-ES_tradnl" sz="1050" b="1" dirty="0">
                  <a:latin typeface="Arial" pitchFamily="34" charset="0"/>
                  <a:cs typeface="Arial" pitchFamily="34" charset="0"/>
                </a:rPr>
                <a:t>+</a:t>
              </a:r>
              <a:endParaRPr lang="es-ES" sz="1050" b="1" baseline="-25000" dirty="0">
                <a:latin typeface="Arial" pitchFamily="34" charset="0"/>
                <a:cs typeface="Arial" pitchFamily="34" charset="0"/>
              </a:endParaRPr>
            </a:p>
          </p:txBody>
        </p:sp>
        <p:sp>
          <p:nvSpPr>
            <p:cNvPr id="18457" name="Line 37"/>
            <p:cNvSpPr>
              <a:spLocks noChangeShapeType="1"/>
            </p:cNvSpPr>
            <p:nvPr/>
          </p:nvSpPr>
          <p:spPr bwMode="auto">
            <a:xfrm>
              <a:off x="1332" y="2838"/>
              <a:ext cx="52" cy="0"/>
            </a:xfrm>
            <a:prstGeom prst="line">
              <a:avLst/>
            </a:prstGeom>
            <a:noFill/>
            <a:ln w="15875">
              <a:solidFill>
                <a:schemeClr val="tx1"/>
              </a:solidFill>
              <a:round/>
              <a:headEnd/>
              <a:tailEnd/>
            </a:ln>
          </p:spPr>
          <p:txBody>
            <a:bodyPr/>
            <a:lstStyle/>
            <a:p>
              <a:endParaRPr lang="es-ES"/>
            </a:p>
          </p:txBody>
        </p:sp>
        <p:sp>
          <p:nvSpPr>
            <p:cNvPr id="18458" name="Rectangle 44"/>
            <p:cNvSpPr>
              <a:spLocks noChangeArrowheads="1"/>
            </p:cNvSpPr>
            <p:nvPr/>
          </p:nvSpPr>
          <p:spPr bwMode="auto">
            <a:xfrm>
              <a:off x="1176" y="2940"/>
              <a:ext cx="436" cy="124"/>
            </a:xfrm>
            <a:prstGeom prst="rect">
              <a:avLst/>
            </a:prstGeom>
            <a:solidFill>
              <a:schemeClr val="bg1"/>
            </a:solidFill>
            <a:ln w="9525">
              <a:noFill/>
              <a:miter lim="800000"/>
              <a:headEnd/>
              <a:tailEnd/>
            </a:ln>
          </p:spPr>
          <p:txBody>
            <a:bodyPr wrap="none" anchor="ctr"/>
            <a:lstStyle/>
            <a:p>
              <a:endParaRPr lang="en-US" sz="2000">
                <a:cs typeface="Arial" charset="0"/>
              </a:endParaRPr>
            </a:p>
          </p:txBody>
        </p:sp>
        <p:sp>
          <p:nvSpPr>
            <p:cNvPr id="18459" name="Rectangle 25"/>
            <p:cNvSpPr>
              <a:spLocks noChangeArrowheads="1"/>
            </p:cNvSpPr>
            <p:nvPr/>
          </p:nvSpPr>
          <p:spPr bwMode="auto">
            <a:xfrm>
              <a:off x="1465" y="3903"/>
              <a:ext cx="1333" cy="350"/>
            </a:xfrm>
            <a:prstGeom prst="rect">
              <a:avLst/>
            </a:prstGeom>
            <a:noFill/>
            <a:ln w="9525" algn="ctr">
              <a:noFill/>
              <a:miter lim="800000"/>
              <a:headEnd/>
              <a:tailEnd/>
            </a:ln>
          </p:spPr>
          <p:txBody>
            <a:bodyPr anchor="ctr">
              <a:spAutoFit/>
            </a:bodyPr>
            <a:lstStyle/>
            <a:p>
              <a:pPr algn="ctr">
                <a:lnSpc>
                  <a:spcPct val="115000"/>
                </a:lnSpc>
                <a:buFont typeface="Wingdings" pitchFamily="2" charset="2"/>
                <a:buNone/>
              </a:pPr>
              <a:r>
                <a:rPr lang="es-ES_tradnl" sz="1400" b="1" dirty="0" err="1" smtClean="0">
                  <a:solidFill>
                    <a:srgbClr val="003399"/>
                  </a:solidFill>
                  <a:cs typeface="Arial" charset="0"/>
                </a:rPr>
                <a:t>Functionalized</a:t>
              </a:r>
              <a:endParaRPr lang="es-ES_tradnl" sz="1400" b="1" dirty="0" smtClean="0">
                <a:solidFill>
                  <a:srgbClr val="003399"/>
                </a:solidFill>
                <a:cs typeface="Arial" charset="0"/>
              </a:endParaRPr>
            </a:p>
            <a:p>
              <a:pPr algn="ctr">
                <a:lnSpc>
                  <a:spcPct val="115000"/>
                </a:lnSpc>
                <a:buFont typeface="Wingdings" pitchFamily="2" charset="2"/>
                <a:buNone/>
              </a:pPr>
              <a:r>
                <a:rPr lang="es-ES_tradnl" sz="1400" b="1" dirty="0" err="1" smtClean="0">
                  <a:solidFill>
                    <a:srgbClr val="003399"/>
                  </a:solidFill>
                  <a:cs typeface="Arial" charset="0"/>
                </a:rPr>
                <a:t>mesoporous</a:t>
              </a:r>
              <a:r>
                <a:rPr lang="es-ES_tradnl" sz="1400" b="1" dirty="0" smtClean="0">
                  <a:solidFill>
                    <a:srgbClr val="003399"/>
                  </a:solidFill>
                  <a:cs typeface="Arial" charset="0"/>
                </a:rPr>
                <a:t> </a:t>
              </a:r>
              <a:r>
                <a:rPr lang="es-ES_tradnl" sz="1400" b="1" dirty="0" err="1" smtClean="0">
                  <a:solidFill>
                    <a:srgbClr val="003399"/>
                  </a:solidFill>
                  <a:cs typeface="Arial" charset="0"/>
                </a:rPr>
                <a:t>support</a:t>
              </a:r>
              <a:endParaRPr lang="es-ES_tradnl" sz="1400" b="1" baseline="-25000" dirty="0">
                <a:solidFill>
                  <a:srgbClr val="003399"/>
                </a:solidFill>
                <a:cs typeface="Arial" charset="0"/>
                <a:sym typeface="Symbol" pitchFamily="18" charset="2"/>
              </a:endParaRPr>
            </a:p>
          </p:txBody>
        </p:sp>
        <p:sp>
          <p:nvSpPr>
            <p:cNvPr id="18460" name="Rectangle 24"/>
            <p:cNvSpPr>
              <a:spLocks noChangeArrowheads="1"/>
            </p:cNvSpPr>
            <p:nvPr/>
          </p:nvSpPr>
          <p:spPr bwMode="auto">
            <a:xfrm>
              <a:off x="190" y="3886"/>
              <a:ext cx="1256" cy="207"/>
            </a:xfrm>
            <a:prstGeom prst="rect">
              <a:avLst/>
            </a:prstGeom>
            <a:noFill/>
            <a:ln w="9525" algn="ctr">
              <a:noFill/>
              <a:miter lim="800000"/>
              <a:headEnd/>
              <a:tailEnd/>
            </a:ln>
          </p:spPr>
          <p:txBody>
            <a:bodyPr anchor="ctr">
              <a:spAutoFit/>
            </a:bodyPr>
            <a:lstStyle/>
            <a:p>
              <a:pPr algn="ctr">
                <a:lnSpc>
                  <a:spcPct val="125000"/>
                </a:lnSpc>
                <a:buFont typeface="Wingdings" pitchFamily="2" charset="2"/>
                <a:buNone/>
              </a:pPr>
              <a:r>
                <a:rPr lang="es-ES_tradnl" sz="1400" b="1" dirty="0" smtClean="0">
                  <a:solidFill>
                    <a:srgbClr val="003399"/>
                  </a:solidFill>
                  <a:cs typeface="Arial" charset="0"/>
                </a:rPr>
                <a:t>Mesoporous </a:t>
              </a:r>
              <a:r>
                <a:rPr lang="es-ES_tradnl" sz="1400" b="1" dirty="0" err="1" smtClean="0">
                  <a:solidFill>
                    <a:srgbClr val="003399"/>
                  </a:solidFill>
                  <a:cs typeface="Arial" charset="0"/>
                </a:rPr>
                <a:t>support</a:t>
              </a:r>
              <a:endParaRPr lang="es-ES_tradnl" sz="1400" b="1" baseline="-25000" dirty="0">
                <a:solidFill>
                  <a:srgbClr val="003399"/>
                </a:solidFill>
                <a:cs typeface="Arial" charset="0"/>
                <a:sym typeface="Symbol" pitchFamily="18" charset="2"/>
              </a:endParaRPr>
            </a:p>
          </p:txBody>
        </p:sp>
      </p:grpSp>
      <p:sp>
        <p:nvSpPr>
          <p:cNvPr id="18438" name="Rectangle 56"/>
          <p:cNvSpPr>
            <a:spLocks noChangeArrowheads="1"/>
          </p:cNvSpPr>
          <p:nvPr/>
        </p:nvSpPr>
        <p:spPr bwMode="auto">
          <a:xfrm>
            <a:off x="4384228" y="5196202"/>
            <a:ext cx="4724276" cy="426606"/>
          </a:xfrm>
          <a:prstGeom prst="rect">
            <a:avLst/>
          </a:prstGeom>
          <a:noFill/>
          <a:ln w="9525" algn="ctr">
            <a:noFill/>
            <a:miter lim="800000"/>
            <a:headEnd/>
            <a:tailEnd/>
          </a:ln>
        </p:spPr>
        <p:txBody>
          <a:bodyPr wrap="square" lIns="93296" tIns="46648" rIns="93296" bIns="46648" anchor="ctr">
            <a:spAutoFit/>
          </a:bodyPr>
          <a:lstStyle/>
          <a:p>
            <a:pPr>
              <a:lnSpc>
                <a:spcPct val="120000"/>
              </a:lnSpc>
            </a:pPr>
            <a:r>
              <a:rPr lang="es-ES_tradnl" b="1" dirty="0" err="1" smtClean="0">
                <a:cs typeface="Arial" charset="0"/>
                <a:sym typeface="Symbol" pitchFamily="18" charset="2"/>
              </a:rPr>
              <a:t>Drafting</a:t>
            </a:r>
            <a:r>
              <a:rPr lang="es-ES_tradnl" b="1" dirty="0" smtClean="0">
                <a:cs typeface="Arial" charset="0"/>
                <a:sym typeface="Symbol" pitchFamily="18" charset="2"/>
              </a:rPr>
              <a:t> </a:t>
            </a:r>
            <a:r>
              <a:rPr lang="es-ES_tradnl" b="1" dirty="0" err="1" smtClean="0">
                <a:cs typeface="Arial" charset="0"/>
                <a:sym typeface="Symbol" pitchFamily="18" charset="2"/>
              </a:rPr>
              <a:t>with</a:t>
            </a:r>
            <a:r>
              <a:rPr lang="es-ES_tradnl" b="1" dirty="0" smtClean="0">
                <a:cs typeface="Arial" charset="0"/>
                <a:sym typeface="Symbol" pitchFamily="18" charset="2"/>
              </a:rPr>
              <a:t> </a:t>
            </a:r>
            <a:r>
              <a:rPr lang="es-ES_tradnl" b="1" dirty="0" err="1" smtClean="0">
                <a:cs typeface="Arial" charset="0"/>
                <a:sym typeface="Symbol" pitchFamily="18" charset="2"/>
              </a:rPr>
              <a:t>organic</a:t>
            </a:r>
            <a:r>
              <a:rPr lang="es-ES_tradnl" b="1" dirty="0" smtClean="0">
                <a:cs typeface="Arial" charset="0"/>
                <a:sym typeface="Symbol" pitchFamily="18" charset="2"/>
              </a:rPr>
              <a:t> </a:t>
            </a:r>
            <a:r>
              <a:rPr lang="es-ES_tradnl" b="1" dirty="0" err="1" smtClean="0">
                <a:cs typeface="Arial" charset="0"/>
                <a:sym typeface="Symbol" pitchFamily="18" charset="2"/>
              </a:rPr>
              <a:t>functional</a:t>
            </a:r>
            <a:r>
              <a:rPr lang="es-ES_tradnl" b="1" dirty="0" smtClean="0">
                <a:cs typeface="Arial" charset="0"/>
                <a:sym typeface="Symbol" pitchFamily="18" charset="2"/>
              </a:rPr>
              <a:t> </a:t>
            </a:r>
            <a:r>
              <a:rPr lang="es-ES_tradnl" b="1" dirty="0" err="1" smtClean="0">
                <a:cs typeface="Arial" charset="0"/>
                <a:sym typeface="Symbol" pitchFamily="18" charset="2"/>
              </a:rPr>
              <a:t>groups</a:t>
            </a:r>
            <a:endParaRPr lang="es-ES_tradnl" b="1" dirty="0">
              <a:cs typeface="Arial" charset="0"/>
            </a:endParaRPr>
          </a:p>
        </p:txBody>
      </p:sp>
      <p:sp>
        <p:nvSpPr>
          <p:cNvPr id="18442" name="Rectangle 63"/>
          <p:cNvSpPr>
            <a:spLocks noChangeArrowheads="1"/>
          </p:cNvSpPr>
          <p:nvPr/>
        </p:nvSpPr>
        <p:spPr bwMode="auto">
          <a:xfrm>
            <a:off x="4579938" y="5585351"/>
            <a:ext cx="4564062" cy="389673"/>
          </a:xfrm>
          <a:prstGeom prst="rect">
            <a:avLst/>
          </a:prstGeom>
          <a:noFill/>
          <a:ln w="9525" algn="ctr">
            <a:noFill/>
            <a:miter lim="800000"/>
            <a:headEnd/>
            <a:tailEnd/>
          </a:ln>
        </p:spPr>
        <p:txBody>
          <a:bodyPr lIns="93296" tIns="46648" rIns="93296" bIns="46648" anchor="ctr">
            <a:spAutoFit/>
          </a:bodyPr>
          <a:lstStyle/>
          <a:p>
            <a:pPr algn="just">
              <a:lnSpc>
                <a:spcPct val="120000"/>
              </a:lnSpc>
            </a:pPr>
            <a:r>
              <a:rPr lang="es-ES_tradnl" sz="1600" b="1" dirty="0" smtClean="0">
                <a:solidFill>
                  <a:srgbClr val="003399"/>
                </a:solidFill>
                <a:cs typeface="Arial" charset="0"/>
                <a:sym typeface="Symbol" pitchFamily="18" charset="2"/>
              </a:rPr>
              <a:t>Amino </a:t>
            </a:r>
            <a:r>
              <a:rPr lang="es-ES_tradnl" sz="1600" b="1" dirty="0" err="1" smtClean="0">
                <a:solidFill>
                  <a:srgbClr val="003399"/>
                </a:solidFill>
                <a:cs typeface="Arial" charset="0"/>
                <a:sym typeface="Symbol" pitchFamily="18" charset="2"/>
              </a:rPr>
              <a:t>groups</a:t>
            </a:r>
            <a:r>
              <a:rPr lang="es-ES_tradnl" sz="1600" b="1" dirty="0" smtClean="0">
                <a:solidFill>
                  <a:srgbClr val="003399"/>
                </a:solidFill>
                <a:cs typeface="Arial" charset="0"/>
                <a:sym typeface="Symbol" pitchFamily="18" charset="2"/>
              </a:rPr>
              <a:t> (-</a:t>
            </a:r>
            <a:r>
              <a:rPr lang="es-ES_tradnl" sz="1600" b="1" dirty="0" err="1" smtClean="0">
                <a:solidFill>
                  <a:srgbClr val="003399"/>
                </a:solidFill>
                <a:cs typeface="Arial" charset="0"/>
                <a:sym typeface="Symbol" pitchFamily="18" charset="2"/>
              </a:rPr>
              <a:t>NH</a:t>
            </a:r>
            <a:r>
              <a:rPr lang="es-ES_tradnl" sz="1600" b="1" baseline="-25000" dirty="0" err="1" smtClean="0">
                <a:solidFill>
                  <a:srgbClr val="003399"/>
                </a:solidFill>
                <a:cs typeface="Arial" charset="0"/>
                <a:sym typeface="Symbol" pitchFamily="18" charset="2"/>
              </a:rPr>
              <a:t>2</a:t>
            </a:r>
            <a:r>
              <a:rPr lang="es-ES_tradnl" sz="1600" b="1" dirty="0" smtClean="0">
                <a:solidFill>
                  <a:srgbClr val="003399"/>
                </a:solidFill>
                <a:cs typeface="Arial" charset="0"/>
                <a:sym typeface="Symbol" pitchFamily="18" charset="2"/>
              </a:rPr>
              <a:t>)</a:t>
            </a:r>
            <a:endParaRPr lang="es-ES_tradnl" sz="1600" b="1" dirty="0">
              <a:solidFill>
                <a:srgbClr val="003399"/>
              </a:solidFill>
              <a:cs typeface="Arial" charset="0"/>
            </a:endParaRPr>
          </a:p>
        </p:txBody>
      </p:sp>
      <p:grpSp>
        <p:nvGrpSpPr>
          <p:cNvPr id="18443" name="31 Grupo"/>
          <p:cNvGrpSpPr>
            <a:grpSpLocks/>
          </p:cNvGrpSpPr>
          <p:nvPr/>
        </p:nvGrpSpPr>
        <p:grpSpPr bwMode="auto">
          <a:xfrm>
            <a:off x="6804248" y="5589240"/>
            <a:ext cx="576064" cy="432048"/>
            <a:chOff x="8342920" y="5761259"/>
            <a:chExt cx="562812" cy="400044"/>
          </a:xfrm>
        </p:grpSpPr>
        <p:sp>
          <p:nvSpPr>
            <p:cNvPr id="18449" name="Oval 65"/>
            <p:cNvSpPr>
              <a:spLocks noChangeArrowheads="1"/>
            </p:cNvSpPr>
            <p:nvPr/>
          </p:nvSpPr>
          <p:spPr bwMode="auto">
            <a:xfrm>
              <a:off x="8342920" y="5761259"/>
              <a:ext cx="434832" cy="400044"/>
            </a:xfrm>
            <a:prstGeom prst="ellipse">
              <a:avLst/>
            </a:prstGeom>
            <a:solidFill>
              <a:srgbClr val="FFCC00"/>
            </a:solidFill>
            <a:ln w="12700">
              <a:solidFill>
                <a:schemeClr val="tx1"/>
              </a:solidFill>
              <a:round/>
              <a:headEnd/>
              <a:tailEnd/>
            </a:ln>
          </p:spPr>
          <p:txBody>
            <a:bodyPr wrap="none" anchor="ctr"/>
            <a:lstStyle/>
            <a:p>
              <a:endParaRPr lang="en-US" sz="2400">
                <a:cs typeface="Arial" charset="0"/>
              </a:endParaRPr>
            </a:p>
          </p:txBody>
        </p:sp>
        <p:sp>
          <p:nvSpPr>
            <p:cNvPr id="18450" name="Text Box 66"/>
            <p:cNvSpPr txBox="1">
              <a:spLocks noChangeArrowheads="1"/>
            </p:cNvSpPr>
            <p:nvPr/>
          </p:nvSpPr>
          <p:spPr bwMode="auto">
            <a:xfrm>
              <a:off x="8401676" y="5805264"/>
              <a:ext cx="504056" cy="307777"/>
            </a:xfrm>
            <a:prstGeom prst="rect">
              <a:avLst/>
            </a:prstGeom>
            <a:noFill/>
            <a:ln w="9525">
              <a:noFill/>
              <a:miter lim="800000"/>
              <a:headEnd/>
              <a:tailEnd/>
            </a:ln>
          </p:spPr>
          <p:txBody>
            <a:bodyPr>
              <a:spAutoFit/>
            </a:bodyPr>
            <a:lstStyle/>
            <a:p>
              <a:r>
                <a:rPr lang="es-ES_tradnl" sz="1400" b="1">
                  <a:cs typeface="Arial" charset="0"/>
                </a:rPr>
                <a:t>R</a:t>
              </a:r>
              <a:endParaRPr lang="es-ES" sz="1400" b="1">
                <a:cs typeface="Arial" charset="0"/>
              </a:endParaRPr>
            </a:p>
          </p:txBody>
        </p:sp>
      </p:grpSp>
      <p:sp>
        <p:nvSpPr>
          <p:cNvPr id="18444" name="Text Box 67"/>
          <p:cNvSpPr txBox="1">
            <a:spLocks noChangeArrowheads="1"/>
          </p:cNvSpPr>
          <p:nvPr/>
        </p:nvSpPr>
        <p:spPr bwMode="auto">
          <a:xfrm>
            <a:off x="3634755" y="4463400"/>
            <a:ext cx="619125" cy="371475"/>
          </a:xfrm>
          <a:prstGeom prst="rect">
            <a:avLst/>
          </a:prstGeom>
          <a:noFill/>
          <a:ln w="9525">
            <a:noFill/>
            <a:miter lim="800000"/>
            <a:headEnd/>
            <a:tailEnd/>
          </a:ln>
        </p:spPr>
        <p:txBody>
          <a:bodyPr wrap="none" lIns="93296" tIns="46648" rIns="93296" bIns="46648">
            <a:spAutoFit/>
          </a:bodyPr>
          <a:lstStyle/>
          <a:p>
            <a:r>
              <a:rPr lang="es-ES_tradnl" b="1" dirty="0" err="1">
                <a:solidFill>
                  <a:srgbClr val="FF3300"/>
                </a:solidFill>
                <a:cs typeface="Arial" charset="0"/>
              </a:rPr>
              <a:t>CO</a:t>
            </a:r>
            <a:r>
              <a:rPr lang="es-ES_tradnl" b="1" baseline="-25000" dirty="0" err="1">
                <a:solidFill>
                  <a:srgbClr val="FF3300"/>
                </a:solidFill>
                <a:cs typeface="Arial" charset="0"/>
              </a:rPr>
              <a:t>2</a:t>
            </a:r>
            <a:endParaRPr lang="es-ES" b="1" baseline="-25000" dirty="0">
              <a:solidFill>
                <a:srgbClr val="FF3300"/>
              </a:solidFill>
              <a:cs typeface="Arial" charset="0"/>
            </a:endParaRPr>
          </a:p>
        </p:txBody>
      </p:sp>
      <p:sp>
        <p:nvSpPr>
          <p:cNvPr id="18445" name="Line 68"/>
          <p:cNvSpPr>
            <a:spLocks noChangeShapeType="1"/>
          </p:cNvSpPr>
          <p:nvPr/>
        </p:nvSpPr>
        <p:spPr bwMode="auto">
          <a:xfrm flipH="1">
            <a:off x="3491880" y="4699938"/>
            <a:ext cx="250825" cy="368300"/>
          </a:xfrm>
          <a:prstGeom prst="line">
            <a:avLst/>
          </a:prstGeom>
          <a:noFill/>
          <a:ln w="9525">
            <a:solidFill>
              <a:srgbClr val="FF3300"/>
            </a:solidFill>
            <a:round/>
            <a:headEnd type="triangle" w="med" len="med"/>
            <a:tailEnd type="triangle" w="med" len="med"/>
          </a:ln>
        </p:spPr>
        <p:txBody>
          <a:bodyPr lIns="93296" tIns="46648" rIns="93296" bIns="46648"/>
          <a:lstStyle/>
          <a:p>
            <a:endParaRPr lang="es-ES"/>
          </a:p>
        </p:txBody>
      </p:sp>
      <p:sp>
        <p:nvSpPr>
          <p:cNvPr id="32" name="Rectangle 48"/>
          <p:cNvSpPr>
            <a:spLocks noChangeArrowheads="1"/>
          </p:cNvSpPr>
          <p:nvPr/>
        </p:nvSpPr>
        <p:spPr bwMode="auto">
          <a:xfrm>
            <a:off x="4355976" y="3068960"/>
            <a:ext cx="4113213" cy="440456"/>
          </a:xfrm>
          <a:prstGeom prst="rect">
            <a:avLst/>
          </a:prstGeom>
          <a:noFill/>
          <a:ln w="9525" algn="ctr">
            <a:noFill/>
            <a:miter lim="800000"/>
            <a:headEnd/>
            <a:tailEnd/>
          </a:ln>
        </p:spPr>
        <p:txBody>
          <a:bodyPr lIns="93296" tIns="46648" rIns="93296" bIns="46648" anchor="ctr">
            <a:spAutoFit/>
          </a:bodyPr>
          <a:lstStyle/>
          <a:p>
            <a:pPr algn="just">
              <a:lnSpc>
                <a:spcPct val="125000"/>
              </a:lnSpc>
              <a:buFont typeface="Wingdings" pitchFamily="2" charset="2"/>
              <a:buNone/>
            </a:pPr>
            <a:r>
              <a:rPr lang="es-ES_tradnl" b="1" dirty="0" err="1" smtClean="0">
                <a:cs typeface="Arial" charset="0"/>
              </a:rPr>
              <a:t>SBA</a:t>
            </a:r>
            <a:r>
              <a:rPr lang="es-ES_tradnl" b="1" dirty="0" smtClean="0">
                <a:cs typeface="Arial" charset="0"/>
              </a:rPr>
              <a:t>-15 Mesoporous </a:t>
            </a:r>
            <a:r>
              <a:rPr lang="es-ES_tradnl" b="1" dirty="0" err="1" smtClean="0">
                <a:cs typeface="Arial" charset="0"/>
              </a:rPr>
              <a:t>materials</a:t>
            </a:r>
            <a:endParaRPr lang="es-ES_tradnl" b="1" dirty="0">
              <a:cs typeface="Arial" charset="0"/>
            </a:endParaRPr>
          </a:p>
        </p:txBody>
      </p:sp>
      <p:sp>
        <p:nvSpPr>
          <p:cNvPr id="33" name="Rectangle 60"/>
          <p:cNvSpPr>
            <a:spLocks noChangeArrowheads="1"/>
          </p:cNvSpPr>
          <p:nvPr/>
        </p:nvSpPr>
        <p:spPr bwMode="auto">
          <a:xfrm>
            <a:off x="4399211" y="3536476"/>
            <a:ext cx="4286002" cy="1571535"/>
          </a:xfrm>
          <a:prstGeom prst="rect">
            <a:avLst/>
          </a:prstGeom>
          <a:noFill/>
          <a:ln w="9525" algn="ctr">
            <a:noFill/>
            <a:miter lim="800000"/>
            <a:headEnd/>
            <a:tailEnd/>
          </a:ln>
        </p:spPr>
        <p:txBody>
          <a:bodyPr wrap="square" lIns="93296" tIns="46648" rIns="93296" bIns="46648" anchor="ctr">
            <a:spAutoFit/>
          </a:bodyPr>
          <a:lstStyle/>
          <a:p>
            <a:pPr>
              <a:lnSpc>
                <a:spcPct val="150000"/>
              </a:lnSpc>
            </a:pPr>
            <a:r>
              <a:rPr lang="es-ES_tradnl" sz="1600" b="1" dirty="0" err="1" smtClean="0">
                <a:solidFill>
                  <a:srgbClr val="003399"/>
                </a:solidFill>
                <a:cs typeface="Arial" charset="0"/>
                <a:sym typeface="Symbol" pitchFamily="18" charset="2"/>
              </a:rPr>
              <a:t>Easy</a:t>
            </a:r>
            <a:r>
              <a:rPr lang="es-ES_tradnl" sz="1600" b="1" dirty="0" smtClean="0">
                <a:solidFill>
                  <a:srgbClr val="003399"/>
                </a:solidFill>
                <a:cs typeface="Arial" charset="0"/>
                <a:sym typeface="Symbol" pitchFamily="18" charset="2"/>
              </a:rPr>
              <a:t> </a:t>
            </a:r>
            <a:r>
              <a:rPr lang="es-ES_tradnl" sz="1600" b="1" dirty="0" err="1" smtClean="0">
                <a:solidFill>
                  <a:srgbClr val="003399"/>
                </a:solidFill>
                <a:cs typeface="Arial" charset="0"/>
                <a:sym typeface="Symbol" pitchFamily="18" charset="2"/>
              </a:rPr>
              <a:t>pore</a:t>
            </a:r>
            <a:r>
              <a:rPr lang="es-ES_tradnl" sz="1600" b="1" dirty="0" smtClean="0">
                <a:solidFill>
                  <a:srgbClr val="003399"/>
                </a:solidFill>
                <a:cs typeface="Arial" charset="0"/>
                <a:sym typeface="Symbol" pitchFamily="18" charset="2"/>
              </a:rPr>
              <a:t> control: </a:t>
            </a:r>
            <a:r>
              <a:rPr lang="es-ES_tradnl" sz="1600" b="1" dirty="0" err="1" smtClean="0">
                <a:solidFill>
                  <a:srgbClr val="003399"/>
                </a:solidFill>
                <a:cs typeface="Arial" charset="0"/>
                <a:sym typeface="Symbol" pitchFamily="18" charset="2"/>
              </a:rPr>
              <a:t>D</a:t>
            </a:r>
            <a:r>
              <a:rPr lang="es-ES_tradnl" sz="1600" b="1" baseline="-25000" dirty="0" err="1" smtClean="0">
                <a:solidFill>
                  <a:srgbClr val="003399"/>
                </a:solidFill>
                <a:cs typeface="Arial" charset="0"/>
                <a:sym typeface="Symbol" pitchFamily="18" charset="2"/>
              </a:rPr>
              <a:t>PORE</a:t>
            </a:r>
            <a:r>
              <a:rPr lang="es-ES_tradnl" sz="1600" b="1" dirty="0" smtClean="0">
                <a:solidFill>
                  <a:srgbClr val="003399"/>
                </a:solidFill>
                <a:cs typeface="Arial" charset="0"/>
                <a:sym typeface="Symbol" pitchFamily="18" charset="2"/>
              </a:rPr>
              <a:t> = </a:t>
            </a:r>
            <a:r>
              <a:rPr lang="es-ES_tradnl" sz="1600" b="1" dirty="0" smtClean="0">
                <a:solidFill>
                  <a:srgbClr val="003399"/>
                </a:solidFill>
                <a:cs typeface="Arial" charset="0"/>
              </a:rPr>
              <a:t>2-50 </a:t>
            </a:r>
            <a:r>
              <a:rPr lang="en-US" sz="1600" b="1" dirty="0" smtClean="0">
                <a:solidFill>
                  <a:srgbClr val="003399"/>
                </a:solidFill>
                <a:cs typeface="Arial" charset="0"/>
              </a:rPr>
              <a:t>nm</a:t>
            </a:r>
            <a:endParaRPr lang="en-US" sz="1600" b="1" dirty="0" smtClean="0">
              <a:solidFill>
                <a:srgbClr val="003399"/>
              </a:solidFill>
              <a:cs typeface="Arial" charset="0"/>
            </a:endParaRPr>
          </a:p>
          <a:p>
            <a:pPr>
              <a:lnSpc>
                <a:spcPct val="150000"/>
              </a:lnSpc>
            </a:pPr>
            <a:r>
              <a:rPr lang="es-ES_tradnl" sz="1600" b="1" dirty="0" err="1" smtClean="0">
                <a:solidFill>
                  <a:srgbClr val="003399"/>
                </a:solidFill>
                <a:cs typeface="Arial" charset="0"/>
                <a:sym typeface="Symbol" pitchFamily="18" charset="2"/>
              </a:rPr>
              <a:t>High</a:t>
            </a:r>
            <a:r>
              <a:rPr lang="es-ES_tradnl" sz="1600" b="1" dirty="0" smtClean="0">
                <a:solidFill>
                  <a:srgbClr val="003399"/>
                </a:solidFill>
                <a:cs typeface="Arial" charset="0"/>
                <a:sym typeface="Symbol" pitchFamily="18" charset="2"/>
              </a:rPr>
              <a:t> </a:t>
            </a:r>
            <a:r>
              <a:rPr lang="es-ES_tradnl" sz="1600" b="1" dirty="0" err="1" smtClean="0">
                <a:solidFill>
                  <a:srgbClr val="003399"/>
                </a:solidFill>
                <a:cs typeface="Arial" charset="0"/>
                <a:sym typeface="Symbol" pitchFamily="18" charset="2"/>
              </a:rPr>
              <a:t>pore</a:t>
            </a:r>
            <a:r>
              <a:rPr lang="es-ES_tradnl" sz="1600" b="1" dirty="0" smtClean="0">
                <a:solidFill>
                  <a:srgbClr val="003399"/>
                </a:solidFill>
                <a:cs typeface="Arial" charset="0"/>
                <a:sym typeface="Symbol" pitchFamily="18" charset="2"/>
              </a:rPr>
              <a:t> </a:t>
            </a:r>
            <a:r>
              <a:rPr lang="es-ES_tradnl" sz="1600" b="1" dirty="0" err="1" smtClean="0">
                <a:solidFill>
                  <a:srgbClr val="003399"/>
                </a:solidFill>
                <a:cs typeface="Arial" charset="0"/>
                <a:sym typeface="Symbol" pitchFamily="18" charset="2"/>
              </a:rPr>
              <a:t>volume</a:t>
            </a:r>
            <a:endParaRPr lang="es-ES_tradnl" sz="1600" b="1" dirty="0" smtClean="0">
              <a:solidFill>
                <a:srgbClr val="003399"/>
              </a:solidFill>
              <a:cs typeface="Arial" charset="0"/>
              <a:sym typeface="Symbol" pitchFamily="18" charset="2"/>
            </a:endParaRPr>
          </a:p>
          <a:p>
            <a:pPr>
              <a:lnSpc>
                <a:spcPct val="150000"/>
              </a:lnSpc>
            </a:pPr>
            <a:r>
              <a:rPr lang="es-ES_tradnl" sz="1600" b="1" dirty="0" err="1" smtClean="0">
                <a:solidFill>
                  <a:srgbClr val="003399"/>
                </a:solidFill>
                <a:cs typeface="Arial" charset="0"/>
                <a:sym typeface="Symbol" pitchFamily="18" charset="2"/>
              </a:rPr>
              <a:t>High</a:t>
            </a:r>
            <a:r>
              <a:rPr lang="es-ES_tradnl" sz="1600" b="1" dirty="0" smtClean="0">
                <a:solidFill>
                  <a:srgbClr val="003399"/>
                </a:solidFill>
                <a:cs typeface="Arial" charset="0"/>
                <a:sym typeface="Symbol" pitchFamily="18" charset="2"/>
              </a:rPr>
              <a:t> </a:t>
            </a:r>
            <a:r>
              <a:rPr lang="es-ES_tradnl" sz="1600" b="1" dirty="0" err="1" smtClean="0">
                <a:solidFill>
                  <a:srgbClr val="003399"/>
                </a:solidFill>
                <a:cs typeface="Arial" charset="0"/>
                <a:sym typeface="Symbol" pitchFamily="18" charset="2"/>
              </a:rPr>
              <a:t>surface</a:t>
            </a:r>
            <a:r>
              <a:rPr lang="es-ES_tradnl" sz="1600" b="1" dirty="0" smtClean="0">
                <a:solidFill>
                  <a:srgbClr val="003399"/>
                </a:solidFill>
                <a:cs typeface="Arial" charset="0"/>
                <a:sym typeface="Symbol" pitchFamily="18" charset="2"/>
              </a:rPr>
              <a:t> </a:t>
            </a:r>
            <a:r>
              <a:rPr lang="es-ES_tradnl" sz="1600" b="1" dirty="0" err="1" smtClean="0">
                <a:solidFill>
                  <a:srgbClr val="003399"/>
                </a:solidFill>
                <a:cs typeface="Arial" charset="0"/>
                <a:sym typeface="Symbol" pitchFamily="18" charset="2"/>
              </a:rPr>
              <a:t>area</a:t>
            </a:r>
            <a:r>
              <a:rPr lang="es-ES_tradnl" sz="1600" b="1" dirty="0" smtClean="0">
                <a:solidFill>
                  <a:srgbClr val="003399"/>
                </a:solidFill>
                <a:cs typeface="Arial" charset="0"/>
                <a:sym typeface="Symbol" pitchFamily="18" charset="2"/>
              </a:rPr>
              <a:t> </a:t>
            </a:r>
          </a:p>
          <a:p>
            <a:pPr>
              <a:lnSpc>
                <a:spcPct val="150000"/>
              </a:lnSpc>
            </a:pPr>
            <a:r>
              <a:rPr lang="es-ES_tradnl" sz="1600" b="1" dirty="0" err="1" smtClean="0">
                <a:solidFill>
                  <a:srgbClr val="FF0000"/>
                </a:solidFill>
                <a:cs typeface="Arial" charset="0"/>
                <a:sym typeface="Symbol" pitchFamily="18" charset="2"/>
              </a:rPr>
              <a:t>Tunable</a:t>
            </a:r>
            <a:r>
              <a:rPr lang="es-ES_tradnl" sz="1600" b="1" dirty="0" smtClean="0">
                <a:solidFill>
                  <a:srgbClr val="FF0000"/>
                </a:solidFill>
                <a:cs typeface="Arial" charset="0"/>
                <a:sym typeface="Symbol" pitchFamily="18" charset="2"/>
              </a:rPr>
              <a:t> </a:t>
            </a:r>
            <a:r>
              <a:rPr lang="es-ES_tradnl" sz="1600" b="1" dirty="0" err="1" smtClean="0">
                <a:solidFill>
                  <a:srgbClr val="FF0000"/>
                </a:solidFill>
                <a:cs typeface="Arial" charset="0"/>
                <a:sym typeface="Symbol" pitchFamily="18" charset="2"/>
              </a:rPr>
              <a:t>surface</a:t>
            </a:r>
            <a:r>
              <a:rPr lang="es-ES_tradnl" sz="1600" b="1" dirty="0" smtClean="0">
                <a:solidFill>
                  <a:srgbClr val="FF0000"/>
                </a:solidFill>
                <a:cs typeface="Arial" charset="0"/>
                <a:sym typeface="Symbol" pitchFamily="18" charset="2"/>
              </a:rPr>
              <a:t> </a:t>
            </a:r>
            <a:r>
              <a:rPr lang="es-ES_tradnl" sz="1600" b="1" dirty="0" err="1" smtClean="0">
                <a:solidFill>
                  <a:srgbClr val="FF0000"/>
                </a:solidFill>
                <a:cs typeface="Arial" charset="0"/>
                <a:sym typeface="Symbol" pitchFamily="18" charset="2"/>
              </a:rPr>
              <a:t>properties</a:t>
            </a:r>
            <a:endParaRPr lang="es-ES_tradnl" sz="1600" b="1" dirty="0">
              <a:solidFill>
                <a:srgbClr val="FF0000"/>
              </a:solidFill>
              <a:cs typeface="Arial"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0 Grupo"/>
          <p:cNvGrpSpPr>
            <a:grpSpLocks/>
          </p:cNvGrpSpPr>
          <p:nvPr/>
        </p:nvGrpSpPr>
        <p:grpSpPr bwMode="auto">
          <a:xfrm>
            <a:off x="323850" y="238125"/>
            <a:ext cx="2016125" cy="454025"/>
            <a:chOff x="323851" y="238124"/>
            <a:chExt cx="2015902" cy="454571"/>
          </a:xfrm>
        </p:grpSpPr>
        <p:sp>
          <p:nvSpPr>
            <p:cNvPr id="12" name="11 Rectángulo"/>
            <p:cNvSpPr>
              <a:spLocks noChangeArrowheads="1"/>
            </p:cNvSpPr>
            <p:nvPr/>
          </p:nvSpPr>
          <p:spPr bwMode="auto">
            <a:xfrm>
              <a:off x="323851" y="238124"/>
              <a:ext cx="2015902" cy="454571"/>
            </a:xfrm>
            <a:prstGeom prst="rect">
              <a:avLst/>
            </a:prstGeom>
            <a:noFill/>
            <a:ln w="25400" algn="ctr">
              <a:solidFill>
                <a:srgbClr val="385D8A"/>
              </a:solidFill>
              <a:miter lim="800000"/>
              <a:headEnd/>
              <a:tailEnd/>
            </a:ln>
          </p:spPr>
          <p:txBody>
            <a:bodyPr anchor="ctr"/>
            <a:lstStyle/>
            <a:p>
              <a:pPr algn="ctr" fontAlgn="auto">
                <a:spcBef>
                  <a:spcPts val="0"/>
                </a:spcBef>
                <a:spcAft>
                  <a:spcPts val="0"/>
                </a:spcAft>
                <a:defRPr/>
              </a:pPr>
              <a:endParaRPr lang="es-ES">
                <a:solidFill>
                  <a:schemeClr val="lt1"/>
                </a:solidFill>
                <a:latin typeface="+mn-lt"/>
              </a:endParaRPr>
            </a:p>
          </p:txBody>
        </p:sp>
        <p:sp>
          <p:nvSpPr>
            <p:cNvPr id="19666" name="10 CuadroTexto"/>
            <p:cNvSpPr txBox="1">
              <a:spLocks noChangeArrowheads="1"/>
            </p:cNvSpPr>
            <p:nvPr/>
          </p:nvSpPr>
          <p:spPr bwMode="auto">
            <a:xfrm>
              <a:off x="512763" y="260350"/>
              <a:ext cx="1638300" cy="396875"/>
            </a:xfrm>
            <a:prstGeom prst="rect">
              <a:avLst/>
            </a:prstGeom>
            <a:solidFill>
              <a:srgbClr val="FFF8EF"/>
            </a:solidFill>
            <a:ln w="9525">
              <a:noFill/>
              <a:miter lim="800000"/>
              <a:headEnd/>
              <a:tailEnd/>
            </a:ln>
          </p:spPr>
          <p:txBody>
            <a:bodyPr>
              <a:spAutoFit/>
            </a:bodyPr>
            <a:lstStyle/>
            <a:p>
              <a:pPr algn="ctr"/>
              <a:r>
                <a:rPr lang="es-ES" sz="2000" b="1" dirty="0" smtClean="0">
                  <a:solidFill>
                    <a:srgbClr val="000099"/>
                  </a:solidFill>
                  <a:cs typeface="Arial" charset="0"/>
                </a:rPr>
                <a:t>OBJETIVE</a:t>
              </a:r>
              <a:endParaRPr lang="es-ES" sz="2000" b="1" dirty="0">
                <a:solidFill>
                  <a:srgbClr val="000099"/>
                </a:solidFill>
                <a:cs typeface="Arial" charset="0"/>
              </a:endParaRPr>
            </a:p>
          </p:txBody>
        </p:sp>
      </p:grpSp>
      <p:sp>
        <p:nvSpPr>
          <p:cNvPr id="19458" name="Rectángulo 3"/>
          <p:cNvSpPr>
            <a:spLocks noChangeArrowheads="1"/>
          </p:cNvSpPr>
          <p:nvPr/>
        </p:nvSpPr>
        <p:spPr bwMode="auto">
          <a:xfrm>
            <a:off x="1187450" y="2217058"/>
            <a:ext cx="6913563" cy="707886"/>
          </a:xfrm>
          <a:prstGeom prst="rect">
            <a:avLst/>
          </a:prstGeom>
          <a:noFill/>
          <a:ln w="9525">
            <a:noFill/>
            <a:miter lim="800000"/>
            <a:headEnd/>
            <a:tailEnd/>
          </a:ln>
        </p:spPr>
        <p:txBody>
          <a:bodyPr>
            <a:spAutoFit/>
          </a:bodyPr>
          <a:lstStyle/>
          <a:p>
            <a:pPr marL="36513"/>
            <a:r>
              <a:rPr lang="es-ES_tradnl" sz="2000" b="1" dirty="0" err="1" smtClean="0">
                <a:solidFill>
                  <a:srgbClr val="003399"/>
                </a:solidFill>
                <a:cs typeface="Times New Roman" pitchFamily="18" charset="0"/>
              </a:rPr>
              <a:t>Incorporate</a:t>
            </a:r>
            <a:r>
              <a:rPr lang="es-ES_tradnl" sz="2000" b="1" dirty="0" smtClean="0">
                <a:solidFill>
                  <a:srgbClr val="003399"/>
                </a:solidFill>
                <a:cs typeface="Times New Roman" pitchFamily="18" charset="0"/>
              </a:rPr>
              <a:t> </a:t>
            </a:r>
            <a:r>
              <a:rPr lang="es-ES_tradnl" sz="2000" b="1" dirty="0" err="1" smtClean="0">
                <a:solidFill>
                  <a:srgbClr val="003399"/>
                </a:solidFill>
                <a:cs typeface="Times New Roman" pitchFamily="18" charset="0"/>
              </a:rPr>
              <a:t>molecules</a:t>
            </a:r>
            <a:r>
              <a:rPr lang="es-ES_tradnl" sz="2000" b="1" dirty="0" smtClean="0">
                <a:solidFill>
                  <a:srgbClr val="003399"/>
                </a:solidFill>
                <a:cs typeface="Times New Roman" pitchFamily="18" charset="0"/>
              </a:rPr>
              <a:t> </a:t>
            </a:r>
            <a:r>
              <a:rPr lang="es-ES_tradnl" sz="2000" b="1" dirty="0" err="1" smtClean="0">
                <a:solidFill>
                  <a:srgbClr val="003399"/>
                </a:solidFill>
                <a:cs typeface="Times New Roman" pitchFamily="18" charset="0"/>
              </a:rPr>
              <a:t>with</a:t>
            </a:r>
            <a:r>
              <a:rPr lang="es-ES_tradnl" sz="2000" b="1" dirty="0" smtClean="0">
                <a:solidFill>
                  <a:srgbClr val="003399"/>
                </a:solidFill>
                <a:cs typeface="Times New Roman" pitchFamily="18" charset="0"/>
              </a:rPr>
              <a:t> amino </a:t>
            </a:r>
            <a:r>
              <a:rPr lang="es-ES_tradnl" sz="2000" b="1" dirty="0" err="1" smtClean="0">
                <a:solidFill>
                  <a:srgbClr val="003399"/>
                </a:solidFill>
                <a:cs typeface="Times New Roman" pitchFamily="18" charset="0"/>
              </a:rPr>
              <a:t>groups</a:t>
            </a:r>
            <a:endParaRPr lang="es-ES_tradnl" sz="2000" b="1" dirty="0" smtClean="0">
              <a:solidFill>
                <a:srgbClr val="003399"/>
              </a:solidFill>
              <a:cs typeface="Times New Roman" pitchFamily="18" charset="0"/>
            </a:endParaRPr>
          </a:p>
          <a:p>
            <a:pPr marL="36513"/>
            <a:r>
              <a:rPr lang="es-ES_tradnl" sz="2000" b="1" dirty="0" smtClean="0">
                <a:solidFill>
                  <a:srgbClr val="003399"/>
                </a:solidFill>
                <a:cs typeface="Times New Roman" pitchFamily="18" charset="0"/>
              </a:rPr>
              <a:t>Explore </a:t>
            </a:r>
            <a:r>
              <a:rPr lang="es-ES_tradnl" sz="2000" b="1" dirty="0" err="1" smtClean="0">
                <a:solidFill>
                  <a:srgbClr val="003399"/>
                </a:solidFill>
                <a:cs typeface="Times New Roman" pitchFamily="18" charset="0"/>
              </a:rPr>
              <a:t>joint</a:t>
            </a:r>
            <a:r>
              <a:rPr lang="es-ES_tradnl" sz="2000" b="1" dirty="0" smtClean="0">
                <a:solidFill>
                  <a:srgbClr val="003399"/>
                </a:solidFill>
                <a:cs typeface="Times New Roman" pitchFamily="18" charset="0"/>
              </a:rPr>
              <a:t> </a:t>
            </a:r>
            <a:r>
              <a:rPr lang="es-ES_tradnl" sz="2000" b="1" dirty="0" err="1" smtClean="0">
                <a:solidFill>
                  <a:srgbClr val="003399"/>
                </a:solidFill>
                <a:cs typeface="Times New Roman" pitchFamily="18" charset="0"/>
              </a:rPr>
              <a:t>action</a:t>
            </a:r>
            <a:r>
              <a:rPr lang="es-ES_tradnl" sz="2000" b="1" dirty="0" smtClean="0">
                <a:solidFill>
                  <a:srgbClr val="003399"/>
                </a:solidFill>
                <a:cs typeface="Times New Roman" pitchFamily="18" charset="0"/>
              </a:rPr>
              <a:t> of </a:t>
            </a:r>
            <a:r>
              <a:rPr lang="es-ES_tradnl" sz="2000" dirty="0" smtClean="0">
                <a:cs typeface="Times New Roman" pitchFamily="18" charset="0"/>
              </a:rPr>
              <a:t> </a:t>
            </a:r>
            <a:r>
              <a:rPr lang="es-ES_tradnl" sz="2000" b="1" dirty="0" smtClean="0">
                <a:solidFill>
                  <a:srgbClr val="FF0000"/>
                </a:solidFill>
                <a:cs typeface="Times New Roman" pitchFamily="18" charset="0"/>
              </a:rPr>
              <a:t>GRAFTING and IMPREGNATION</a:t>
            </a:r>
            <a:endParaRPr lang="es-ES_tradnl" sz="1400" b="1" dirty="0"/>
          </a:p>
        </p:txBody>
      </p:sp>
      <p:sp>
        <p:nvSpPr>
          <p:cNvPr id="19459" name="Rectangle 29"/>
          <p:cNvSpPr>
            <a:spLocks noChangeArrowheads="1"/>
          </p:cNvSpPr>
          <p:nvPr/>
        </p:nvSpPr>
        <p:spPr bwMode="auto">
          <a:xfrm>
            <a:off x="827088" y="930653"/>
            <a:ext cx="7392987" cy="1202203"/>
          </a:xfrm>
          <a:prstGeom prst="rect">
            <a:avLst/>
          </a:prstGeom>
          <a:noFill/>
          <a:ln w="19050" algn="ctr">
            <a:solidFill>
              <a:schemeClr val="tx1"/>
            </a:solidFill>
            <a:prstDash val="solid"/>
            <a:miter lim="800000"/>
            <a:headEnd/>
            <a:tailEnd/>
          </a:ln>
        </p:spPr>
        <p:txBody>
          <a:bodyPr lIns="93296" tIns="46648" rIns="93296" bIns="46648" anchor="ctr">
            <a:spAutoFit/>
          </a:bodyPr>
          <a:lstStyle/>
          <a:p>
            <a:pPr algn="ctr">
              <a:lnSpc>
                <a:spcPct val="120000"/>
              </a:lnSpc>
            </a:pPr>
            <a:r>
              <a:rPr lang="es-ES_tradnl" sz="2000" b="1" dirty="0" err="1" smtClean="0">
                <a:cs typeface="Arial" charset="0"/>
              </a:rPr>
              <a:t>Synthesis</a:t>
            </a:r>
            <a:r>
              <a:rPr lang="es-ES_tradnl" sz="2000" b="1" dirty="0" smtClean="0">
                <a:cs typeface="Arial" charset="0"/>
              </a:rPr>
              <a:t> and </a:t>
            </a:r>
            <a:r>
              <a:rPr lang="es-ES_tradnl" sz="2000" b="1" dirty="0" err="1" smtClean="0">
                <a:cs typeface="Arial" charset="0"/>
              </a:rPr>
              <a:t>characterization</a:t>
            </a:r>
            <a:r>
              <a:rPr lang="es-ES_tradnl" sz="2000" b="1" dirty="0" smtClean="0">
                <a:cs typeface="Arial" charset="0"/>
              </a:rPr>
              <a:t> of SBA-15 </a:t>
            </a:r>
            <a:r>
              <a:rPr lang="es-ES_tradnl" sz="2000" b="1" dirty="0" err="1" smtClean="0">
                <a:cs typeface="Arial" charset="0"/>
              </a:rPr>
              <a:t>materials</a:t>
            </a:r>
            <a:r>
              <a:rPr lang="es-ES_tradnl" sz="2000" b="1" dirty="0" smtClean="0">
                <a:cs typeface="Arial" charset="0"/>
              </a:rPr>
              <a:t>: </a:t>
            </a:r>
            <a:endParaRPr lang="es-ES_tradnl" sz="2000" b="1" dirty="0">
              <a:cs typeface="Arial" charset="0"/>
            </a:endParaRPr>
          </a:p>
          <a:p>
            <a:pPr lvl="5">
              <a:lnSpc>
                <a:spcPct val="120000"/>
              </a:lnSpc>
              <a:buFont typeface="Arial" pitchFamily="34" charset="0"/>
              <a:buChar char="•"/>
            </a:pPr>
            <a:r>
              <a:rPr lang="es-ES_tradnl" sz="2000" b="1" dirty="0" smtClean="0">
                <a:cs typeface="Arial" charset="0"/>
              </a:rPr>
              <a:t> </a:t>
            </a:r>
            <a:r>
              <a:rPr lang="es-ES_tradnl" sz="2000" b="1" dirty="0" err="1" smtClean="0">
                <a:cs typeface="Arial" charset="0"/>
              </a:rPr>
              <a:t>conventional</a:t>
            </a:r>
            <a:r>
              <a:rPr lang="es-ES_tradnl" sz="2000" b="1" dirty="0" smtClean="0">
                <a:cs typeface="Arial" charset="0"/>
              </a:rPr>
              <a:t> </a:t>
            </a:r>
            <a:r>
              <a:rPr lang="es-ES_tradnl" sz="2000" b="1" dirty="0" err="1" smtClean="0">
                <a:cs typeface="Arial" charset="0"/>
              </a:rPr>
              <a:t>pore</a:t>
            </a:r>
            <a:r>
              <a:rPr lang="es-ES_tradnl" sz="2000" b="1" dirty="0" smtClean="0">
                <a:cs typeface="Arial" charset="0"/>
              </a:rPr>
              <a:t> </a:t>
            </a:r>
            <a:r>
              <a:rPr lang="es-ES_tradnl" sz="2000" b="1" dirty="0" err="1" smtClean="0">
                <a:cs typeface="Arial" charset="0"/>
              </a:rPr>
              <a:t>size</a:t>
            </a:r>
            <a:endParaRPr lang="es-ES_tradnl" sz="2000" b="1" dirty="0" smtClean="0">
              <a:cs typeface="Arial" charset="0"/>
            </a:endParaRPr>
          </a:p>
          <a:p>
            <a:pPr lvl="5">
              <a:lnSpc>
                <a:spcPct val="120000"/>
              </a:lnSpc>
              <a:buFont typeface="Arial" pitchFamily="34" charset="0"/>
              <a:buChar char="•"/>
            </a:pPr>
            <a:r>
              <a:rPr lang="es-ES_tradnl" sz="2000" b="1" dirty="0" smtClean="0">
                <a:solidFill>
                  <a:srgbClr val="FF0000"/>
                </a:solidFill>
                <a:cs typeface="Arial" charset="0"/>
              </a:rPr>
              <a:t> </a:t>
            </a:r>
            <a:r>
              <a:rPr lang="es-ES_tradnl" sz="2000" b="1" dirty="0" err="1" smtClean="0">
                <a:solidFill>
                  <a:srgbClr val="FF0000"/>
                </a:solidFill>
                <a:cs typeface="Arial" charset="0"/>
              </a:rPr>
              <a:t>pore-expanded</a:t>
            </a:r>
            <a:endParaRPr lang="es-ES_tradnl" sz="2000" b="1" baseline="-25000" dirty="0">
              <a:cs typeface="Arial" charset="0"/>
            </a:endParaRPr>
          </a:p>
        </p:txBody>
      </p:sp>
      <p:sp>
        <p:nvSpPr>
          <p:cNvPr id="19462" name="Line 175"/>
          <p:cNvSpPr>
            <a:spLocks noChangeShapeType="1"/>
          </p:cNvSpPr>
          <p:nvPr/>
        </p:nvSpPr>
        <p:spPr bwMode="auto">
          <a:xfrm>
            <a:off x="241300" y="4568825"/>
            <a:ext cx="1944688" cy="0"/>
          </a:xfrm>
          <a:prstGeom prst="line">
            <a:avLst/>
          </a:prstGeom>
          <a:noFill/>
          <a:ln w="25400">
            <a:solidFill>
              <a:schemeClr val="tx1"/>
            </a:solidFill>
            <a:round/>
            <a:headEnd/>
            <a:tailEnd/>
          </a:ln>
        </p:spPr>
        <p:txBody>
          <a:bodyPr wrap="none" lIns="0" tIns="0" rIns="0" bIns="0">
            <a:spAutoFit/>
          </a:bodyPr>
          <a:lstStyle/>
          <a:p>
            <a:endParaRPr lang="es-ES"/>
          </a:p>
        </p:txBody>
      </p:sp>
      <p:sp>
        <p:nvSpPr>
          <p:cNvPr id="19463" name="Line 176"/>
          <p:cNvSpPr>
            <a:spLocks noChangeShapeType="1"/>
          </p:cNvSpPr>
          <p:nvPr/>
        </p:nvSpPr>
        <p:spPr bwMode="auto">
          <a:xfrm>
            <a:off x="206375" y="4471988"/>
            <a:ext cx="2017713" cy="0"/>
          </a:xfrm>
          <a:prstGeom prst="line">
            <a:avLst/>
          </a:prstGeom>
          <a:noFill/>
          <a:ln w="9525">
            <a:solidFill>
              <a:schemeClr val="tx1"/>
            </a:solidFill>
            <a:round/>
            <a:headEnd/>
            <a:tailEnd/>
          </a:ln>
        </p:spPr>
        <p:txBody>
          <a:bodyPr wrap="none" lIns="0" tIns="0" rIns="0" bIns="0">
            <a:spAutoFit/>
          </a:bodyPr>
          <a:lstStyle/>
          <a:p>
            <a:endParaRPr lang="es-ES"/>
          </a:p>
        </p:txBody>
      </p:sp>
      <p:sp>
        <p:nvSpPr>
          <p:cNvPr id="19464" name="Line 177"/>
          <p:cNvSpPr>
            <a:spLocks noChangeShapeType="1"/>
          </p:cNvSpPr>
          <p:nvPr/>
        </p:nvSpPr>
        <p:spPr bwMode="auto">
          <a:xfrm>
            <a:off x="157163" y="4410075"/>
            <a:ext cx="2160587" cy="0"/>
          </a:xfrm>
          <a:prstGeom prst="line">
            <a:avLst/>
          </a:prstGeom>
          <a:noFill/>
          <a:ln w="9525">
            <a:solidFill>
              <a:schemeClr val="tx1"/>
            </a:solidFill>
            <a:round/>
            <a:headEnd/>
            <a:tailEnd/>
          </a:ln>
        </p:spPr>
        <p:txBody>
          <a:bodyPr wrap="none" lIns="0" tIns="0" rIns="0" bIns="0">
            <a:spAutoFit/>
          </a:bodyPr>
          <a:lstStyle/>
          <a:p>
            <a:endParaRPr lang="es-ES"/>
          </a:p>
        </p:txBody>
      </p:sp>
      <p:sp>
        <p:nvSpPr>
          <p:cNvPr id="19465" name="Line 178"/>
          <p:cNvSpPr>
            <a:spLocks noChangeShapeType="1"/>
          </p:cNvSpPr>
          <p:nvPr/>
        </p:nvSpPr>
        <p:spPr bwMode="auto">
          <a:xfrm>
            <a:off x="285750" y="4478338"/>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66" name="Line 179"/>
          <p:cNvSpPr>
            <a:spLocks noChangeShapeType="1"/>
          </p:cNvSpPr>
          <p:nvPr/>
        </p:nvSpPr>
        <p:spPr bwMode="auto">
          <a:xfrm>
            <a:off x="430213" y="4475163"/>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67" name="Line 180"/>
          <p:cNvSpPr>
            <a:spLocks noChangeShapeType="1"/>
          </p:cNvSpPr>
          <p:nvPr/>
        </p:nvSpPr>
        <p:spPr bwMode="auto">
          <a:xfrm>
            <a:off x="573088" y="4478338"/>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68" name="Line 181"/>
          <p:cNvSpPr>
            <a:spLocks noChangeShapeType="1"/>
          </p:cNvSpPr>
          <p:nvPr/>
        </p:nvSpPr>
        <p:spPr bwMode="auto">
          <a:xfrm>
            <a:off x="720725" y="4478338"/>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69" name="Line 182"/>
          <p:cNvSpPr>
            <a:spLocks noChangeShapeType="1"/>
          </p:cNvSpPr>
          <p:nvPr/>
        </p:nvSpPr>
        <p:spPr bwMode="auto">
          <a:xfrm>
            <a:off x="862013" y="4478338"/>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70" name="Line 183"/>
          <p:cNvSpPr>
            <a:spLocks noChangeShapeType="1"/>
          </p:cNvSpPr>
          <p:nvPr/>
        </p:nvSpPr>
        <p:spPr bwMode="auto">
          <a:xfrm>
            <a:off x="1004888" y="4478338"/>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71" name="Line 184"/>
          <p:cNvSpPr>
            <a:spLocks noChangeShapeType="1"/>
          </p:cNvSpPr>
          <p:nvPr/>
        </p:nvSpPr>
        <p:spPr bwMode="auto">
          <a:xfrm>
            <a:off x="1150938" y="4471988"/>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72" name="Line 185"/>
          <p:cNvSpPr>
            <a:spLocks noChangeShapeType="1"/>
          </p:cNvSpPr>
          <p:nvPr/>
        </p:nvSpPr>
        <p:spPr bwMode="auto">
          <a:xfrm>
            <a:off x="1293813" y="4471988"/>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73" name="Line 186"/>
          <p:cNvSpPr>
            <a:spLocks noChangeShapeType="1"/>
          </p:cNvSpPr>
          <p:nvPr/>
        </p:nvSpPr>
        <p:spPr bwMode="auto">
          <a:xfrm>
            <a:off x="1441450" y="4475163"/>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74" name="Line 187"/>
          <p:cNvSpPr>
            <a:spLocks noChangeShapeType="1"/>
          </p:cNvSpPr>
          <p:nvPr/>
        </p:nvSpPr>
        <p:spPr bwMode="auto">
          <a:xfrm>
            <a:off x="1581150" y="4471988"/>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75" name="Line 188"/>
          <p:cNvSpPr>
            <a:spLocks noChangeShapeType="1"/>
          </p:cNvSpPr>
          <p:nvPr/>
        </p:nvSpPr>
        <p:spPr bwMode="auto">
          <a:xfrm>
            <a:off x="1724025" y="4475163"/>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76" name="Line 189"/>
          <p:cNvSpPr>
            <a:spLocks noChangeShapeType="1"/>
          </p:cNvSpPr>
          <p:nvPr/>
        </p:nvSpPr>
        <p:spPr bwMode="auto">
          <a:xfrm>
            <a:off x="1871663" y="4475163"/>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77" name="Line 190"/>
          <p:cNvSpPr>
            <a:spLocks noChangeShapeType="1"/>
          </p:cNvSpPr>
          <p:nvPr/>
        </p:nvSpPr>
        <p:spPr bwMode="auto">
          <a:xfrm>
            <a:off x="2012950" y="4475163"/>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78" name="Line 191"/>
          <p:cNvSpPr>
            <a:spLocks noChangeShapeType="1"/>
          </p:cNvSpPr>
          <p:nvPr/>
        </p:nvSpPr>
        <p:spPr bwMode="auto">
          <a:xfrm>
            <a:off x="2155825" y="4475163"/>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79" name="Line 192"/>
          <p:cNvSpPr>
            <a:spLocks noChangeShapeType="1"/>
          </p:cNvSpPr>
          <p:nvPr/>
        </p:nvSpPr>
        <p:spPr bwMode="auto">
          <a:xfrm>
            <a:off x="360363" y="44132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80" name="Line 193"/>
          <p:cNvSpPr>
            <a:spLocks noChangeShapeType="1"/>
          </p:cNvSpPr>
          <p:nvPr/>
        </p:nvSpPr>
        <p:spPr bwMode="auto">
          <a:xfrm>
            <a:off x="504825" y="441007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81" name="Line 194"/>
          <p:cNvSpPr>
            <a:spLocks noChangeShapeType="1"/>
          </p:cNvSpPr>
          <p:nvPr/>
        </p:nvSpPr>
        <p:spPr bwMode="auto">
          <a:xfrm>
            <a:off x="647700" y="441007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82" name="Line 195"/>
          <p:cNvSpPr>
            <a:spLocks noChangeShapeType="1"/>
          </p:cNvSpPr>
          <p:nvPr/>
        </p:nvSpPr>
        <p:spPr bwMode="auto">
          <a:xfrm>
            <a:off x="795338" y="441007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83" name="Line 196"/>
          <p:cNvSpPr>
            <a:spLocks noChangeShapeType="1"/>
          </p:cNvSpPr>
          <p:nvPr/>
        </p:nvSpPr>
        <p:spPr bwMode="auto">
          <a:xfrm>
            <a:off x="936625" y="44132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84" name="Line 197"/>
          <p:cNvSpPr>
            <a:spLocks noChangeShapeType="1"/>
          </p:cNvSpPr>
          <p:nvPr/>
        </p:nvSpPr>
        <p:spPr bwMode="auto">
          <a:xfrm>
            <a:off x="1079500" y="44132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85" name="Line 198"/>
          <p:cNvSpPr>
            <a:spLocks noChangeShapeType="1"/>
          </p:cNvSpPr>
          <p:nvPr/>
        </p:nvSpPr>
        <p:spPr bwMode="auto">
          <a:xfrm>
            <a:off x="1225550" y="44132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86" name="Line 199"/>
          <p:cNvSpPr>
            <a:spLocks noChangeShapeType="1"/>
          </p:cNvSpPr>
          <p:nvPr/>
        </p:nvSpPr>
        <p:spPr bwMode="auto">
          <a:xfrm>
            <a:off x="1368425" y="44132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87" name="Line 200"/>
          <p:cNvSpPr>
            <a:spLocks noChangeShapeType="1"/>
          </p:cNvSpPr>
          <p:nvPr/>
        </p:nvSpPr>
        <p:spPr bwMode="auto">
          <a:xfrm>
            <a:off x="1516063" y="44132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88" name="Line 201"/>
          <p:cNvSpPr>
            <a:spLocks noChangeShapeType="1"/>
          </p:cNvSpPr>
          <p:nvPr/>
        </p:nvSpPr>
        <p:spPr bwMode="auto">
          <a:xfrm>
            <a:off x="1655763" y="441007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89" name="Line 202"/>
          <p:cNvSpPr>
            <a:spLocks noChangeShapeType="1"/>
          </p:cNvSpPr>
          <p:nvPr/>
        </p:nvSpPr>
        <p:spPr bwMode="auto">
          <a:xfrm>
            <a:off x="1798638" y="441007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90" name="Line 203"/>
          <p:cNvSpPr>
            <a:spLocks noChangeShapeType="1"/>
          </p:cNvSpPr>
          <p:nvPr/>
        </p:nvSpPr>
        <p:spPr bwMode="auto">
          <a:xfrm>
            <a:off x="1946275" y="441007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91" name="Line 204"/>
          <p:cNvSpPr>
            <a:spLocks noChangeShapeType="1"/>
          </p:cNvSpPr>
          <p:nvPr/>
        </p:nvSpPr>
        <p:spPr bwMode="auto">
          <a:xfrm>
            <a:off x="2087563" y="44132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92" name="Line 205"/>
          <p:cNvSpPr>
            <a:spLocks noChangeShapeType="1"/>
          </p:cNvSpPr>
          <p:nvPr/>
        </p:nvSpPr>
        <p:spPr bwMode="auto">
          <a:xfrm>
            <a:off x="2230438" y="44132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93" name="Line 206"/>
          <p:cNvSpPr>
            <a:spLocks noChangeShapeType="1"/>
          </p:cNvSpPr>
          <p:nvPr/>
        </p:nvSpPr>
        <p:spPr bwMode="auto">
          <a:xfrm>
            <a:off x="212725" y="44132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94" name="Line 207"/>
          <p:cNvSpPr>
            <a:spLocks noChangeShapeType="1"/>
          </p:cNvSpPr>
          <p:nvPr/>
        </p:nvSpPr>
        <p:spPr bwMode="auto">
          <a:xfrm>
            <a:off x="128588" y="4349750"/>
            <a:ext cx="2232025" cy="0"/>
          </a:xfrm>
          <a:prstGeom prst="line">
            <a:avLst/>
          </a:prstGeom>
          <a:noFill/>
          <a:ln w="9525">
            <a:solidFill>
              <a:schemeClr val="tx1"/>
            </a:solidFill>
            <a:round/>
            <a:headEnd/>
            <a:tailEnd/>
          </a:ln>
        </p:spPr>
        <p:txBody>
          <a:bodyPr wrap="none" lIns="0" tIns="0" rIns="0" bIns="0">
            <a:spAutoFit/>
          </a:bodyPr>
          <a:lstStyle/>
          <a:p>
            <a:endParaRPr lang="es-ES"/>
          </a:p>
        </p:txBody>
      </p:sp>
      <p:sp>
        <p:nvSpPr>
          <p:cNvPr id="19495" name="Line 208"/>
          <p:cNvSpPr>
            <a:spLocks noChangeShapeType="1"/>
          </p:cNvSpPr>
          <p:nvPr/>
        </p:nvSpPr>
        <p:spPr bwMode="auto">
          <a:xfrm>
            <a:off x="285750"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96" name="Line 209"/>
          <p:cNvSpPr>
            <a:spLocks noChangeShapeType="1"/>
          </p:cNvSpPr>
          <p:nvPr/>
        </p:nvSpPr>
        <p:spPr bwMode="auto">
          <a:xfrm>
            <a:off x="430213"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97" name="Line 210"/>
          <p:cNvSpPr>
            <a:spLocks noChangeShapeType="1"/>
          </p:cNvSpPr>
          <p:nvPr/>
        </p:nvSpPr>
        <p:spPr bwMode="auto">
          <a:xfrm>
            <a:off x="573088"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98" name="Line 211"/>
          <p:cNvSpPr>
            <a:spLocks noChangeShapeType="1"/>
          </p:cNvSpPr>
          <p:nvPr/>
        </p:nvSpPr>
        <p:spPr bwMode="auto">
          <a:xfrm>
            <a:off x="720725"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499" name="Line 212"/>
          <p:cNvSpPr>
            <a:spLocks noChangeShapeType="1"/>
          </p:cNvSpPr>
          <p:nvPr/>
        </p:nvSpPr>
        <p:spPr bwMode="auto">
          <a:xfrm>
            <a:off x="862013"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00" name="Line 213"/>
          <p:cNvSpPr>
            <a:spLocks noChangeShapeType="1"/>
          </p:cNvSpPr>
          <p:nvPr/>
        </p:nvSpPr>
        <p:spPr bwMode="auto">
          <a:xfrm>
            <a:off x="1004888"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01" name="Line 214"/>
          <p:cNvSpPr>
            <a:spLocks noChangeShapeType="1"/>
          </p:cNvSpPr>
          <p:nvPr/>
        </p:nvSpPr>
        <p:spPr bwMode="auto">
          <a:xfrm>
            <a:off x="1150938"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02" name="Line 215"/>
          <p:cNvSpPr>
            <a:spLocks noChangeShapeType="1"/>
          </p:cNvSpPr>
          <p:nvPr/>
        </p:nvSpPr>
        <p:spPr bwMode="auto">
          <a:xfrm>
            <a:off x="1293813"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03" name="Line 216"/>
          <p:cNvSpPr>
            <a:spLocks noChangeShapeType="1"/>
          </p:cNvSpPr>
          <p:nvPr/>
        </p:nvSpPr>
        <p:spPr bwMode="auto">
          <a:xfrm>
            <a:off x="1441450"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04" name="Line 217"/>
          <p:cNvSpPr>
            <a:spLocks noChangeShapeType="1"/>
          </p:cNvSpPr>
          <p:nvPr/>
        </p:nvSpPr>
        <p:spPr bwMode="auto">
          <a:xfrm>
            <a:off x="1581150"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05" name="Line 218"/>
          <p:cNvSpPr>
            <a:spLocks noChangeShapeType="1"/>
          </p:cNvSpPr>
          <p:nvPr/>
        </p:nvSpPr>
        <p:spPr bwMode="auto">
          <a:xfrm>
            <a:off x="1724025"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06" name="Line 219"/>
          <p:cNvSpPr>
            <a:spLocks noChangeShapeType="1"/>
          </p:cNvSpPr>
          <p:nvPr/>
        </p:nvSpPr>
        <p:spPr bwMode="auto">
          <a:xfrm>
            <a:off x="1871663"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07" name="Line 220"/>
          <p:cNvSpPr>
            <a:spLocks noChangeShapeType="1"/>
          </p:cNvSpPr>
          <p:nvPr/>
        </p:nvSpPr>
        <p:spPr bwMode="auto">
          <a:xfrm>
            <a:off x="2012950"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08" name="Line 221"/>
          <p:cNvSpPr>
            <a:spLocks noChangeShapeType="1"/>
          </p:cNvSpPr>
          <p:nvPr/>
        </p:nvSpPr>
        <p:spPr bwMode="auto">
          <a:xfrm>
            <a:off x="2155825"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09" name="Line 222"/>
          <p:cNvSpPr>
            <a:spLocks noChangeShapeType="1"/>
          </p:cNvSpPr>
          <p:nvPr/>
        </p:nvSpPr>
        <p:spPr bwMode="auto">
          <a:xfrm>
            <a:off x="153988"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10" name="Line 223"/>
          <p:cNvSpPr>
            <a:spLocks noChangeShapeType="1"/>
          </p:cNvSpPr>
          <p:nvPr/>
        </p:nvSpPr>
        <p:spPr bwMode="auto">
          <a:xfrm>
            <a:off x="2289175" y="43497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11" name="Rectangle 224"/>
          <p:cNvSpPr>
            <a:spLocks noChangeArrowheads="1"/>
          </p:cNvSpPr>
          <p:nvPr/>
        </p:nvSpPr>
        <p:spPr bwMode="auto">
          <a:xfrm rot="7312636">
            <a:off x="2195513" y="4367213"/>
            <a:ext cx="274637" cy="96837"/>
          </a:xfrm>
          <a:prstGeom prst="rect">
            <a:avLst/>
          </a:prstGeom>
          <a:solidFill>
            <a:schemeClr val="bg1"/>
          </a:solidFill>
          <a:ln w="9525">
            <a:noFill/>
            <a:miter lim="800000"/>
            <a:headEnd/>
            <a:tailEnd/>
          </a:ln>
        </p:spPr>
        <p:txBody>
          <a:bodyPr rot="10800000" vert="eaVert" lIns="0" tIns="0" rIns="0" bIns="0" anchor="ctr">
            <a:spAutoFit/>
          </a:bodyPr>
          <a:lstStyle/>
          <a:p>
            <a:endParaRPr lang="en-US">
              <a:cs typeface="Arial" charset="0"/>
            </a:endParaRPr>
          </a:p>
        </p:txBody>
      </p:sp>
      <p:sp>
        <p:nvSpPr>
          <p:cNvPr id="19512" name="Rectangle 225"/>
          <p:cNvSpPr>
            <a:spLocks noChangeArrowheads="1"/>
          </p:cNvSpPr>
          <p:nvPr/>
        </p:nvSpPr>
        <p:spPr bwMode="auto">
          <a:xfrm rot="6725692">
            <a:off x="2230438" y="4294188"/>
            <a:ext cx="274637" cy="96837"/>
          </a:xfrm>
          <a:prstGeom prst="rect">
            <a:avLst/>
          </a:prstGeom>
          <a:solidFill>
            <a:schemeClr val="bg1"/>
          </a:solidFill>
          <a:ln w="9525">
            <a:noFill/>
            <a:miter lim="800000"/>
            <a:headEnd/>
            <a:tailEnd/>
          </a:ln>
        </p:spPr>
        <p:txBody>
          <a:bodyPr rot="10800000" vert="eaVert" lIns="0" tIns="0" rIns="0" bIns="0" anchor="ctr">
            <a:spAutoFit/>
          </a:bodyPr>
          <a:lstStyle/>
          <a:p>
            <a:endParaRPr lang="en-US">
              <a:cs typeface="Arial" charset="0"/>
            </a:endParaRPr>
          </a:p>
        </p:txBody>
      </p:sp>
      <p:sp>
        <p:nvSpPr>
          <p:cNvPr id="19513" name="Line 226"/>
          <p:cNvSpPr>
            <a:spLocks noChangeShapeType="1"/>
          </p:cNvSpPr>
          <p:nvPr/>
        </p:nvSpPr>
        <p:spPr bwMode="auto">
          <a:xfrm flipV="1">
            <a:off x="354013" y="4189413"/>
            <a:ext cx="0" cy="144462"/>
          </a:xfrm>
          <a:prstGeom prst="line">
            <a:avLst/>
          </a:prstGeom>
          <a:noFill/>
          <a:ln w="9525">
            <a:solidFill>
              <a:schemeClr val="tx1"/>
            </a:solidFill>
            <a:round/>
            <a:headEnd/>
            <a:tailEnd/>
          </a:ln>
        </p:spPr>
        <p:txBody>
          <a:bodyPr wrap="none" lIns="0" tIns="0" rIns="0" bIns="0">
            <a:spAutoFit/>
          </a:bodyPr>
          <a:lstStyle/>
          <a:p>
            <a:endParaRPr lang="es-ES"/>
          </a:p>
        </p:txBody>
      </p:sp>
      <p:sp>
        <p:nvSpPr>
          <p:cNvPr id="19514" name="Text Box 227"/>
          <p:cNvSpPr txBox="1">
            <a:spLocks noChangeArrowheads="1"/>
          </p:cNvSpPr>
          <p:nvPr/>
        </p:nvSpPr>
        <p:spPr bwMode="auto">
          <a:xfrm>
            <a:off x="271463" y="3933825"/>
            <a:ext cx="165100" cy="274638"/>
          </a:xfrm>
          <a:prstGeom prst="rect">
            <a:avLst/>
          </a:prstGeom>
          <a:noFill/>
          <a:ln w="9525">
            <a:noFill/>
            <a:miter lim="800000"/>
            <a:headEnd/>
            <a:tailEnd/>
          </a:ln>
        </p:spPr>
        <p:txBody>
          <a:bodyPr wrap="none" lIns="0" tIns="0" rIns="0" bIns="0">
            <a:spAutoFit/>
          </a:bodyPr>
          <a:lstStyle/>
          <a:p>
            <a:r>
              <a:rPr lang="es-ES" b="1">
                <a:solidFill>
                  <a:srgbClr val="008000"/>
                </a:solidFill>
                <a:cs typeface="Arial" charset="0"/>
              </a:rPr>
              <a:t>N</a:t>
            </a:r>
          </a:p>
        </p:txBody>
      </p:sp>
      <p:sp>
        <p:nvSpPr>
          <p:cNvPr id="19515" name="Line 228"/>
          <p:cNvSpPr>
            <a:spLocks noChangeShapeType="1"/>
          </p:cNvSpPr>
          <p:nvPr/>
        </p:nvSpPr>
        <p:spPr bwMode="auto">
          <a:xfrm flipV="1">
            <a:off x="936625" y="4186238"/>
            <a:ext cx="0" cy="144462"/>
          </a:xfrm>
          <a:prstGeom prst="line">
            <a:avLst/>
          </a:prstGeom>
          <a:noFill/>
          <a:ln w="9525">
            <a:solidFill>
              <a:schemeClr val="tx1"/>
            </a:solidFill>
            <a:round/>
            <a:headEnd/>
            <a:tailEnd/>
          </a:ln>
        </p:spPr>
        <p:txBody>
          <a:bodyPr wrap="none" lIns="0" tIns="0" rIns="0" bIns="0">
            <a:spAutoFit/>
          </a:bodyPr>
          <a:lstStyle/>
          <a:p>
            <a:endParaRPr lang="es-ES"/>
          </a:p>
        </p:txBody>
      </p:sp>
      <p:sp>
        <p:nvSpPr>
          <p:cNvPr id="19516" name="Text Box 229"/>
          <p:cNvSpPr txBox="1">
            <a:spLocks noChangeArrowheads="1"/>
          </p:cNvSpPr>
          <p:nvPr/>
        </p:nvSpPr>
        <p:spPr bwMode="auto">
          <a:xfrm>
            <a:off x="854075" y="3930650"/>
            <a:ext cx="165100" cy="274638"/>
          </a:xfrm>
          <a:prstGeom prst="rect">
            <a:avLst/>
          </a:prstGeom>
          <a:noFill/>
          <a:ln w="9525">
            <a:noFill/>
            <a:miter lim="800000"/>
            <a:headEnd/>
            <a:tailEnd/>
          </a:ln>
        </p:spPr>
        <p:txBody>
          <a:bodyPr wrap="none" lIns="0" tIns="0" rIns="0" bIns="0">
            <a:spAutoFit/>
          </a:bodyPr>
          <a:lstStyle/>
          <a:p>
            <a:r>
              <a:rPr lang="es-ES" b="1">
                <a:solidFill>
                  <a:srgbClr val="008000"/>
                </a:solidFill>
                <a:cs typeface="Arial" charset="0"/>
              </a:rPr>
              <a:t>N</a:t>
            </a:r>
          </a:p>
        </p:txBody>
      </p:sp>
      <p:sp>
        <p:nvSpPr>
          <p:cNvPr id="19517" name="Line 230"/>
          <p:cNvSpPr>
            <a:spLocks noChangeShapeType="1"/>
          </p:cNvSpPr>
          <p:nvPr/>
        </p:nvSpPr>
        <p:spPr bwMode="auto">
          <a:xfrm flipV="1">
            <a:off x="1512888" y="4183063"/>
            <a:ext cx="0" cy="144462"/>
          </a:xfrm>
          <a:prstGeom prst="line">
            <a:avLst/>
          </a:prstGeom>
          <a:noFill/>
          <a:ln w="9525">
            <a:solidFill>
              <a:schemeClr val="tx1"/>
            </a:solidFill>
            <a:round/>
            <a:headEnd/>
            <a:tailEnd/>
          </a:ln>
        </p:spPr>
        <p:txBody>
          <a:bodyPr wrap="none" lIns="0" tIns="0" rIns="0" bIns="0">
            <a:spAutoFit/>
          </a:bodyPr>
          <a:lstStyle/>
          <a:p>
            <a:endParaRPr lang="es-ES"/>
          </a:p>
        </p:txBody>
      </p:sp>
      <p:sp>
        <p:nvSpPr>
          <p:cNvPr id="19518" name="Text Box 231"/>
          <p:cNvSpPr txBox="1">
            <a:spLocks noChangeArrowheads="1"/>
          </p:cNvSpPr>
          <p:nvPr/>
        </p:nvSpPr>
        <p:spPr bwMode="auto">
          <a:xfrm>
            <a:off x="1430338" y="3927475"/>
            <a:ext cx="165100" cy="274638"/>
          </a:xfrm>
          <a:prstGeom prst="rect">
            <a:avLst/>
          </a:prstGeom>
          <a:noFill/>
          <a:ln w="9525">
            <a:noFill/>
            <a:miter lim="800000"/>
            <a:headEnd/>
            <a:tailEnd/>
          </a:ln>
        </p:spPr>
        <p:txBody>
          <a:bodyPr wrap="none" lIns="0" tIns="0" rIns="0" bIns="0">
            <a:spAutoFit/>
          </a:bodyPr>
          <a:lstStyle/>
          <a:p>
            <a:r>
              <a:rPr lang="es-ES" b="1" dirty="0">
                <a:solidFill>
                  <a:srgbClr val="008000"/>
                </a:solidFill>
                <a:cs typeface="Arial" charset="0"/>
              </a:rPr>
              <a:t>N</a:t>
            </a:r>
          </a:p>
        </p:txBody>
      </p:sp>
      <p:sp>
        <p:nvSpPr>
          <p:cNvPr id="19519" name="Line 232"/>
          <p:cNvSpPr>
            <a:spLocks noChangeShapeType="1"/>
          </p:cNvSpPr>
          <p:nvPr/>
        </p:nvSpPr>
        <p:spPr bwMode="auto">
          <a:xfrm flipV="1">
            <a:off x="2087563" y="4186238"/>
            <a:ext cx="0" cy="144462"/>
          </a:xfrm>
          <a:prstGeom prst="line">
            <a:avLst/>
          </a:prstGeom>
          <a:noFill/>
          <a:ln w="9525">
            <a:solidFill>
              <a:schemeClr val="tx1"/>
            </a:solidFill>
            <a:round/>
            <a:headEnd/>
            <a:tailEnd/>
          </a:ln>
        </p:spPr>
        <p:txBody>
          <a:bodyPr wrap="none" lIns="0" tIns="0" rIns="0" bIns="0">
            <a:spAutoFit/>
          </a:bodyPr>
          <a:lstStyle/>
          <a:p>
            <a:endParaRPr lang="es-ES"/>
          </a:p>
        </p:txBody>
      </p:sp>
      <p:sp>
        <p:nvSpPr>
          <p:cNvPr id="19520" name="Text Box 233"/>
          <p:cNvSpPr txBox="1">
            <a:spLocks noChangeArrowheads="1"/>
          </p:cNvSpPr>
          <p:nvPr/>
        </p:nvSpPr>
        <p:spPr bwMode="auto">
          <a:xfrm>
            <a:off x="2005013" y="3930650"/>
            <a:ext cx="165100" cy="274638"/>
          </a:xfrm>
          <a:prstGeom prst="rect">
            <a:avLst/>
          </a:prstGeom>
          <a:noFill/>
          <a:ln w="9525">
            <a:noFill/>
            <a:miter lim="800000"/>
            <a:headEnd/>
            <a:tailEnd/>
          </a:ln>
        </p:spPr>
        <p:txBody>
          <a:bodyPr wrap="none" lIns="0" tIns="0" rIns="0" bIns="0">
            <a:spAutoFit/>
          </a:bodyPr>
          <a:lstStyle/>
          <a:p>
            <a:r>
              <a:rPr lang="es-ES" b="1">
                <a:solidFill>
                  <a:srgbClr val="008000"/>
                </a:solidFill>
                <a:cs typeface="Arial" charset="0"/>
              </a:rPr>
              <a:t>N</a:t>
            </a:r>
          </a:p>
        </p:txBody>
      </p:sp>
      <p:sp>
        <p:nvSpPr>
          <p:cNvPr id="19521" name="Text Box 239"/>
          <p:cNvSpPr txBox="1">
            <a:spLocks noChangeArrowheads="1"/>
          </p:cNvSpPr>
          <p:nvPr/>
        </p:nvSpPr>
        <p:spPr bwMode="auto">
          <a:xfrm>
            <a:off x="5796136" y="4710557"/>
            <a:ext cx="3276600" cy="1274195"/>
          </a:xfrm>
          <a:prstGeom prst="rect">
            <a:avLst/>
          </a:prstGeom>
          <a:noFill/>
          <a:ln w="9525">
            <a:noFill/>
            <a:miter lim="800000"/>
            <a:headEnd/>
            <a:tailEnd/>
          </a:ln>
        </p:spPr>
        <p:txBody>
          <a:bodyPr>
            <a:spAutoFit/>
          </a:bodyPr>
          <a:lstStyle/>
          <a:p>
            <a:pPr algn="ctr"/>
            <a:r>
              <a:rPr lang="es-ES" sz="1600" b="1" dirty="0" err="1" smtClean="0">
                <a:cs typeface="Arial" charset="0"/>
              </a:rPr>
              <a:t>DOUBLE</a:t>
            </a:r>
            <a:r>
              <a:rPr lang="es-ES" sz="1600" b="1" dirty="0" smtClean="0">
                <a:cs typeface="Arial" charset="0"/>
              </a:rPr>
              <a:t>  </a:t>
            </a:r>
            <a:r>
              <a:rPr lang="es-ES" sz="1600" b="1" dirty="0">
                <a:cs typeface="Arial" charset="0"/>
              </a:rPr>
              <a:t>FUNCTIONALIZATION</a:t>
            </a:r>
          </a:p>
          <a:p>
            <a:pPr algn="ctr">
              <a:spcAft>
                <a:spcPct val="50000"/>
              </a:spcAft>
            </a:pPr>
            <a:r>
              <a:rPr lang="es-ES" sz="1600" dirty="0">
                <a:cs typeface="Arial" charset="0"/>
              </a:rPr>
              <a:t>(</a:t>
            </a:r>
            <a:r>
              <a:rPr lang="es-ES" sz="1600" dirty="0" err="1">
                <a:cs typeface="Arial" charset="0"/>
              </a:rPr>
              <a:t>Grafting+Impregnation</a:t>
            </a:r>
            <a:r>
              <a:rPr lang="es-ES" sz="1600" dirty="0">
                <a:cs typeface="Arial" charset="0"/>
              </a:rPr>
              <a:t>)</a:t>
            </a:r>
          </a:p>
          <a:p>
            <a:pPr>
              <a:spcAft>
                <a:spcPct val="30000"/>
              </a:spcAft>
              <a:buFont typeface="Wingdings" pitchFamily="2" charset="2"/>
              <a:buChar char="ü"/>
            </a:pPr>
            <a:r>
              <a:rPr lang="es-ES" sz="1600" dirty="0">
                <a:cs typeface="Arial" charset="0"/>
              </a:rPr>
              <a:t> </a:t>
            </a:r>
            <a:r>
              <a:rPr lang="es-ES" sz="1600" dirty="0" err="1">
                <a:cs typeface="Arial" charset="0"/>
              </a:rPr>
              <a:t>High</a:t>
            </a:r>
            <a:r>
              <a:rPr lang="es-ES" sz="1600" dirty="0">
                <a:cs typeface="Arial" charset="0"/>
              </a:rPr>
              <a:t> </a:t>
            </a:r>
            <a:r>
              <a:rPr lang="es-ES" sz="1600" dirty="0" err="1">
                <a:cs typeface="Arial" charset="0"/>
              </a:rPr>
              <a:t>nitrogen</a:t>
            </a:r>
            <a:r>
              <a:rPr lang="es-ES" sz="1600" dirty="0">
                <a:cs typeface="Arial" charset="0"/>
              </a:rPr>
              <a:t> </a:t>
            </a:r>
            <a:r>
              <a:rPr lang="es-ES" sz="1600" dirty="0" err="1">
                <a:cs typeface="Arial" charset="0"/>
              </a:rPr>
              <a:t>content</a:t>
            </a:r>
            <a:endParaRPr lang="es-ES" sz="1600" dirty="0">
              <a:cs typeface="Arial" charset="0"/>
            </a:endParaRPr>
          </a:p>
          <a:p>
            <a:pPr>
              <a:spcAft>
                <a:spcPct val="30000"/>
              </a:spcAft>
              <a:buFont typeface="Wingdings" pitchFamily="2" charset="2"/>
              <a:buChar char="ü"/>
            </a:pPr>
            <a:r>
              <a:rPr lang="es-ES" sz="1600" dirty="0">
                <a:cs typeface="Arial" charset="0"/>
              </a:rPr>
              <a:t> </a:t>
            </a:r>
            <a:r>
              <a:rPr lang="es-ES" sz="1600" dirty="0" err="1">
                <a:cs typeface="Arial" charset="0"/>
              </a:rPr>
              <a:t>High</a:t>
            </a:r>
            <a:r>
              <a:rPr lang="es-ES" sz="1600" dirty="0">
                <a:cs typeface="Arial" charset="0"/>
              </a:rPr>
              <a:t> amino </a:t>
            </a:r>
            <a:r>
              <a:rPr lang="es-ES" sz="1600" dirty="0" err="1" smtClean="0">
                <a:cs typeface="Arial" charset="0"/>
              </a:rPr>
              <a:t>efficiency</a:t>
            </a:r>
            <a:endParaRPr lang="es-ES" sz="1600" dirty="0">
              <a:cs typeface="Arial" charset="0"/>
            </a:endParaRPr>
          </a:p>
        </p:txBody>
      </p:sp>
      <p:sp>
        <p:nvSpPr>
          <p:cNvPr id="19522" name="Text Box 239"/>
          <p:cNvSpPr txBox="1">
            <a:spLocks noChangeArrowheads="1"/>
          </p:cNvSpPr>
          <p:nvPr/>
        </p:nvSpPr>
        <p:spPr bwMode="auto">
          <a:xfrm>
            <a:off x="2947988" y="4760465"/>
            <a:ext cx="2632124" cy="1058751"/>
          </a:xfrm>
          <a:prstGeom prst="rect">
            <a:avLst/>
          </a:prstGeom>
          <a:noFill/>
          <a:ln w="9525">
            <a:noFill/>
            <a:miter lim="800000"/>
            <a:headEnd/>
            <a:tailEnd/>
          </a:ln>
        </p:spPr>
        <p:txBody>
          <a:bodyPr wrap="square">
            <a:spAutoFit/>
          </a:bodyPr>
          <a:lstStyle/>
          <a:p>
            <a:pPr algn="ctr">
              <a:spcAft>
                <a:spcPct val="50000"/>
              </a:spcAft>
            </a:pPr>
            <a:r>
              <a:rPr lang="es-ES" sz="1600" b="1" dirty="0" err="1">
                <a:cs typeface="Arial" charset="0"/>
              </a:rPr>
              <a:t>IMPREGNATION</a:t>
            </a:r>
            <a:endParaRPr lang="es-ES" sz="1600" b="1" dirty="0">
              <a:cs typeface="Arial" charset="0"/>
            </a:endParaRPr>
          </a:p>
          <a:p>
            <a:pPr>
              <a:spcAft>
                <a:spcPct val="30000"/>
              </a:spcAft>
              <a:buFont typeface="Wingdings" pitchFamily="2" charset="2"/>
              <a:buChar char="ü"/>
            </a:pPr>
            <a:r>
              <a:rPr lang="es-ES" sz="1600" dirty="0">
                <a:cs typeface="Arial" charset="0"/>
              </a:rPr>
              <a:t> </a:t>
            </a:r>
            <a:r>
              <a:rPr lang="es-ES" sz="1600" dirty="0" err="1">
                <a:cs typeface="Arial" charset="0"/>
              </a:rPr>
              <a:t>High</a:t>
            </a:r>
            <a:r>
              <a:rPr lang="es-ES" sz="1600" dirty="0">
                <a:cs typeface="Arial" charset="0"/>
              </a:rPr>
              <a:t> </a:t>
            </a:r>
            <a:r>
              <a:rPr lang="es-ES" sz="1600" dirty="0" err="1">
                <a:cs typeface="Arial" charset="0"/>
              </a:rPr>
              <a:t>nitrogen</a:t>
            </a:r>
            <a:r>
              <a:rPr lang="es-ES" sz="1600" dirty="0">
                <a:cs typeface="Arial" charset="0"/>
              </a:rPr>
              <a:t> </a:t>
            </a:r>
            <a:r>
              <a:rPr lang="es-ES" sz="1600" dirty="0" err="1">
                <a:cs typeface="Arial" charset="0"/>
              </a:rPr>
              <a:t>content</a:t>
            </a:r>
            <a:endParaRPr lang="es-ES" sz="1600" dirty="0">
              <a:cs typeface="Arial" charset="0"/>
            </a:endParaRPr>
          </a:p>
          <a:p>
            <a:pPr>
              <a:spcAft>
                <a:spcPct val="30000"/>
              </a:spcAft>
              <a:buFont typeface="Wingdings" pitchFamily="2" charset="2"/>
              <a:buChar char="û"/>
            </a:pPr>
            <a:r>
              <a:rPr lang="es-ES" dirty="0">
                <a:cs typeface="Arial" charset="0"/>
              </a:rPr>
              <a:t> </a:t>
            </a:r>
            <a:r>
              <a:rPr lang="es-ES" sz="1600" dirty="0" err="1" smtClean="0">
                <a:cs typeface="Arial" charset="0"/>
              </a:rPr>
              <a:t>Lower</a:t>
            </a:r>
            <a:r>
              <a:rPr lang="es-ES" sz="1600" dirty="0" smtClean="0">
                <a:cs typeface="Arial" charset="0"/>
              </a:rPr>
              <a:t> </a:t>
            </a:r>
            <a:r>
              <a:rPr lang="es-ES" sz="1600" dirty="0">
                <a:cs typeface="Arial" charset="0"/>
              </a:rPr>
              <a:t>amino </a:t>
            </a:r>
            <a:r>
              <a:rPr lang="es-ES" sz="1600" dirty="0" err="1" smtClean="0">
                <a:cs typeface="Arial" charset="0"/>
              </a:rPr>
              <a:t>efficiency</a:t>
            </a:r>
            <a:endParaRPr lang="es-ES" sz="1600" dirty="0">
              <a:cs typeface="Arial" charset="0"/>
            </a:endParaRPr>
          </a:p>
        </p:txBody>
      </p:sp>
      <p:sp>
        <p:nvSpPr>
          <p:cNvPr id="19523" name="Text Box 239"/>
          <p:cNvSpPr txBox="1">
            <a:spLocks noChangeArrowheads="1"/>
          </p:cNvSpPr>
          <p:nvPr/>
        </p:nvSpPr>
        <p:spPr bwMode="auto">
          <a:xfrm>
            <a:off x="128588" y="4758872"/>
            <a:ext cx="2362200" cy="1027974"/>
          </a:xfrm>
          <a:prstGeom prst="rect">
            <a:avLst/>
          </a:prstGeom>
          <a:noFill/>
          <a:ln w="9525">
            <a:noFill/>
            <a:miter lim="800000"/>
            <a:headEnd/>
            <a:tailEnd/>
          </a:ln>
        </p:spPr>
        <p:txBody>
          <a:bodyPr>
            <a:spAutoFit/>
          </a:bodyPr>
          <a:lstStyle/>
          <a:p>
            <a:pPr algn="ctr">
              <a:spcAft>
                <a:spcPct val="50000"/>
              </a:spcAft>
            </a:pPr>
            <a:r>
              <a:rPr lang="es-ES" sz="1600" b="1" dirty="0" err="1">
                <a:cs typeface="Arial" charset="0"/>
              </a:rPr>
              <a:t>GRAFTING</a:t>
            </a:r>
            <a:endParaRPr lang="es-ES" sz="1600" b="1" dirty="0">
              <a:cs typeface="Arial" charset="0"/>
            </a:endParaRPr>
          </a:p>
          <a:p>
            <a:pPr>
              <a:spcAft>
                <a:spcPct val="30000"/>
              </a:spcAft>
              <a:buFont typeface="Wingdings" pitchFamily="2" charset="2"/>
              <a:buChar char="û"/>
            </a:pPr>
            <a:r>
              <a:rPr lang="es-ES" sz="1600" dirty="0">
                <a:cs typeface="Arial" charset="0"/>
              </a:rPr>
              <a:t> </a:t>
            </a:r>
            <a:r>
              <a:rPr lang="es-ES" sz="1600" dirty="0" err="1">
                <a:cs typeface="Arial" charset="0"/>
              </a:rPr>
              <a:t>Low</a:t>
            </a:r>
            <a:r>
              <a:rPr lang="es-ES" sz="1600" dirty="0">
                <a:cs typeface="Arial" charset="0"/>
              </a:rPr>
              <a:t> </a:t>
            </a:r>
            <a:r>
              <a:rPr lang="es-ES" sz="1600" dirty="0" err="1">
                <a:cs typeface="Arial" charset="0"/>
              </a:rPr>
              <a:t>nitrogen</a:t>
            </a:r>
            <a:r>
              <a:rPr lang="es-ES" sz="1600" dirty="0">
                <a:cs typeface="Arial" charset="0"/>
              </a:rPr>
              <a:t> </a:t>
            </a:r>
            <a:r>
              <a:rPr lang="es-ES" sz="1600" dirty="0" err="1">
                <a:cs typeface="Arial" charset="0"/>
              </a:rPr>
              <a:t>content</a:t>
            </a:r>
            <a:endParaRPr lang="es-ES" sz="1600" dirty="0">
              <a:cs typeface="Arial" charset="0"/>
            </a:endParaRPr>
          </a:p>
          <a:p>
            <a:pPr>
              <a:spcAft>
                <a:spcPct val="30000"/>
              </a:spcAft>
              <a:buFont typeface="Wingdings" pitchFamily="2" charset="2"/>
              <a:buChar char="ü"/>
            </a:pPr>
            <a:r>
              <a:rPr lang="es-ES" sz="1600" dirty="0">
                <a:cs typeface="Arial" charset="0"/>
              </a:rPr>
              <a:t> </a:t>
            </a:r>
            <a:r>
              <a:rPr lang="es-ES" sz="1600" dirty="0" err="1">
                <a:cs typeface="Arial" charset="0"/>
              </a:rPr>
              <a:t>High</a:t>
            </a:r>
            <a:r>
              <a:rPr lang="es-ES" sz="1600" dirty="0">
                <a:cs typeface="Arial" charset="0"/>
              </a:rPr>
              <a:t> amino </a:t>
            </a:r>
            <a:r>
              <a:rPr lang="es-ES" sz="1600" dirty="0" err="1" smtClean="0">
                <a:cs typeface="Arial" charset="0"/>
              </a:rPr>
              <a:t>efficiency</a:t>
            </a:r>
            <a:endParaRPr lang="es-ES" sz="1600" dirty="0">
              <a:cs typeface="Arial" charset="0"/>
            </a:endParaRPr>
          </a:p>
        </p:txBody>
      </p:sp>
      <p:sp>
        <p:nvSpPr>
          <p:cNvPr id="19524" name="211 CuadroTexto"/>
          <p:cNvSpPr txBox="1">
            <a:spLocks noChangeArrowheads="1"/>
          </p:cNvSpPr>
          <p:nvPr/>
        </p:nvSpPr>
        <p:spPr bwMode="auto">
          <a:xfrm>
            <a:off x="2338388" y="4032250"/>
            <a:ext cx="511175" cy="762000"/>
          </a:xfrm>
          <a:prstGeom prst="rect">
            <a:avLst/>
          </a:prstGeom>
          <a:noFill/>
          <a:ln w="9525">
            <a:noFill/>
            <a:miter lim="800000"/>
            <a:headEnd/>
            <a:tailEnd/>
          </a:ln>
        </p:spPr>
        <p:txBody>
          <a:bodyPr wrap="none">
            <a:spAutoFit/>
          </a:bodyPr>
          <a:lstStyle/>
          <a:p>
            <a:r>
              <a:rPr lang="es-ES" sz="4400" dirty="0">
                <a:cs typeface="Arial" charset="0"/>
              </a:rPr>
              <a:t>+</a:t>
            </a:r>
          </a:p>
        </p:txBody>
      </p:sp>
      <p:sp>
        <p:nvSpPr>
          <p:cNvPr id="19525" name="212 CuadroTexto"/>
          <p:cNvSpPr txBox="1">
            <a:spLocks noChangeArrowheads="1"/>
          </p:cNvSpPr>
          <p:nvPr/>
        </p:nvSpPr>
        <p:spPr bwMode="auto">
          <a:xfrm>
            <a:off x="5538788" y="4032250"/>
            <a:ext cx="511175" cy="762000"/>
          </a:xfrm>
          <a:prstGeom prst="rect">
            <a:avLst/>
          </a:prstGeom>
          <a:noFill/>
          <a:ln w="9525">
            <a:noFill/>
            <a:miter lim="800000"/>
            <a:headEnd/>
            <a:tailEnd/>
          </a:ln>
        </p:spPr>
        <p:txBody>
          <a:bodyPr wrap="none">
            <a:spAutoFit/>
          </a:bodyPr>
          <a:lstStyle/>
          <a:p>
            <a:r>
              <a:rPr lang="es-ES" sz="4400">
                <a:cs typeface="Arial" charset="0"/>
              </a:rPr>
              <a:t>=</a:t>
            </a:r>
          </a:p>
        </p:txBody>
      </p:sp>
      <p:grpSp>
        <p:nvGrpSpPr>
          <p:cNvPr id="213" name="212 Grupo"/>
          <p:cNvGrpSpPr/>
          <p:nvPr/>
        </p:nvGrpSpPr>
        <p:grpSpPr>
          <a:xfrm>
            <a:off x="3024188" y="3230554"/>
            <a:ext cx="2311400" cy="1331913"/>
            <a:chOff x="3024188" y="3230554"/>
            <a:chExt cx="2311400" cy="1331913"/>
          </a:xfrm>
        </p:grpSpPr>
        <p:grpSp>
          <p:nvGrpSpPr>
            <p:cNvPr id="212" name="211 Grupo"/>
            <p:cNvGrpSpPr/>
            <p:nvPr/>
          </p:nvGrpSpPr>
          <p:grpSpPr>
            <a:xfrm>
              <a:off x="3024188" y="3230554"/>
              <a:ext cx="2311400" cy="1331913"/>
              <a:chOff x="3024188" y="3230554"/>
              <a:chExt cx="2311400" cy="1331913"/>
            </a:xfrm>
          </p:grpSpPr>
          <p:grpSp>
            <p:nvGrpSpPr>
              <p:cNvPr id="4" name="210 Grupo"/>
              <p:cNvGrpSpPr>
                <a:grpSpLocks/>
              </p:cNvGrpSpPr>
              <p:nvPr/>
            </p:nvGrpSpPr>
            <p:grpSpPr bwMode="auto">
              <a:xfrm>
                <a:off x="3024188" y="3230554"/>
                <a:ext cx="2311400" cy="1331913"/>
                <a:chOff x="2658418" y="856599"/>
                <a:chExt cx="2311400" cy="1331913"/>
              </a:xfrm>
            </p:grpSpPr>
            <p:sp>
              <p:nvSpPr>
                <p:cNvPr id="19543" name="Line 19"/>
                <p:cNvSpPr>
                  <a:spLocks noChangeShapeType="1"/>
                </p:cNvSpPr>
                <p:nvPr/>
              </p:nvSpPr>
              <p:spPr bwMode="auto">
                <a:xfrm>
                  <a:off x="2796531" y="2155174"/>
                  <a:ext cx="1944687" cy="0"/>
                </a:xfrm>
                <a:prstGeom prst="line">
                  <a:avLst/>
                </a:prstGeom>
                <a:noFill/>
                <a:ln w="25400">
                  <a:solidFill>
                    <a:schemeClr val="tx1"/>
                  </a:solidFill>
                  <a:round/>
                  <a:headEnd/>
                  <a:tailEnd/>
                </a:ln>
              </p:spPr>
              <p:txBody>
                <a:bodyPr wrap="none" lIns="0" tIns="0" rIns="0" bIns="0">
                  <a:spAutoFit/>
                </a:bodyPr>
                <a:lstStyle/>
                <a:p>
                  <a:endParaRPr lang="es-ES"/>
                </a:p>
              </p:txBody>
            </p:sp>
            <p:sp>
              <p:nvSpPr>
                <p:cNvPr id="19544" name="Line 20"/>
                <p:cNvSpPr>
                  <a:spLocks noChangeShapeType="1"/>
                </p:cNvSpPr>
                <p:nvPr/>
              </p:nvSpPr>
              <p:spPr bwMode="auto">
                <a:xfrm>
                  <a:off x="2761606" y="2090086"/>
                  <a:ext cx="2017712" cy="0"/>
                </a:xfrm>
                <a:prstGeom prst="line">
                  <a:avLst/>
                </a:prstGeom>
                <a:noFill/>
                <a:ln w="9525">
                  <a:solidFill>
                    <a:schemeClr val="tx1"/>
                  </a:solidFill>
                  <a:round/>
                  <a:headEnd/>
                  <a:tailEnd/>
                </a:ln>
              </p:spPr>
              <p:txBody>
                <a:bodyPr wrap="none" lIns="0" tIns="0" rIns="0" bIns="0">
                  <a:spAutoFit/>
                </a:bodyPr>
                <a:lstStyle/>
                <a:p>
                  <a:endParaRPr lang="es-ES"/>
                </a:p>
              </p:txBody>
            </p:sp>
            <p:sp>
              <p:nvSpPr>
                <p:cNvPr id="19545" name="Line 21"/>
                <p:cNvSpPr>
                  <a:spLocks noChangeShapeType="1"/>
                </p:cNvSpPr>
                <p:nvPr/>
              </p:nvSpPr>
              <p:spPr bwMode="auto">
                <a:xfrm>
                  <a:off x="2712393" y="2028174"/>
                  <a:ext cx="2160588" cy="0"/>
                </a:xfrm>
                <a:prstGeom prst="line">
                  <a:avLst/>
                </a:prstGeom>
                <a:noFill/>
                <a:ln w="9525">
                  <a:solidFill>
                    <a:schemeClr val="tx1"/>
                  </a:solidFill>
                  <a:round/>
                  <a:headEnd/>
                  <a:tailEnd/>
                </a:ln>
              </p:spPr>
              <p:txBody>
                <a:bodyPr wrap="none" lIns="0" tIns="0" rIns="0" bIns="0">
                  <a:spAutoFit/>
                </a:bodyPr>
                <a:lstStyle/>
                <a:p>
                  <a:endParaRPr lang="es-ES"/>
                </a:p>
              </p:txBody>
            </p:sp>
            <p:sp>
              <p:nvSpPr>
                <p:cNvPr id="19546" name="Line 22"/>
                <p:cNvSpPr>
                  <a:spLocks noChangeShapeType="1"/>
                </p:cNvSpPr>
                <p:nvPr/>
              </p:nvSpPr>
              <p:spPr bwMode="auto">
                <a:xfrm>
                  <a:off x="2840981" y="2096436"/>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47" name="Line 23"/>
                <p:cNvSpPr>
                  <a:spLocks noChangeShapeType="1"/>
                </p:cNvSpPr>
                <p:nvPr/>
              </p:nvSpPr>
              <p:spPr bwMode="auto">
                <a:xfrm>
                  <a:off x="2985443" y="2093261"/>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48" name="Line 24"/>
                <p:cNvSpPr>
                  <a:spLocks noChangeShapeType="1"/>
                </p:cNvSpPr>
                <p:nvPr/>
              </p:nvSpPr>
              <p:spPr bwMode="auto">
                <a:xfrm>
                  <a:off x="3128318" y="2096436"/>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49" name="Line 25"/>
                <p:cNvSpPr>
                  <a:spLocks noChangeShapeType="1"/>
                </p:cNvSpPr>
                <p:nvPr/>
              </p:nvSpPr>
              <p:spPr bwMode="auto">
                <a:xfrm>
                  <a:off x="3275956" y="2096436"/>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50" name="Line 26"/>
                <p:cNvSpPr>
                  <a:spLocks noChangeShapeType="1"/>
                </p:cNvSpPr>
                <p:nvPr/>
              </p:nvSpPr>
              <p:spPr bwMode="auto">
                <a:xfrm>
                  <a:off x="3417243" y="2096436"/>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51" name="Line 27"/>
                <p:cNvSpPr>
                  <a:spLocks noChangeShapeType="1"/>
                </p:cNvSpPr>
                <p:nvPr/>
              </p:nvSpPr>
              <p:spPr bwMode="auto">
                <a:xfrm>
                  <a:off x="3560118" y="2096436"/>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52" name="Line 28"/>
                <p:cNvSpPr>
                  <a:spLocks noChangeShapeType="1"/>
                </p:cNvSpPr>
                <p:nvPr/>
              </p:nvSpPr>
              <p:spPr bwMode="auto">
                <a:xfrm>
                  <a:off x="3706168" y="2090086"/>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53" name="Line 29"/>
                <p:cNvSpPr>
                  <a:spLocks noChangeShapeType="1"/>
                </p:cNvSpPr>
                <p:nvPr/>
              </p:nvSpPr>
              <p:spPr bwMode="auto">
                <a:xfrm>
                  <a:off x="3849043" y="2090086"/>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54" name="Line 30"/>
                <p:cNvSpPr>
                  <a:spLocks noChangeShapeType="1"/>
                </p:cNvSpPr>
                <p:nvPr/>
              </p:nvSpPr>
              <p:spPr bwMode="auto">
                <a:xfrm>
                  <a:off x="3996681" y="2093261"/>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55" name="Line 31"/>
                <p:cNvSpPr>
                  <a:spLocks noChangeShapeType="1"/>
                </p:cNvSpPr>
                <p:nvPr/>
              </p:nvSpPr>
              <p:spPr bwMode="auto">
                <a:xfrm>
                  <a:off x="4136381" y="2090086"/>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56" name="Line 32"/>
                <p:cNvSpPr>
                  <a:spLocks noChangeShapeType="1"/>
                </p:cNvSpPr>
                <p:nvPr/>
              </p:nvSpPr>
              <p:spPr bwMode="auto">
                <a:xfrm>
                  <a:off x="4279256" y="2093261"/>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57" name="Line 33"/>
                <p:cNvSpPr>
                  <a:spLocks noChangeShapeType="1"/>
                </p:cNvSpPr>
                <p:nvPr/>
              </p:nvSpPr>
              <p:spPr bwMode="auto">
                <a:xfrm>
                  <a:off x="4426893" y="2093261"/>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58" name="Line 34"/>
                <p:cNvSpPr>
                  <a:spLocks noChangeShapeType="1"/>
                </p:cNvSpPr>
                <p:nvPr/>
              </p:nvSpPr>
              <p:spPr bwMode="auto">
                <a:xfrm>
                  <a:off x="4568181" y="2093261"/>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59" name="Line 35"/>
                <p:cNvSpPr>
                  <a:spLocks noChangeShapeType="1"/>
                </p:cNvSpPr>
                <p:nvPr/>
              </p:nvSpPr>
              <p:spPr bwMode="auto">
                <a:xfrm>
                  <a:off x="4711056" y="2093261"/>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60" name="Line 36"/>
                <p:cNvSpPr>
                  <a:spLocks noChangeShapeType="1"/>
                </p:cNvSpPr>
                <p:nvPr/>
              </p:nvSpPr>
              <p:spPr bwMode="auto">
                <a:xfrm>
                  <a:off x="2915593" y="20313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61" name="Line 37"/>
                <p:cNvSpPr>
                  <a:spLocks noChangeShapeType="1"/>
                </p:cNvSpPr>
                <p:nvPr/>
              </p:nvSpPr>
              <p:spPr bwMode="auto">
                <a:xfrm>
                  <a:off x="3060056" y="2028174"/>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62" name="Line 38"/>
                <p:cNvSpPr>
                  <a:spLocks noChangeShapeType="1"/>
                </p:cNvSpPr>
                <p:nvPr/>
              </p:nvSpPr>
              <p:spPr bwMode="auto">
                <a:xfrm>
                  <a:off x="3202931" y="2028174"/>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63" name="Line 39"/>
                <p:cNvSpPr>
                  <a:spLocks noChangeShapeType="1"/>
                </p:cNvSpPr>
                <p:nvPr/>
              </p:nvSpPr>
              <p:spPr bwMode="auto">
                <a:xfrm>
                  <a:off x="3350568" y="2028174"/>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64" name="Line 40"/>
                <p:cNvSpPr>
                  <a:spLocks noChangeShapeType="1"/>
                </p:cNvSpPr>
                <p:nvPr/>
              </p:nvSpPr>
              <p:spPr bwMode="auto">
                <a:xfrm>
                  <a:off x="3491856" y="20313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65" name="Line 41"/>
                <p:cNvSpPr>
                  <a:spLocks noChangeShapeType="1"/>
                </p:cNvSpPr>
                <p:nvPr/>
              </p:nvSpPr>
              <p:spPr bwMode="auto">
                <a:xfrm>
                  <a:off x="3634731" y="20313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66" name="Line 42"/>
                <p:cNvSpPr>
                  <a:spLocks noChangeShapeType="1"/>
                </p:cNvSpPr>
                <p:nvPr/>
              </p:nvSpPr>
              <p:spPr bwMode="auto">
                <a:xfrm>
                  <a:off x="3780781" y="20313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67" name="Line 43"/>
                <p:cNvSpPr>
                  <a:spLocks noChangeShapeType="1"/>
                </p:cNvSpPr>
                <p:nvPr/>
              </p:nvSpPr>
              <p:spPr bwMode="auto">
                <a:xfrm>
                  <a:off x="3923656" y="20313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68" name="Line 44"/>
                <p:cNvSpPr>
                  <a:spLocks noChangeShapeType="1"/>
                </p:cNvSpPr>
                <p:nvPr/>
              </p:nvSpPr>
              <p:spPr bwMode="auto">
                <a:xfrm>
                  <a:off x="4071293" y="20313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69" name="Line 45"/>
                <p:cNvSpPr>
                  <a:spLocks noChangeShapeType="1"/>
                </p:cNvSpPr>
                <p:nvPr/>
              </p:nvSpPr>
              <p:spPr bwMode="auto">
                <a:xfrm>
                  <a:off x="4210993" y="2028174"/>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70" name="Line 46"/>
                <p:cNvSpPr>
                  <a:spLocks noChangeShapeType="1"/>
                </p:cNvSpPr>
                <p:nvPr/>
              </p:nvSpPr>
              <p:spPr bwMode="auto">
                <a:xfrm>
                  <a:off x="4353868" y="2028174"/>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71" name="Line 47"/>
                <p:cNvSpPr>
                  <a:spLocks noChangeShapeType="1"/>
                </p:cNvSpPr>
                <p:nvPr/>
              </p:nvSpPr>
              <p:spPr bwMode="auto">
                <a:xfrm>
                  <a:off x="4501506" y="2028174"/>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72" name="Line 48"/>
                <p:cNvSpPr>
                  <a:spLocks noChangeShapeType="1"/>
                </p:cNvSpPr>
                <p:nvPr/>
              </p:nvSpPr>
              <p:spPr bwMode="auto">
                <a:xfrm>
                  <a:off x="4642793" y="20313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73" name="Line 49"/>
                <p:cNvSpPr>
                  <a:spLocks noChangeShapeType="1"/>
                </p:cNvSpPr>
                <p:nvPr/>
              </p:nvSpPr>
              <p:spPr bwMode="auto">
                <a:xfrm>
                  <a:off x="4785668" y="20313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74" name="Line 50"/>
                <p:cNvSpPr>
                  <a:spLocks noChangeShapeType="1"/>
                </p:cNvSpPr>
                <p:nvPr/>
              </p:nvSpPr>
              <p:spPr bwMode="auto">
                <a:xfrm>
                  <a:off x="2767956" y="20313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75" name="Line 51"/>
                <p:cNvSpPr>
                  <a:spLocks noChangeShapeType="1"/>
                </p:cNvSpPr>
                <p:nvPr/>
              </p:nvSpPr>
              <p:spPr bwMode="auto">
                <a:xfrm>
                  <a:off x="2683818" y="1967849"/>
                  <a:ext cx="2232025" cy="0"/>
                </a:xfrm>
                <a:prstGeom prst="line">
                  <a:avLst/>
                </a:prstGeom>
                <a:noFill/>
                <a:ln w="9525">
                  <a:solidFill>
                    <a:schemeClr val="tx1"/>
                  </a:solidFill>
                  <a:round/>
                  <a:headEnd/>
                  <a:tailEnd/>
                </a:ln>
              </p:spPr>
              <p:txBody>
                <a:bodyPr wrap="none" lIns="0" tIns="0" rIns="0" bIns="0">
                  <a:spAutoFit/>
                </a:bodyPr>
                <a:lstStyle/>
                <a:p>
                  <a:endParaRPr lang="es-ES"/>
                </a:p>
              </p:txBody>
            </p:sp>
            <p:sp>
              <p:nvSpPr>
                <p:cNvPr id="19576" name="Line 52"/>
                <p:cNvSpPr>
                  <a:spLocks noChangeShapeType="1"/>
                </p:cNvSpPr>
                <p:nvPr/>
              </p:nvSpPr>
              <p:spPr bwMode="auto">
                <a:xfrm>
                  <a:off x="2840981"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77" name="Line 53"/>
                <p:cNvSpPr>
                  <a:spLocks noChangeShapeType="1"/>
                </p:cNvSpPr>
                <p:nvPr/>
              </p:nvSpPr>
              <p:spPr bwMode="auto">
                <a:xfrm>
                  <a:off x="2985443"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78" name="Line 54"/>
                <p:cNvSpPr>
                  <a:spLocks noChangeShapeType="1"/>
                </p:cNvSpPr>
                <p:nvPr/>
              </p:nvSpPr>
              <p:spPr bwMode="auto">
                <a:xfrm>
                  <a:off x="3128318"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79" name="Line 55"/>
                <p:cNvSpPr>
                  <a:spLocks noChangeShapeType="1"/>
                </p:cNvSpPr>
                <p:nvPr/>
              </p:nvSpPr>
              <p:spPr bwMode="auto">
                <a:xfrm>
                  <a:off x="3275956"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80" name="Line 56"/>
                <p:cNvSpPr>
                  <a:spLocks noChangeShapeType="1"/>
                </p:cNvSpPr>
                <p:nvPr/>
              </p:nvSpPr>
              <p:spPr bwMode="auto">
                <a:xfrm>
                  <a:off x="3417243"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81" name="Line 57"/>
                <p:cNvSpPr>
                  <a:spLocks noChangeShapeType="1"/>
                </p:cNvSpPr>
                <p:nvPr/>
              </p:nvSpPr>
              <p:spPr bwMode="auto">
                <a:xfrm>
                  <a:off x="3560118"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82" name="Line 58"/>
                <p:cNvSpPr>
                  <a:spLocks noChangeShapeType="1"/>
                </p:cNvSpPr>
                <p:nvPr/>
              </p:nvSpPr>
              <p:spPr bwMode="auto">
                <a:xfrm>
                  <a:off x="3706168"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83" name="Line 59"/>
                <p:cNvSpPr>
                  <a:spLocks noChangeShapeType="1"/>
                </p:cNvSpPr>
                <p:nvPr/>
              </p:nvSpPr>
              <p:spPr bwMode="auto">
                <a:xfrm>
                  <a:off x="3849043"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84" name="Line 60"/>
                <p:cNvSpPr>
                  <a:spLocks noChangeShapeType="1"/>
                </p:cNvSpPr>
                <p:nvPr/>
              </p:nvSpPr>
              <p:spPr bwMode="auto">
                <a:xfrm>
                  <a:off x="3996681"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85" name="Line 61"/>
                <p:cNvSpPr>
                  <a:spLocks noChangeShapeType="1"/>
                </p:cNvSpPr>
                <p:nvPr/>
              </p:nvSpPr>
              <p:spPr bwMode="auto">
                <a:xfrm>
                  <a:off x="4136381"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86" name="Line 62"/>
                <p:cNvSpPr>
                  <a:spLocks noChangeShapeType="1"/>
                </p:cNvSpPr>
                <p:nvPr/>
              </p:nvSpPr>
              <p:spPr bwMode="auto">
                <a:xfrm>
                  <a:off x="4279256"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87" name="Line 63"/>
                <p:cNvSpPr>
                  <a:spLocks noChangeShapeType="1"/>
                </p:cNvSpPr>
                <p:nvPr/>
              </p:nvSpPr>
              <p:spPr bwMode="auto">
                <a:xfrm>
                  <a:off x="4426893"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88" name="Line 64"/>
                <p:cNvSpPr>
                  <a:spLocks noChangeShapeType="1"/>
                </p:cNvSpPr>
                <p:nvPr/>
              </p:nvSpPr>
              <p:spPr bwMode="auto">
                <a:xfrm>
                  <a:off x="4568181"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89" name="Line 65"/>
                <p:cNvSpPr>
                  <a:spLocks noChangeShapeType="1"/>
                </p:cNvSpPr>
                <p:nvPr/>
              </p:nvSpPr>
              <p:spPr bwMode="auto">
                <a:xfrm>
                  <a:off x="4711056"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90" name="Line 66"/>
                <p:cNvSpPr>
                  <a:spLocks noChangeShapeType="1"/>
                </p:cNvSpPr>
                <p:nvPr/>
              </p:nvSpPr>
              <p:spPr bwMode="auto">
                <a:xfrm>
                  <a:off x="2709218"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91" name="Line 67"/>
                <p:cNvSpPr>
                  <a:spLocks noChangeShapeType="1"/>
                </p:cNvSpPr>
                <p:nvPr/>
              </p:nvSpPr>
              <p:spPr bwMode="auto">
                <a:xfrm>
                  <a:off x="4844406" y="1967849"/>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592" name="Rectangle 68"/>
                <p:cNvSpPr>
                  <a:spLocks noChangeArrowheads="1"/>
                </p:cNvSpPr>
                <p:nvPr/>
              </p:nvSpPr>
              <p:spPr bwMode="auto">
                <a:xfrm rot="7312636">
                  <a:off x="4749156" y="2002774"/>
                  <a:ext cx="274638" cy="96837"/>
                </a:xfrm>
                <a:prstGeom prst="rect">
                  <a:avLst/>
                </a:prstGeom>
                <a:solidFill>
                  <a:schemeClr val="bg1"/>
                </a:solidFill>
                <a:ln w="9525">
                  <a:noFill/>
                  <a:miter lim="800000"/>
                  <a:headEnd/>
                  <a:tailEnd/>
                </a:ln>
              </p:spPr>
              <p:txBody>
                <a:bodyPr rot="10800000" vert="eaVert" lIns="0" tIns="0" rIns="0" bIns="0" anchor="ctr">
                  <a:spAutoFit/>
                </a:bodyPr>
                <a:lstStyle/>
                <a:p>
                  <a:endParaRPr lang="en-US">
                    <a:cs typeface="Arial" charset="0"/>
                  </a:endParaRPr>
                </a:p>
              </p:txBody>
            </p:sp>
            <p:sp>
              <p:nvSpPr>
                <p:cNvPr id="19593" name="Rectangle 69"/>
                <p:cNvSpPr>
                  <a:spLocks noChangeArrowheads="1"/>
                </p:cNvSpPr>
                <p:nvPr/>
              </p:nvSpPr>
              <p:spPr bwMode="auto">
                <a:xfrm rot="6725692">
                  <a:off x="4784081" y="1929749"/>
                  <a:ext cx="274638" cy="96837"/>
                </a:xfrm>
                <a:prstGeom prst="rect">
                  <a:avLst/>
                </a:prstGeom>
                <a:solidFill>
                  <a:schemeClr val="bg1"/>
                </a:solidFill>
                <a:ln w="9525">
                  <a:noFill/>
                  <a:miter lim="800000"/>
                  <a:headEnd/>
                  <a:tailEnd/>
                </a:ln>
              </p:spPr>
              <p:txBody>
                <a:bodyPr rot="10800000" vert="eaVert" lIns="0" tIns="0" rIns="0" bIns="0" anchor="ctr">
                  <a:spAutoFit/>
                </a:bodyPr>
                <a:lstStyle/>
                <a:p>
                  <a:endParaRPr lang="en-US">
                    <a:cs typeface="Arial" charset="0"/>
                  </a:endParaRPr>
                </a:p>
              </p:txBody>
            </p:sp>
            <p:sp>
              <p:nvSpPr>
                <p:cNvPr id="19594" name="Freeform 70"/>
                <p:cNvSpPr>
                  <a:spLocks/>
                </p:cNvSpPr>
                <p:nvPr/>
              </p:nvSpPr>
              <p:spPr bwMode="auto">
                <a:xfrm>
                  <a:off x="3507731" y="901049"/>
                  <a:ext cx="677862" cy="1049337"/>
                </a:xfrm>
                <a:custGeom>
                  <a:avLst/>
                  <a:gdLst>
                    <a:gd name="T0" fmla="*/ 622477361 w 427"/>
                    <a:gd name="T1" fmla="*/ 1891938492 h 582"/>
                    <a:gd name="T2" fmla="*/ 446066604 w 427"/>
                    <a:gd name="T3" fmla="*/ 1813919327 h 582"/>
                    <a:gd name="T4" fmla="*/ 372982842 w 427"/>
                    <a:gd name="T5" fmla="*/ 1778162553 h 582"/>
                    <a:gd name="T6" fmla="*/ 335179744 w 427"/>
                    <a:gd name="T7" fmla="*/ 1735902416 h 582"/>
                    <a:gd name="T8" fmla="*/ 297378232 w 427"/>
                    <a:gd name="T9" fmla="*/ 1690391499 h 582"/>
                    <a:gd name="T10" fmla="*/ 267136388 w 427"/>
                    <a:gd name="T11" fmla="*/ 1609122006 h 582"/>
                    <a:gd name="T12" fmla="*/ 244454212 w 427"/>
                    <a:gd name="T13" fmla="*/ 1560360309 h 582"/>
                    <a:gd name="T14" fmla="*/ 279736363 w 427"/>
                    <a:gd name="T15" fmla="*/ 1492095737 h 582"/>
                    <a:gd name="T16" fmla="*/ 342740998 w 427"/>
                    <a:gd name="T17" fmla="*/ 1453086380 h 582"/>
                    <a:gd name="T18" fmla="*/ 559474313 w 427"/>
                    <a:gd name="T19" fmla="*/ 1472591059 h 582"/>
                    <a:gd name="T20" fmla="*/ 582154903 w 427"/>
                    <a:gd name="T21" fmla="*/ 1501848077 h 582"/>
                    <a:gd name="T22" fmla="*/ 597275825 w 427"/>
                    <a:gd name="T23" fmla="*/ 1563611089 h 582"/>
                    <a:gd name="T24" fmla="*/ 521671215 w 427"/>
                    <a:gd name="T25" fmla="*/ 1706645398 h 582"/>
                    <a:gd name="T26" fmla="*/ 448587552 w 427"/>
                    <a:gd name="T27" fmla="*/ 1778162553 h 582"/>
                    <a:gd name="T28" fmla="*/ 410784354 w 427"/>
                    <a:gd name="T29" fmla="*/ 1826922446 h 582"/>
                    <a:gd name="T30" fmla="*/ 309978207 w 427"/>
                    <a:gd name="T31" fmla="*/ 1817170107 h 582"/>
                    <a:gd name="T32" fmla="*/ 267136388 w 427"/>
                    <a:gd name="T33" fmla="*/ 1794414649 h 582"/>
                    <a:gd name="T34" fmla="*/ 267136388 w 427"/>
                    <a:gd name="T35" fmla="*/ 1758657874 h 582"/>
                    <a:gd name="T36" fmla="*/ 304937900 w 427"/>
                    <a:gd name="T37" fmla="*/ 1729400856 h 582"/>
                    <a:gd name="T38" fmla="*/ 395663432 w 427"/>
                    <a:gd name="T39" fmla="*/ 1612372785 h 582"/>
                    <a:gd name="T40" fmla="*/ 433466630 w 427"/>
                    <a:gd name="T41" fmla="*/ 1544108213 h 582"/>
                    <a:gd name="T42" fmla="*/ 461187526 w 427"/>
                    <a:gd name="T43" fmla="*/ 1453086380 h 582"/>
                    <a:gd name="T44" fmla="*/ 476308448 w 427"/>
                    <a:gd name="T45" fmla="*/ 1319806213 h 582"/>
                    <a:gd name="T46" fmla="*/ 493950318 w 427"/>
                    <a:gd name="T47" fmla="*/ 1248289059 h 582"/>
                    <a:gd name="T48" fmla="*/ 491429370 w 427"/>
                    <a:gd name="T49" fmla="*/ 1150765666 h 582"/>
                    <a:gd name="T50" fmla="*/ 320058822 w 427"/>
                    <a:gd name="T51" fmla="*/ 1053244076 h 582"/>
                    <a:gd name="T52" fmla="*/ 214212367 w 427"/>
                    <a:gd name="T53" fmla="*/ 1033739398 h 582"/>
                    <a:gd name="T54" fmla="*/ 176410807 w 427"/>
                    <a:gd name="T55" fmla="*/ 1023987059 h 582"/>
                    <a:gd name="T56" fmla="*/ 17640288 w 427"/>
                    <a:gd name="T57" fmla="*/ 897208226 h 582"/>
                    <a:gd name="T58" fmla="*/ 0 w 427"/>
                    <a:gd name="T59" fmla="*/ 822440291 h 582"/>
                    <a:gd name="T60" fmla="*/ 55443406 w 427"/>
                    <a:gd name="T61" fmla="*/ 711915583 h 582"/>
                    <a:gd name="T62" fmla="*/ 120967426 w 427"/>
                    <a:gd name="T63" fmla="*/ 682658565 h 582"/>
                    <a:gd name="T64" fmla="*/ 252015466 w 427"/>
                    <a:gd name="T65" fmla="*/ 637147648 h 582"/>
                    <a:gd name="T66" fmla="*/ 357861920 w 427"/>
                    <a:gd name="T67" fmla="*/ 646899988 h 582"/>
                    <a:gd name="T68" fmla="*/ 529232469 w 427"/>
                    <a:gd name="T69" fmla="*/ 783430934 h 582"/>
                    <a:gd name="T70" fmla="*/ 582154903 w 427"/>
                    <a:gd name="T71" fmla="*/ 848446529 h 582"/>
                    <a:gd name="T72" fmla="*/ 650199845 w 427"/>
                    <a:gd name="T73" fmla="*/ 939468363 h 582"/>
                    <a:gd name="T74" fmla="*/ 796368758 w 427"/>
                    <a:gd name="T75" fmla="*/ 939468363 h 582"/>
                    <a:gd name="T76" fmla="*/ 1038303709 w 427"/>
                    <a:gd name="T77" fmla="*/ 929716023 h 582"/>
                    <a:gd name="T78" fmla="*/ 1023182787 w 427"/>
                    <a:gd name="T79" fmla="*/ 741170798 h 582"/>
                    <a:gd name="T80" fmla="*/ 902215411 w 427"/>
                    <a:gd name="T81" fmla="*/ 487613583 h 582"/>
                    <a:gd name="T82" fmla="*/ 773686582 w 427"/>
                    <a:gd name="T83" fmla="*/ 282816148 h 582"/>
                    <a:gd name="T84" fmla="*/ 672880435 w 427"/>
                    <a:gd name="T85" fmla="*/ 204797378 h 582"/>
                    <a:gd name="T86" fmla="*/ 430945682 w 427"/>
                    <a:gd name="T87" fmla="*/ 273063809 h 582"/>
                    <a:gd name="T88" fmla="*/ 332660384 w 427"/>
                    <a:gd name="T89" fmla="*/ 321823702 h 582"/>
                    <a:gd name="T90" fmla="*/ 199091396 w 427"/>
                    <a:gd name="T91" fmla="*/ 204797378 h 582"/>
                    <a:gd name="T92" fmla="*/ 183970474 w 427"/>
                    <a:gd name="T93" fmla="*/ 149534122 h 582"/>
                    <a:gd name="T94" fmla="*/ 312499154 w 427"/>
                    <a:gd name="T95" fmla="*/ 48761710 h 582"/>
                    <a:gd name="T96" fmla="*/ 380542510 w 427"/>
                    <a:gd name="T97" fmla="*/ 19504686 h 582"/>
                    <a:gd name="T98" fmla="*/ 423386015 w 427"/>
                    <a:gd name="T99" fmla="*/ 42260151 h 582"/>
                    <a:gd name="T100" fmla="*/ 521671215 w 427"/>
                    <a:gd name="T101" fmla="*/ 126778664 h 582"/>
                    <a:gd name="T102" fmla="*/ 544353391 w 427"/>
                    <a:gd name="T103" fmla="*/ 159286461 h 582"/>
                    <a:gd name="T104" fmla="*/ 569554928 w 427"/>
                    <a:gd name="T105" fmla="*/ 198295818 h 582"/>
                    <a:gd name="T106" fmla="*/ 627517669 w 427"/>
                    <a:gd name="T107" fmla="*/ 295819267 h 582"/>
                    <a:gd name="T108" fmla="*/ 637598283 w 427"/>
                    <a:gd name="T109" fmla="*/ 321823702 h 582"/>
                    <a:gd name="T110" fmla="*/ 652719205 w 427"/>
                    <a:gd name="T111" fmla="*/ 351080720 h 582"/>
                    <a:gd name="T112" fmla="*/ 778726889 w 427"/>
                    <a:gd name="T113" fmla="*/ 448604113 h 582"/>
                    <a:gd name="T114" fmla="*/ 869452619 w 427"/>
                    <a:gd name="T115" fmla="*/ 481112023 h 582"/>
                    <a:gd name="T116" fmla="*/ 932457255 w 427"/>
                    <a:gd name="T117" fmla="*/ 409594756 h 582"/>
                    <a:gd name="T118" fmla="*/ 975299074 w 427"/>
                    <a:gd name="T119" fmla="*/ 286066928 h 582"/>
                    <a:gd name="T120" fmla="*/ 1060984298 w 427"/>
                    <a:gd name="T121" fmla="*/ 39009371 h 582"/>
                    <a:gd name="T122" fmla="*/ 1076105220 w 427"/>
                    <a:gd name="T123" fmla="*/ 0 h 5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27"/>
                    <a:gd name="T187" fmla="*/ 0 h 582"/>
                    <a:gd name="T188" fmla="*/ 427 w 427"/>
                    <a:gd name="T189" fmla="*/ 582 h 5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27" h="582">
                      <a:moveTo>
                        <a:pt x="247" y="582"/>
                      </a:moveTo>
                      <a:cubicBezTo>
                        <a:pt x="228" y="566"/>
                        <a:pt x="201" y="561"/>
                        <a:pt x="177" y="558"/>
                      </a:cubicBezTo>
                      <a:cubicBezTo>
                        <a:pt x="167" y="554"/>
                        <a:pt x="158" y="551"/>
                        <a:pt x="148" y="547"/>
                      </a:cubicBezTo>
                      <a:cubicBezTo>
                        <a:pt x="137" y="536"/>
                        <a:pt x="142" y="539"/>
                        <a:pt x="133" y="534"/>
                      </a:cubicBezTo>
                      <a:cubicBezTo>
                        <a:pt x="129" y="526"/>
                        <a:pt x="126" y="523"/>
                        <a:pt x="118" y="520"/>
                      </a:cubicBezTo>
                      <a:cubicBezTo>
                        <a:pt x="116" y="511"/>
                        <a:pt x="111" y="503"/>
                        <a:pt x="106" y="495"/>
                      </a:cubicBezTo>
                      <a:cubicBezTo>
                        <a:pt x="103" y="490"/>
                        <a:pt x="97" y="480"/>
                        <a:pt x="97" y="480"/>
                      </a:cubicBezTo>
                      <a:cubicBezTo>
                        <a:pt x="99" y="468"/>
                        <a:pt x="98" y="462"/>
                        <a:pt x="111" y="459"/>
                      </a:cubicBezTo>
                      <a:cubicBezTo>
                        <a:pt x="119" y="453"/>
                        <a:pt x="126" y="449"/>
                        <a:pt x="136" y="447"/>
                      </a:cubicBezTo>
                      <a:cubicBezTo>
                        <a:pt x="164" y="433"/>
                        <a:pt x="195" y="442"/>
                        <a:pt x="222" y="453"/>
                      </a:cubicBezTo>
                      <a:cubicBezTo>
                        <a:pt x="225" y="456"/>
                        <a:pt x="228" y="459"/>
                        <a:pt x="231" y="462"/>
                      </a:cubicBezTo>
                      <a:cubicBezTo>
                        <a:pt x="236" y="467"/>
                        <a:pt x="237" y="481"/>
                        <a:pt x="237" y="481"/>
                      </a:cubicBezTo>
                      <a:cubicBezTo>
                        <a:pt x="235" y="504"/>
                        <a:pt x="228" y="514"/>
                        <a:pt x="207" y="525"/>
                      </a:cubicBezTo>
                      <a:cubicBezTo>
                        <a:pt x="200" y="535"/>
                        <a:pt x="190" y="542"/>
                        <a:pt x="178" y="547"/>
                      </a:cubicBezTo>
                      <a:cubicBezTo>
                        <a:pt x="174" y="554"/>
                        <a:pt x="171" y="560"/>
                        <a:pt x="163" y="562"/>
                      </a:cubicBezTo>
                      <a:cubicBezTo>
                        <a:pt x="150" y="561"/>
                        <a:pt x="136" y="560"/>
                        <a:pt x="123" y="559"/>
                      </a:cubicBezTo>
                      <a:cubicBezTo>
                        <a:pt x="117" y="558"/>
                        <a:pt x="106" y="552"/>
                        <a:pt x="106" y="552"/>
                      </a:cubicBezTo>
                      <a:cubicBezTo>
                        <a:pt x="106" y="550"/>
                        <a:pt x="104" y="543"/>
                        <a:pt x="106" y="541"/>
                      </a:cubicBezTo>
                      <a:cubicBezTo>
                        <a:pt x="110" y="537"/>
                        <a:pt x="121" y="532"/>
                        <a:pt x="121" y="532"/>
                      </a:cubicBezTo>
                      <a:cubicBezTo>
                        <a:pt x="131" y="519"/>
                        <a:pt x="147" y="510"/>
                        <a:pt x="157" y="496"/>
                      </a:cubicBezTo>
                      <a:cubicBezTo>
                        <a:pt x="162" y="489"/>
                        <a:pt x="172" y="475"/>
                        <a:pt x="172" y="475"/>
                      </a:cubicBezTo>
                      <a:cubicBezTo>
                        <a:pt x="174" y="465"/>
                        <a:pt x="179" y="456"/>
                        <a:pt x="183" y="447"/>
                      </a:cubicBezTo>
                      <a:cubicBezTo>
                        <a:pt x="186" y="433"/>
                        <a:pt x="185" y="419"/>
                        <a:pt x="189" y="406"/>
                      </a:cubicBezTo>
                      <a:cubicBezTo>
                        <a:pt x="191" y="399"/>
                        <a:pt x="196" y="384"/>
                        <a:pt x="196" y="384"/>
                      </a:cubicBezTo>
                      <a:cubicBezTo>
                        <a:pt x="196" y="374"/>
                        <a:pt x="197" y="364"/>
                        <a:pt x="195" y="354"/>
                      </a:cubicBezTo>
                      <a:cubicBezTo>
                        <a:pt x="190" y="326"/>
                        <a:pt x="145" y="326"/>
                        <a:pt x="127" y="324"/>
                      </a:cubicBezTo>
                      <a:cubicBezTo>
                        <a:pt x="113" y="320"/>
                        <a:pt x="99" y="320"/>
                        <a:pt x="85" y="318"/>
                      </a:cubicBezTo>
                      <a:cubicBezTo>
                        <a:pt x="80" y="317"/>
                        <a:pt x="70" y="315"/>
                        <a:pt x="70" y="315"/>
                      </a:cubicBezTo>
                      <a:cubicBezTo>
                        <a:pt x="49" y="304"/>
                        <a:pt x="19" y="300"/>
                        <a:pt x="7" y="276"/>
                      </a:cubicBezTo>
                      <a:cubicBezTo>
                        <a:pt x="5" y="268"/>
                        <a:pt x="2" y="261"/>
                        <a:pt x="0" y="253"/>
                      </a:cubicBezTo>
                      <a:cubicBezTo>
                        <a:pt x="3" y="233"/>
                        <a:pt x="2" y="222"/>
                        <a:pt x="22" y="219"/>
                      </a:cubicBezTo>
                      <a:cubicBezTo>
                        <a:pt x="30" y="215"/>
                        <a:pt x="39" y="212"/>
                        <a:pt x="48" y="210"/>
                      </a:cubicBezTo>
                      <a:cubicBezTo>
                        <a:pt x="75" y="196"/>
                        <a:pt x="70" y="198"/>
                        <a:pt x="100" y="196"/>
                      </a:cubicBezTo>
                      <a:cubicBezTo>
                        <a:pt x="114" y="197"/>
                        <a:pt x="128" y="197"/>
                        <a:pt x="142" y="199"/>
                      </a:cubicBezTo>
                      <a:cubicBezTo>
                        <a:pt x="160" y="202"/>
                        <a:pt x="193" y="231"/>
                        <a:pt x="210" y="241"/>
                      </a:cubicBezTo>
                      <a:cubicBezTo>
                        <a:pt x="216" y="250"/>
                        <a:pt x="224" y="254"/>
                        <a:pt x="231" y="261"/>
                      </a:cubicBezTo>
                      <a:cubicBezTo>
                        <a:pt x="235" y="271"/>
                        <a:pt x="246" y="287"/>
                        <a:pt x="258" y="289"/>
                      </a:cubicBezTo>
                      <a:cubicBezTo>
                        <a:pt x="273" y="296"/>
                        <a:pt x="305" y="290"/>
                        <a:pt x="316" y="289"/>
                      </a:cubicBezTo>
                      <a:cubicBezTo>
                        <a:pt x="344" y="291"/>
                        <a:pt x="391" y="301"/>
                        <a:pt x="412" y="286"/>
                      </a:cubicBezTo>
                      <a:cubicBezTo>
                        <a:pt x="421" y="269"/>
                        <a:pt x="413" y="246"/>
                        <a:pt x="406" y="228"/>
                      </a:cubicBezTo>
                      <a:cubicBezTo>
                        <a:pt x="394" y="197"/>
                        <a:pt x="380" y="174"/>
                        <a:pt x="358" y="150"/>
                      </a:cubicBezTo>
                      <a:cubicBezTo>
                        <a:pt x="339" y="130"/>
                        <a:pt x="331" y="104"/>
                        <a:pt x="307" y="87"/>
                      </a:cubicBezTo>
                      <a:cubicBezTo>
                        <a:pt x="294" y="78"/>
                        <a:pt x="284" y="65"/>
                        <a:pt x="267" y="63"/>
                      </a:cubicBezTo>
                      <a:cubicBezTo>
                        <a:pt x="222" y="66"/>
                        <a:pt x="210" y="78"/>
                        <a:pt x="171" y="84"/>
                      </a:cubicBezTo>
                      <a:cubicBezTo>
                        <a:pt x="159" y="93"/>
                        <a:pt x="146" y="95"/>
                        <a:pt x="132" y="99"/>
                      </a:cubicBezTo>
                      <a:cubicBezTo>
                        <a:pt x="101" y="95"/>
                        <a:pt x="90" y="90"/>
                        <a:pt x="79" y="63"/>
                      </a:cubicBezTo>
                      <a:cubicBezTo>
                        <a:pt x="78" y="57"/>
                        <a:pt x="75" y="52"/>
                        <a:pt x="73" y="46"/>
                      </a:cubicBezTo>
                      <a:cubicBezTo>
                        <a:pt x="77" y="20"/>
                        <a:pt x="101" y="18"/>
                        <a:pt x="124" y="15"/>
                      </a:cubicBezTo>
                      <a:cubicBezTo>
                        <a:pt x="132" y="12"/>
                        <a:pt x="144" y="11"/>
                        <a:pt x="151" y="6"/>
                      </a:cubicBezTo>
                      <a:cubicBezTo>
                        <a:pt x="158" y="7"/>
                        <a:pt x="161" y="12"/>
                        <a:pt x="168" y="13"/>
                      </a:cubicBezTo>
                      <a:cubicBezTo>
                        <a:pt x="180" y="23"/>
                        <a:pt x="193" y="31"/>
                        <a:pt x="207" y="39"/>
                      </a:cubicBezTo>
                      <a:cubicBezTo>
                        <a:pt x="217" y="54"/>
                        <a:pt x="205" y="37"/>
                        <a:pt x="216" y="49"/>
                      </a:cubicBezTo>
                      <a:cubicBezTo>
                        <a:pt x="220" y="53"/>
                        <a:pt x="226" y="61"/>
                        <a:pt x="226" y="61"/>
                      </a:cubicBezTo>
                      <a:cubicBezTo>
                        <a:pt x="232" y="78"/>
                        <a:pt x="227" y="67"/>
                        <a:pt x="249" y="91"/>
                      </a:cubicBezTo>
                      <a:cubicBezTo>
                        <a:pt x="251" y="93"/>
                        <a:pt x="251" y="96"/>
                        <a:pt x="253" y="99"/>
                      </a:cubicBezTo>
                      <a:cubicBezTo>
                        <a:pt x="255" y="102"/>
                        <a:pt x="257" y="105"/>
                        <a:pt x="259" y="108"/>
                      </a:cubicBezTo>
                      <a:cubicBezTo>
                        <a:pt x="273" y="123"/>
                        <a:pt x="289" y="132"/>
                        <a:pt x="309" y="138"/>
                      </a:cubicBezTo>
                      <a:cubicBezTo>
                        <a:pt x="320" y="146"/>
                        <a:pt x="332" y="147"/>
                        <a:pt x="345" y="148"/>
                      </a:cubicBezTo>
                      <a:cubicBezTo>
                        <a:pt x="359" y="144"/>
                        <a:pt x="361" y="135"/>
                        <a:pt x="370" y="126"/>
                      </a:cubicBezTo>
                      <a:cubicBezTo>
                        <a:pt x="373" y="111"/>
                        <a:pt x="382" y="102"/>
                        <a:pt x="387" y="88"/>
                      </a:cubicBezTo>
                      <a:cubicBezTo>
                        <a:pt x="390" y="65"/>
                        <a:pt x="404" y="29"/>
                        <a:pt x="421" y="12"/>
                      </a:cubicBezTo>
                      <a:cubicBezTo>
                        <a:pt x="423" y="8"/>
                        <a:pt x="426" y="4"/>
                        <a:pt x="427" y="0"/>
                      </a:cubicBezTo>
                    </a:path>
                  </a:pathLst>
                </a:custGeom>
                <a:noFill/>
                <a:ln w="15875" cap="flat" cmpd="sng">
                  <a:solidFill>
                    <a:srgbClr val="0000FF"/>
                  </a:solidFill>
                  <a:prstDash val="solid"/>
                  <a:round/>
                  <a:headEnd type="none" w="med" len="med"/>
                  <a:tailEnd type="none" w="med" len="med"/>
                </a:ln>
              </p:spPr>
              <p:txBody>
                <a:bodyPr lIns="0" tIns="0" rIns="0" bIns="0">
                  <a:spAutoFit/>
                </a:bodyPr>
                <a:lstStyle/>
                <a:p>
                  <a:endParaRPr lang="es-ES"/>
                </a:p>
              </p:txBody>
            </p:sp>
            <p:sp>
              <p:nvSpPr>
                <p:cNvPr id="19595" name="Freeform 71"/>
                <p:cNvSpPr>
                  <a:spLocks/>
                </p:cNvSpPr>
                <p:nvPr/>
              </p:nvSpPr>
              <p:spPr bwMode="auto">
                <a:xfrm>
                  <a:off x="3928418" y="1034399"/>
                  <a:ext cx="661988" cy="914400"/>
                </a:xfrm>
                <a:custGeom>
                  <a:avLst/>
                  <a:gdLst>
                    <a:gd name="T0" fmla="*/ 95766007 w 417"/>
                    <a:gd name="T1" fmla="*/ 370462117 h 576"/>
                    <a:gd name="T2" fmla="*/ 294859311 w 417"/>
                    <a:gd name="T3" fmla="*/ 448587821 h 576"/>
                    <a:gd name="T4" fmla="*/ 506552633 w 417"/>
                    <a:gd name="T5" fmla="*/ 325100911 h 576"/>
                    <a:gd name="T6" fmla="*/ 574596089 w 417"/>
                    <a:gd name="T7" fmla="*/ 249494668 h 576"/>
                    <a:gd name="T8" fmla="*/ 438507589 w 417"/>
                    <a:gd name="T9" fmla="*/ 221773755 h 576"/>
                    <a:gd name="T10" fmla="*/ 579636404 w 417"/>
                    <a:gd name="T11" fmla="*/ 446066872 h 576"/>
                    <a:gd name="T12" fmla="*/ 846773289 w 417"/>
                    <a:gd name="T13" fmla="*/ 312499342 h 576"/>
                    <a:gd name="T14" fmla="*/ 997982734 w 417"/>
                    <a:gd name="T15" fmla="*/ 357862135 h 576"/>
                    <a:gd name="T16" fmla="*/ 1048385882 w 417"/>
                    <a:gd name="T17" fmla="*/ 539313407 h 576"/>
                    <a:gd name="T18" fmla="*/ 662802393 w 417"/>
                    <a:gd name="T19" fmla="*/ 551913390 h 576"/>
                    <a:gd name="T20" fmla="*/ 604837978 w 417"/>
                    <a:gd name="T21" fmla="*/ 425905630 h 576"/>
                    <a:gd name="T22" fmla="*/ 791329627 w 417"/>
                    <a:gd name="T23" fmla="*/ 312499342 h 576"/>
                    <a:gd name="T24" fmla="*/ 859374869 w 417"/>
                    <a:gd name="T25" fmla="*/ 478829683 h 576"/>
                    <a:gd name="T26" fmla="*/ 877015178 w 417"/>
                    <a:gd name="T27" fmla="*/ 531752148 h 576"/>
                    <a:gd name="T28" fmla="*/ 897176437 w 417"/>
                    <a:gd name="T29" fmla="*/ 589716511 h 576"/>
                    <a:gd name="T30" fmla="*/ 889616758 w 417"/>
                    <a:gd name="T31" fmla="*/ 781248305 h 576"/>
                    <a:gd name="T32" fmla="*/ 375504348 w 417"/>
                    <a:gd name="T33" fmla="*/ 803928908 h 576"/>
                    <a:gd name="T34" fmla="*/ 451109170 w 417"/>
                    <a:gd name="T35" fmla="*/ 945057796 h 576"/>
                    <a:gd name="T36" fmla="*/ 753528059 w 417"/>
                    <a:gd name="T37" fmla="*/ 796369236 h 576"/>
                    <a:gd name="T38" fmla="*/ 541834837 w 417"/>
                    <a:gd name="T39" fmla="*/ 771167684 h 576"/>
                    <a:gd name="T40" fmla="*/ 594757349 w 417"/>
                    <a:gd name="T41" fmla="*/ 871974090 h 576"/>
                    <a:gd name="T42" fmla="*/ 723286171 w 417"/>
                    <a:gd name="T43" fmla="*/ 1060984935 h 576"/>
                    <a:gd name="T44" fmla="*/ 783769948 w 417"/>
                    <a:gd name="T45" fmla="*/ 1171871763 h 576"/>
                    <a:gd name="T46" fmla="*/ 844253925 w 417"/>
                    <a:gd name="T47" fmla="*/ 1348284213 h 576"/>
                    <a:gd name="T48" fmla="*/ 461189799 w 417"/>
                    <a:gd name="T49" fmla="*/ 1378526075 h 576"/>
                    <a:gd name="T50" fmla="*/ 519152626 w 417"/>
                    <a:gd name="T51" fmla="*/ 1156750832 h 576"/>
                    <a:gd name="T52" fmla="*/ 761087738 w 417"/>
                    <a:gd name="T53" fmla="*/ 1166831452 h 576"/>
                    <a:gd name="T54" fmla="*/ 899697388 w 417"/>
                    <a:gd name="T55" fmla="*/ 1224795815 h 576"/>
                    <a:gd name="T56" fmla="*/ 756047423 w 417"/>
                    <a:gd name="T57" fmla="*/ 1068546194 h 576"/>
                    <a:gd name="T58" fmla="*/ 635079867 w 417"/>
                    <a:gd name="T59" fmla="*/ 1295360160 h 576"/>
                    <a:gd name="T60" fmla="*/ 534273571 w 417"/>
                    <a:gd name="T61" fmla="*/ 1353324523 h 576"/>
                    <a:gd name="T62" fmla="*/ 476310744 w 417"/>
                    <a:gd name="T63" fmla="*/ 1393647006 h 5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17"/>
                    <a:gd name="T97" fmla="*/ 0 h 576"/>
                    <a:gd name="T98" fmla="*/ 417 w 417"/>
                    <a:gd name="T99" fmla="*/ 576 h 57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17" h="576">
                      <a:moveTo>
                        <a:pt x="26" y="0"/>
                      </a:moveTo>
                      <a:cubicBezTo>
                        <a:pt x="28" y="47"/>
                        <a:pt x="0" y="115"/>
                        <a:pt x="38" y="147"/>
                      </a:cubicBezTo>
                      <a:cubicBezTo>
                        <a:pt x="47" y="167"/>
                        <a:pt x="57" y="173"/>
                        <a:pt x="77" y="180"/>
                      </a:cubicBezTo>
                      <a:cubicBezTo>
                        <a:pt x="90" y="179"/>
                        <a:pt x="104" y="180"/>
                        <a:pt x="117" y="178"/>
                      </a:cubicBezTo>
                      <a:cubicBezTo>
                        <a:pt x="138" y="175"/>
                        <a:pt x="154" y="155"/>
                        <a:pt x="173" y="147"/>
                      </a:cubicBezTo>
                      <a:cubicBezTo>
                        <a:pt x="184" y="142"/>
                        <a:pt x="191" y="135"/>
                        <a:pt x="201" y="129"/>
                      </a:cubicBezTo>
                      <a:cubicBezTo>
                        <a:pt x="206" y="126"/>
                        <a:pt x="218" y="120"/>
                        <a:pt x="218" y="120"/>
                      </a:cubicBezTo>
                      <a:cubicBezTo>
                        <a:pt x="219" y="113"/>
                        <a:pt x="225" y="106"/>
                        <a:pt x="228" y="99"/>
                      </a:cubicBezTo>
                      <a:cubicBezTo>
                        <a:pt x="229" y="89"/>
                        <a:pt x="236" y="68"/>
                        <a:pt x="222" y="66"/>
                      </a:cubicBezTo>
                      <a:cubicBezTo>
                        <a:pt x="184" y="69"/>
                        <a:pt x="183" y="61"/>
                        <a:pt x="174" y="88"/>
                      </a:cubicBezTo>
                      <a:cubicBezTo>
                        <a:pt x="175" y="117"/>
                        <a:pt x="162" y="173"/>
                        <a:pt x="200" y="187"/>
                      </a:cubicBezTo>
                      <a:cubicBezTo>
                        <a:pt x="211" y="186"/>
                        <a:pt x="219" y="181"/>
                        <a:pt x="230" y="177"/>
                      </a:cubicBezTo>
                      <a:cubicBezTo>
                        <a:pt x="243" y="164"/>
                        <a:pt x="264" y="149"/>
                        <a:pt x="282" y="145"/>
                      </a:cubicBezTo>
                      <a:cubicBezTo>
                        <a:pt x="298" y="137"/>
                        <a:pt x="319" y="130"/>
                        <a:pt x="336" y="124"/>
                      </a:cubicBezTo>
                      <a:cubicBezTo>
                        <a:pt x="354" y="125"/>
                        <a:pt x="372" y="123"/>
                        <a:pt x="389" y="126"/>
                      </a:cubicBezTo>
                      <a:cubicBezTo>
                        <a:pt x="398" y="127"/>
                        <a:pt x="394" y="138"/>
                        <a:pt x="396" y="142"/>
                      </a:cubicBezTo>
                      <a:cubicBezTo>
                        <a:pt x="403" y="156"/>
                        <a:pt x="414" y="166"/>
                        <a:pt x="417" y="183"/>
                      </a:cubicBezTo>
                      <a:cubicBezTo>
                        <a:pt x="417" y="193"/>
                        <a:pt x="417" y="204"/>
                        <a:pt x="416" y="214"/>
                      </a:cubicBezTo>
                      <a:cubicBezTo>
                        <a:pt x="414" y="237"/>
                        <a:pt x="381" y="246"/>
                        <a:pt x="363" y="252"/>
                      </a:cubicBezTo>
                      <a:cubicBezTo>
                        <a:pt x="325" y="248"/>
                        <a:pt x="291" y="247"/>
                        <a:pt x="263" y="219"/>
                      </a:cubicBezTo>
                      <a:cubicBezTo>
                        <a:pt x="260" y="212"/>
                        <a:pt x="258" y="208"/>
                        <a:pt x="252" y="204"/>
                      </a:cubicBezTo>
                      <a:cubicBezTo>
                        <a:pt x="249" y="191"/>
                        <a:pt x="245" y="181"/>
                        <a:pt x="240" y="169"/>
                      </a:cubicBezTo>
                      <a:cubicBezTo>
                        <a:pt x="236" y="133"/>
                        <a:pt x="224" y="93"/>
                        <a:pt x="255" y="70"/>
                      </a:cubicBezTo>
                      <a:cubicBezTo>
                        <a:pt x="278" y="75"/>
                        <a:pt x="304" y="102"/>
                        <a:pt x="314" y="124"/>
                      </a:cubicBezTo>
                      <a:cubicBezTo>
                        <a:pt x="319" y="134"/>
                        <a:pt x="326" y="150"/>
                        <a:pt x="335" y="156"/>
                      </a:cubicBezTo>
                      <a:cubicBezTo>
                        <a:pt x="336" y="167"/>
                        <a:pt x="336" y="180"/>
                        <a:pt x="341" y="190"/>
                      </a:cubicBezTo>
                      <a:cubicBezTo>
                        <a:pt x="342" y="194"/>
                        <a:pt x="340" y="198"/>
                        <a:pt x="341" y="201"/>
                      </a:cubicBezTo>
                      <a:cubicBezTo>
                        <a:pt x="342" y="205"/>
                        <a:pt x="346" y="208"/>
                        <a:pt x="348" y="211"/>
                      </a:cubicBezTo>
                      <a:cubicBezTo>
                        <a:pt x="349" y="213"/>
                        <a:pt x="349" y="214"/>
                        <a:pt x="350" y="216"/>
                      </a:cubicBezTo>
                      <a:cubicBezTo>
                        <a:pt x="352" y="222"/>
                        <a:pt x="356" y="234"/>
                        <a:pt x="356" y="234"/>
                      </a:cubicBezTo>
                      <a:cubicBezTo>
                        <a:pt x="357" y="250"/>
                        <a:pt x="358" y="247"/>
                        <a:pt x="362" y="258"/>
                      </a:cubicBezTo>
                      <a:cubicBezTo>
                        <a:pt x="361" y="278"/>
                        <a:pt x="367" y="296"/>
                        <a:pt x="353" y="310"/>
                      </a:cubicBezTo>
                      <a:cubicBezTo>
                        <a:pt x="302" y="308"/>
                        <a:pt x="279" y="307"/>
                        <a:pt x="239" y="303"/>
                      </a:cubicBezTo>
                      <a:cubicBezTo>
                        <a:pt x="237" y="303"/>
                        <a:pt x="154" y="285"/>
                        <a:pt x="149" y="319"/>
                      </a:cubicBezTo>
                      <a:cubicBezTo>
                        <a:pt x="150" y="347"/>
                        <a:pt x="142" y="352"/>
                        <a:pt x="161" y="363"/>
                      </a:cubicBezTo>
                      <a:cubicBezTo>
                        <a:pt x="166" y="371"/>
                        <a:pt x="170" y="372"/>
                        <a:pt x="179" y="375"/>
                      </a:cubicBezTo>
                      <a:cubicBezTo>
                        <a:pt x="218" y="374"/>
                        <a:pt x="258" y="375"/>
                        <a:pt x="297" y="372"/>
                      </a:cubicBezTo>
                      <a:cubicBezTo>
                        <a:pt x="316" y="371"/>
                        <a:pt x="301" y="335"/>
                        <a:pt x="299" y="316"/>
                      </a:cubicBezTo>
                      <a:cubicBezTo>
                        <a:pt x="295" y="282"/>
                        <a:pt x="261" y="257"/>
                        <a:pt x="231" y="252"/>
                      </a:cubicBezTo>
                      <a:cubicBezTo>
                        <a:pt x="195" y="257"/>
                        <a:pt x="195" y="273"/>
                        <a:pt x="215" y="306"/>
                      </a:cubicBezTo>
                      <a:cubicBezTo>
                        <a:pt x="218" y="320"/>
                        <a:pt x="220" y="322"/>
                        <a:pt x="228" y="334"/>
                      </a:cubicBezTo>
                      <a:cubicBezTo>
                        <a:pt x="233" y="349"/>
                        <a:pt x="226" y="330"/>
                        <a:pt x="236" y="346"/>
                      </a:cubicBezTo>
                      <a:cubicBezTo>
                        <a:pt x="241" y="353"/>
                        <a:pt x="243" y="363"/>
                        <a:pt x="248" y="370"/>
                      </a:cubicBezTo>
                      <a:cubicBezTo>
                        <a:pt x="261" y="387"/>
                        <a:pt x="274" y="404"/>
                        <a:pt x="287" y="421"/>
                      </a:cubicBezTo>
                      <a:cubicBezTo>
                        <a:pt x="288" y="428"/>
                        <a:pt x="292" y="433"/>
                        <a:pt x="296" y="439"/>
                      </a:cubicBezTo>
                      <a:cubicBezTo>
                        <a:pt x="297" y="446"/>
                        <a:pt x="306" y="459"/>
                        <a:pt x="311" y="465"/>
                      </a:cubicBezTo>
                      <a:cubicBezTo>
                        <a:pt x="316" y="481"/>
                        <a:pt x="322" y="496"/>
                        <a:pt x="329" y="511"/>
                      </a:cubicBezTo>
                      <a:cubicBezTo>
                        <a:pt x="331" y="519"/>
                        <a:pt x="333" y="527"/>
                        <a:pt x="335" y="535"/>
                      </a:cubicBezTo>
                      <a:cubicBezTo>
                        <a:pt x="333" y="554"/>
                        <a:pt x="337" y="564"/>
                        <a:pt x="318" y="568"/>
                      </a:cubicBezTo>
                      <a:cubicBezTo>
                        <a:pt x="258" y="566"/>
                        <a:pt x="226" y="576"/>
                        <a:pt x="183" y="547"/>
                      </a:cubicBezTo>
                      <a:cubicBezTo>
                        <a:pt x="179" y="540"/>
                        <a:pt x="174" y="536"/>
                        <a:pt x="171" y="529"/>
                      </a:cubicBezTo>
                      <a:cubicBezTo>
                        <a:pt x="167" y="493"/>
                        <a:pt x="169" y="465"/>
                        <a:pt x="206" y="459"/>
                      </a:cubicBezTo>
                      <a:cubicBezTo>
                        <a:pt x="214" y="453"/>
                        <a:pt x="223" y="451"/>
                        <a:pt x="233" y="448"/>
                      </a:cubicBezTo>
                      <a:cubicBezTo>
                        <a:pt x="283" y="450"/>
                        <a:pt x="273" y="446"/>
                        <a:pt x="302" y="463"/>
                      </a:cubicBezTo>
                      <a:cubicBezTo>
                        <a:pt x="320" y="490"/>
                        <a:pt x="317" y="486"/>
                        <a:pt x="350" y="493"/>
                      </a:cubicBezTo>
                      <a:cubicBezTo>
                        <a:pt x="356" y="492"/>
                        <a:pt x="357" y="494"/>
                        <a:pt x="357" y="486"/>
                      </a:cubicBezTo>
                      <a:cubicBezTo>
                        <a:pt x="355" y="440"/>
                        <a:pt x="367" y="415"/>
                        <a:pt x="327" y="406"/>
                      </a:cubicBezTo>
                      <a:cubicBezTo>
                        <a:pt x="314" y="409"/>
                        <a:pt x="309" y="414"/>
                        <a:pt x="300" y="424"/>
                      </a:cubicBezTo>
                      <a:cubicBezTo>
                        <a:pt x="297" y="444"/>
                        <a:pt x="288" y="472"/>
                        <a:pt x="279" y="490"/>
                      </a:cubicBezTo>
                      <a:cubicBezTo>
                        <a:pt x="277" y="503"/>
                        <a:pt x="265" y="512"/>
                        <a:pt x="252" y="514"/>
                      </a:cubicBezTo>
                      <a:cubicBezTo>
                        <a:pt x="244" y="520"/>
                        <a:pt x="235" y="523"/>
                        <a:pt x="225" y="525"/>
                      </a:cubicBezTo>
                      <a:cubicBezTo>
                        <a:pt x="219" y="529"/>
                        <a:pt x="217" y="533"/>
                        <a:pt x="212" y="537"/>
                      </a:cubicBezTo>
                      <a:cubicBezTo>
                        <a:pt x="208" y="539"/>
                        <a:pt x="201" y="544"/>
                        <a:pt x="201" y="544"/>
                      </a:cubicBezTo>
                      <a:cubicBezTo>
                        <a:pt x="197" y="550"/>
                        <a:pt x="196" y="552"/>
                        <a:pt x="189" y="553"/>
                      </a:cubicBezTo>
                      <a:cubicBezTo>
                        <a:pt x="186" y="555"/>
                        <a:pt x="179" y="556"/>
                        <a:pt x="179" y="556"/>
                      </a:cubicBezTo>
                    </a:path>
                  </a:pathLst>
                </a:custGeom>
                <a:noFill/>
                <a:ln w="15875" cap="flat" cmpd="sng">
                  <a:solidFill>
                    <a:srgbClr val="0000FF"/>
                  </a:solidFill>
                  <a:prstDash val="solid"/>
                  <a:round/>
                  <a:headEnd type="none" w="med" len="med"/>
                  <a:tailEnd type="none" w="med" len="med"/>
                </a:ln>
              </p:spPr>
              <p:txBody>
                <a:bodyPr wrap="none" lIns="0" tIns="0" rIns="0" bIns="0">
                  <a:spAutoFit/>
                </a:bodyPr>
                <a:lstStyle/>
                <a:p>
                  <a:endParaRPr lang="es-ES"/>
                </a:p>
              </p:txBody>
            </p:sp>
            <p:sp>
              <p:nvSpPr>
                <p:cNvPr id="19596" name="Freeform 72"/>
                <p:cNvSpPr>
                  <a:spLocks/>
                </p:cNvSpPr>
                <p:nvPr/>
              </p:nvSpPr>
              <p:spPr bwMode="auto">
                <a:xfrm>
                  <a:off x="2937818" y="1240774"/>
                  <a:ext cx="446088" cy="681037"/>
                </a:xfrm>
                <a:custGeom>
                  <a:avLst/>
                  <a:gdLst>
                    <a:gd name="T0" fmla="*/ 204133640 w 281"/>
                    <a:gd name="T1" fmla="*/ 1020661845 h 429"/>
                    <a:gd name="T2" fmla="*/ 488910847 w 281"/>
                    <a:gd name="T3" fmla="*/ 1023182792 h 429"/>
                    <a:gd name="T4" fmla="*/ 534273690 w 281"/>
                    <a:gd name="T5" fmla="*/ 997981255 h 429"/>
                    <a:gd name="T6" fmla="*/ 556955906 w 281"/>
                    <a:gd name="T7" fmla="*/ 960178156 h 429"/>
                    <a:gd name="T8" fmla="*/ 536794642 w 281"/>
                    <a:gd name="T9" fmla="*/ 839210779 h 429"/>
                    <a:gd name="T10" fmla="*/ 468749583 w 281"/>
                    <a:gd name="T11" fmla="*/ 796368762 h 429"/>
                    <a:gd name="T12" fmla="*/ 378023796 w 281"/>
                    <a:gd name="T13" fmla="*/ 756046303 h 429"/>
                    <a:gd name="T14" fmla="*/ 332660953 w 281"/>
                    <a:gd name="T15" fmla="*/ 740925381 h 429"/>
                    <a:gd name="T16" fmla="*/ 234375585 w 281"/>
                    <a:gd name="T17" fmla="*/ 735885074 h 429"/>
                    <a:gd name="T18" fmla="*/ 330141588 w 281"/>
                    <a:gd name="T19" fmla="*/ 816529992 h 429"/>
                    <a:gd name="T20" fmla="*/ 408265692 w 281"/>
                    <a:gd name="T21" fmla="*/ 869452624 h 429"/>
                    <a:gd name="T22" fmla="*/ 496472114 w 281"/>
                    <a:gd name="T23" fmla="*/ 1000500615 h 429"/>
                    <a:gd name="T24" fmla="*/ 488910847 w 281"/>
                    <a:gd name="T25" fmla="*/ 1081145533 h 429"/>
                    <a:gd name="T26" fmla="*/ 362902848 w 281"/>
                    <a:gd name="T27" fmla="*/ 1050903689 h 429"/>
                    <a:gd name="T28" fmla="*/ 294859377 w 281"/>
                    <a:gd name="T29" fmla="*/ 1005540923 h 429"/>
                    <a:gd name="T30" fmla="*/ 383064112 w 281"/>
                    <a:gd name="T31" fmla="*/ 826610606 h 429"/>
                    <a:gd name="T32" fmla="*/ 405746328 w 281"/>
                    <a:gd name="T33" fmla="*/ 788807507 h 429"/>
                    <a:gd name="T34" fmla="*/ 458668951 w 281"/>
                    <a:gd name="T35" fmla="*/ 695562615 h 429"/>
                    <a:gd name="T36" fmla="*/ 579636534 w 281"/>
                    <a:gd name="T37" fmla="*/ 514111550 h 429"/>
                    <a:gd name="T38" fmla="*/ 609878430 w 281"/>
                    <a:gd name="T39" fmla="*/ 388103766 h 429"/>
                    <a:gd name="T40" fmla="*/ 544354322 w 281"/>
                    <a:gd name="T41" fmla="*/ 340220053 h 429"/>
                    <a:gd name="T42" fmla="*/ 332660953 w 281"/>
                    <a:gd name="T43" fmla="*/ 264615442 h 429"/>
                    <a:gd name="T44" fmla="*/ 211693370 w 281"/>
                    <a:gd name="T45" fmla="*/ 259575135 h 429"/>
                    <a:gd name="T46" fmla="*/ 257056213 w 281"/>
                    <a:gd name="T47" fmla="*/ 438506939 h 429"/>
                    <a:gd name="T48" fmla="*/ 556955906 w 281"/>
                    <a:gd name="T49" fmla="*/ 569554931 h 429"/>
                    <a:gd name="T50" fmla="*/ 677923489 w 281"/>
                    <a:gd name="T51" fmla="*/ 637598286 h 429"/>
                    <a:gd name="T52" fmla="*/ 695563801 w 281"/>
                    <a:gd name="T53" fmla="*/ 690522307 h 429"/>
                    <a:gd name="T54" fmla="*/ 559475270 w 281"/>
                    <a:gd name="T55" fmla="*/ 612396750 h 429"/>
                    <a:gd name="T56" fmla="*/ 491431798 w 281"/>
                    <a:gd name="T57" fmla="*/ 559474316 h 429"/>
                    <a:gd name="T58" fmla="*/ 398185060 w 281"/>
                    <a:gd name="T59" fmla="*/ 476308451 h 429"/>
                    <a:gd name="T60" fmla="*/ 428427055 w 281"/>
                    <a:gd name="T61" fmla="*/ 350300667 h 429"/>
                    <a:gd name="T62" fmla="*/ 415826960 w 281"/>
                    <a:gd name="T63" fmla="*/ 294857286 h 429"/>
                    <a:gd name="T64" fmla="*/ 317540005 w 281"/>
                    <a:gd name="T65" fmla="*/ 204131704 h 429"/>
                    <a:gd name="T66" fmla="*/ 178932060 w 281"/>
                    <a:gd name="T67" fmla="*/ 146168963 h 429"/>
                    <a:gd name="T68" fmla="*/ 52924136 w 281"/>
                    <a:gd name="T69" fmla="*/ 93244917 h 429"/>
                    <a:gd name="T70" fmla="*/ 12601587 w 281"/>
                    <a:gd name="T71" fmla="*/ 45362779 h 429"/>
                    <a:gd name="T72" fmla="*/ 0 w 281"/>
                    <a:gd name="T73" fmla="*/ 0 h 42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1"/>
                    <a:gd name="T112" fmla="*/ 0 h 429"/>
                    <a:gd name="T113" fmla="*/ 281 w 281"/>
                    <a:gd name="T114" fmla="*/ 429 h 42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1" h="429">
                      <a:moveTo>
                        <a:pt x="81" y="405"/>
                      </a:moveTo>
                      <a:cubicBezTo>
                        <a:pt x="125" y="406"/>
                        <a:pt x="148" y="408"/>
                        <a:pt x="194" y="406"/>
                      </a:cubicBezTo>
                      <a:cubicBezTo>
                        <a:pt x="201" y="403"/>
                        <a:pt x="206" y="400"/>
                        <a:pt x="212" y="396"/>
                      </a:cubicBezTo>
                      <a:cubicBezTo>
                        <a:pt x="213" y="389"/>
                        <a:pt x="218" y="387"/>
                        <a:pt x="221" y="381"/>
                      </a:cubicBezTo>
                      <a:cubicBezTo>
                        <a:pt x="224" y="365"/>
                        <a:pt x="228" y="342"/>
                        <a:pt x="213" y="333"/>
                      </a:cubicBezTo>
                      <a:cubicBezTo>
                        <a:pt x="207" y="323"/>
                        <a:pt x="197" y="318"/>
                        <a:pt x="186" y="316"/>
                      </a:cubicBezTo>
                      <a:cubicBezTo>
                        <a:pt x="177" y="309"/>
                        <a:pt x="161" y="302"/>
                        <a:pt x="150" y="300"/>
                      </a:cubicBezTo>
                      <a:cubicBezTo>
                        <a:pt x="144" y="297"/>
                        <a:pt x="139" y="295"/>
                        <a:pt x="132" y="294"/>
                      </a:cubicBezTo>
                      <a:cubicBezTo>
                        <a:pt x="118" y="288"/>
                        <a:pt x="108" y="289"/>
                        <a:pt x="93" y="292"/>
                      </a:cubicBezTo>
                      <a:cubicBezTo>
                        <a:pt x="96" y="311"/>
                        <a:pt x="113" y="319"/>
                        <a:pt x="131" y="324"/>
                      </a:cubicBezTo>
                      <a:cubicBezTo>
                        <a:pt x="141" y="332"/>
                        <a:pt x="151" y="339"/>
                        <a:pt x="162" y="345"/>
                      </a:cubicBezTo>
                      <a:cubicBezTo>
                        <a:pt x="175" y="361"/>
                        <a:pt x="188" y="379"/>
                        <a:pt x="197" y="397"/>
                      </a:cubicBezTo>
                      <a:cubicBezTo>
                        <a:pt x="200" y="409"/>
                        <a:pt x="203" y="418"/>
                        <a:pt x="194" y="429"/>
                      </a:cubicBezTo>
                      <a:cubicBezTo>
                        <a:pt x="166" y="427"/>
                        <a:pt x="165" y="425"/>
                        <a:pt x="144" y="417"/>
                      </a:cubicBezTo>
                      <a:cubicBezTo>
                        <a:pt x="137" y="409"/>
                        <a:pt x="126" y="406"/>
                        <a:pt x="117" y="399"/>
                      </a:cubicBezTo>
                      <a:cubicBezTo>
                        <a:pt x="114" y="373"/>
                        <a:pt x="139" y="350"/>
                        <a:pt x="152" y="328"/>
                      </a:cubicBezTo>
                      <a:cubicBezTo>
                        <a:pt x="153" y="320"/>
                        <a:pt x="154" y="317"/>
                        <a:pt x="161" y="313"/>
                      </a:cubicBezTo>
                      <a:cubicBezTo>
                        <a:pt x="163" y="299"/>
                        <a:pt x="176" y="288"/>
                        <a:pt x="182" y="276"/>
                      </a:cubicBezTo>
                      <a:cubicBezTo>
                        <a:pt x="185" y="257"/>
                        <a:pt x="211" y="208"/>
                        <a:pt x="230" y="204"/>
                      </a:cubicBezTo>
                      <a:cubicBezTo>
                        <a:pt x="245" y="186"/>
                        <a:pt x="247" y="183"/>
                        <a:pt x="242" y="154"/>
                      </a:cubicBezTo>
                      <a:cubicBezTo>
                        <a:pt x="241" y="149"/>
                        <a:pt x="221" y="139"/>
                        <a:pt x="216" y="135"/>
                      </a:cubicBezTo>
                      <a:cubicBezTo>
                        <a:pt x="193" y="118"/>
                        <a:pt x="160" y="109"/>
                        <a:pt x="132" y="105"/>
                      </a:cubicBezTo>
                      <a:cubicBezTo>
                        <a:pt x="115" y="99"/>
                        <a:pt x="102" y="101"/>
                        <a:pt x="84" y="103"/>
                      </a:cubicBezTo>
                      <a:cubicBezTo>
                        <a:pt x="64" y="123"/>
                        <a:pt x="84" y="159"/>
                        <a:pt x="102" y="174"/>
                      </a:cubicBezTo>
                      <a:cubicBezTo>
                        <a:pt x="133" y="200"/>
                        <a:pt x="185" y="207"/>
                        <a:pt x="221" y="226"/>
                      </a:cubicBezTo>
                      <a:cubicBezTo>
                        <a:pt x="236" y="234"/>
                        <a:pt x="252" y="250"/>
                        <a:pt x="269" y="253"/>
                      </a:cubicBezTo>
                      <a:cubicBezTo>
                        <a:pt x="281" y="259"/>
                        <a:pt x="279" y="257"/>
                        <a:pt x="276" y="274"/>
                      </a:cubicBezTo>
                      <a:cubicBezTo>
                        <a:pt x="257" y="265"/>
                        <a:pt x="243" y="247"/>
                        <a:pt x="222" y="243"/>
                      </a:cubicBezTo>
                      <a:cubicBezTo>
                        <a:pt x="213" y="236"/>
                        <a:pt x="204" y="229"/>
                        <a:pt x="195" y="222"/>
                      </a:cubicBezTo>
                      <a:cubicBezTo>
                        <a:pt x="192" y="208"/>
                        <a:pt x="172" y="191"/>
                        <a:pt x="158" y="189"/>
                      </a:cubicBezTo>
                      <a:cubicBezTo>
                        <a:pt x="141" y="179"/>
                        <a:pt x="165" y="152"/>
                        <a:pt x="170" y="139"/>
                      </a:cubicBezTo>
                      <a:cubicBezTo>
                        <a:pt x="172" y="130"/>
                        <a:pt x="173" y="123"/>
                        <a:pt x="165" y="117"/>
                      </a:cubicBezTo>
                      <a:cubicBezTo>
                        <a:pt x="157" y="103"/>
                        <a:pt x="141" y="86"/>
                        <a:pt x="126" y="81"/>
                      </a:cubicBezTo>
                      <a:cubicBezTo>
                        <a:pt x="111" y="68"/>
                        <a:pt x="89" y="64"/>
                        <a:pt x="71" y="58"/>
                      </a:cubicBezTo>
                      <a:cubicBezTo>
                        <a:pt x="53" y="53"/>
                        <a:pt x="38" y="43"/>
                        <a:pt x="21" y="37"/>
                      </a:cubicBezTo>
                      <a:cubicBezTo>
                        <a:pt x="14" y="30"/>
                        <a:pt x="11" y="24"/>
                        <a:pt x="5" y="18"/>
                      </a:cubicBezTo>
                      <a:cubicBezTo>
                        <a:pt x="2" y="10"/>
                        <a:pt x="0" y="10"/>
                        <a:pt x="0" y="0"/>
                      </a:cubicBezTo>
                    </a:path>
                  </a:pathLst>
                </a:custGeom>
                <a:noFill/>
                <a:ln w="15875" cap="flat" cmpd="sng">
                  <a:solidFill>
                    <a:srgbClr val="0000FF"/>
                  </a:solidFill>
                  <a:prstDash val="solid"/>
                  <a:round/>
                  <a:headEnd type="none" w="med" len="med"/>
                  <a:tailEnd type="none" w="med" len="med"/>
                </a:ln>
              </p:spPr>
              <p:txBody>
                <a:bodyPr wrap="none" lIns="0" tIns="0" rIns="0" bIns="0">
                  <a:spAutoFit/>
                </a:bodyPr>
                <a:lstStyle/>
                <a:p>
                  <a:endParaRPr lang="es-ES"/>
                </a:p>
              </p:txBody>
            </p:sp>
            <p:sp>
              <p:nvSpPr>
                <p:cNvPr id="19597" name="Freeform 73"/>
                <p:cNvSpPr>
                  <a:spLocks/>
                </p:cNvSpPr>
                <p:nvPr/>
              </p:nvSpPr>
              <p:spPr bwMode="auto">
                <a:xfrm>
                  <a:off x="2729856" y="856599"/>
                  <a:ext cx="1150937" cy="1100137"/>
                </a:xfrm>
                <a:custGeom>
                  <a:avLst/>
                  <a:gdLst>
                    <a:gd name="T0" fmla="*/ 20161241 w 725"/>
                    <a:gd name="T1" fmla="*/ 1766927835 h 621"/>
                    <a:gd name="T2" fmla="*/ 85685271 w 725"/>
                    <a:gd name="T3" fmla="*/ 1296165048 h 621"/>
                    <a:gd name="T4" fmla="*/ 246975221 w 725"/>
                    <a:gd name="T5" fmla="*/ 1023123908 h 621"/>
                    <a:gd name="T6" fmla="*/ 403224788 w 725"/>
                    <a:gd name="T7" fmla="*/ 966632515 h 621"/>
                    <a:gd name="T8" fmla="*/ 488910134 w 725"/>
                    <a:gd name="T9" fmla="*/ 828541238 h 621"/>
                    <a:gd name="T10" fmla="*/ 516631038 w 725"/>
                    <a:gd name="T11" fmla="*/ 750080774 h 621"/>
                    <a:gd name="T12" fmla="*/ 511590729 w 725"/>
                    <a:gd name="T13" fmla="*/ 467623810 h 621"/>
                    <a:gd name="T14" fmla="*/ 451107026 w 725"/>
                    <a:gd name="T15" fmla="*/ 546084275 h 621"/>
                    <a:gd name="T16" fmla="*/ 418345813 w 725"/>
                    <a:gd name="T17" fmla="*/ 655927862 h 621"/>
                    <a:gd name="T18" fmla="*/ 330139520 w 725"/>
                    <a:gd name="T19" fmla="*/ 1202012137 h 621"/>
                    <a:gd name="T20" fmla="*/ 229333347 w 725"/>
                    <a:gd name="T21" fmla="*/ 1154936567 h 621"/>
                    <a:gd name="T22" fmla="*/ 327620159 w 725"/>
                    <a:gd name="T23" fmla="*/ 640237186 h 621"/>
                    <a:gd name="T24" fmla="*/ 811489885 w 725"/>
                    <a:gd name="T25" fmla="*/ 480177059 h 621"/>
                    <a:gd name="T26" fmla="*/ 882054404 w 725"/>
                    <a:gd name="T27" fmla="*/ 338948467 h 621"/>
                    <a:gd name="T28" fmla="*/ 798888320 w 725"/>
                    <a:gd name="T29" fmla="*/ 169474233 h 621"/>
                    <a:gd name="T30" fmla="*/ 783767394 w 725"/>
                    <a:gd name="T31" fmla="*/ 338948467 h 621"/>
                    <a:gd name="T32" fmla="*/ 1078626440 w 725"/>
                    <a:gd name="T33" fmla="*/ 414271505 h 621"/>
                    <a:gd name="T34" fmla="*/ 1184472921 w 725"/>
                    <a:gd name="T35" fmla="*/ 307565344 h 621"/>
                    <a:gd name="T36" fmla="*/ 1242435676 w 725"/>
                    <a:gd name="T37" fmla="*/ 169474233 h 621"/>
                    <a:gd name="T38" fmla="*/ 1192032590 w 725"/>
                    <a:gd name="T39" fmla="*/ 109845387 h 621"/>
                    <a:gd name="T40" fmla="*/ 1257556602 w 725"/>
                    <a:gd name="T41" fmla="*/ 254211378 h 621"/>
                    <a:gd name="T42" fmla="*/ 1514612341 w 725"/>
                    <a:gd name="T43" fmla="*/ 404855682 h 621"/>
                    <a:gd name="T44" fmla="*/ 1809471586 w 725"/>
                    <a:gd name="T45" fmla="*/ 668482883 h 621"/>
                    <a:gd name="T46" fmla="*/ 1728826648 w 725"/>
                    <a:gd name="T47" fmla="*/ 932108422 h 621"/>
                    <a:gd name="T48" fmla="*/ 1517133289 w 725"/>
                    <a:gd name="T49" fmla="*/ 828541238 h 621"/>
                    <a:gd name="T50" fmla="*/ 1499491416 w 725"/>
                    <a:gd name="T51" fmla="*/ 0 h 621"/>
                    <a:gd name="T52" fmla="*/ 1396165883 w 725"/>
                    <a:gd name="T53" fmla="*/ 166336807 h 621"/>
                    <a:gd name="T54" fmla="*/ 1320561253 w 725"/>
                    <a:gd name="T55" fmla="*/ 414271505 h 621"/>
                    <a:gd name="T56" fmla="*/ 1282758145 w 725"/>
                    <a:gd name="T57" fmla="*/ 611991490 h 621"/>
                    <a:gd name="T58" fmla="*/ 1199593847 w 725"/>
                    <a:gd name="T59" fmla="*/ 828541238 h 621"/>
                    <a:gd name="T60" fmla="*/ 1136589195 w 725"/>
                    <a:gd name="T61" fmla="*/ 919554952 h 621"/>
                    <a:gd name="T62" fmla="*/ 934976851 w 725"/>
                    <a:gd name="T63" fmla="*/ 847371112 h 621"/>
                    <a:gd name="T64" fmla="*/ 866933478 w 725"/>
                    <a:gd name="T65" fmla="*/ 706142630 h 621"/>
                    <a:gd name="T66" fmla="*/ 932457490 w 725"/>
                    <a:gd name="T67" fmla="*/ 338948467 h 621"/>
                    <a:gd name="T68" fmla="*/ 1038303971 w 725"/>
                    <a:gd name="T69" fmla="*/ 373470788 h 621"/>
                    <a:gd name="T70" fmla="*/ 1214714773 w 725"/>
                    <a:gd name="T71" fmla="*/ 1089029351 h 621"/>
                    <a:gd name="T72" fmla="*/ 1348282157 w 725"/>
                    <a:gd name="T73" fmla="*/ 1013708085 h 621"/>
                    <a:gd name="T74" fmla="*/ 1312999997 w 725"/>
                    <a:gd name="T75" fmla="*/ 787742293 h 621"/>
                    <a:gd name="T76" fmla="*/ 1038303971 w 725"/>
                    <a:gd name="T77" fmla="*/ 646513811 h 62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25"/>
                    <a:gd name="T118" fmla="*/ 0 h 621"/>
                    <a:gd name="T119" fmla="*/ 725 w 725"/>
                    <a:gd name="T120" fmla="*/ 621 h 62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25" h="621">
                      <a:moveTo>
                        <a:pt x="44" y="621"/>
                      </a:moveTo>
                      <a:cubicBezTo>
                        <a:pt x="30" y="603"/>
                        <a:pt x="18" y="584"/>
                        <a:pt x="8" y="563"/>
                      </a:cubicBezTo>
                      <a:cubicBezTo>
                        <a:pt x="0" y="515"/>
                        <a:pt x="7" y="471"/>
                        <a:pt x="28" y="428"/>
                      </a:cubicBezTo>
                      <a:cubicBezTo>
                        <a:pt x="29" y="422"/>
                        <a:pt x="31" y="418"/>
                        <a:pt x="34" y="413"/>
                      </a:cubicBezTo>
                      <a:cubicBezTo>
                        <a:pt x="36" y="395"/>
                        <a:pt x="51" y="342"/>
                        <a:pt x="73" y="338"/>
                      </a:cubicBezTo>
                      <a:cubicBezTo>
                        <a:pt x="81" y="332"/>
                        <a:pt x="89" y="328"/>
                        <a:pt x="98" y="326"/>
                      </a:cubicBezTo>
                      <a:cubicBezTo>
                        <a:pt x="108" y="322"/>
                        <a:pt x="120" y="319"/>
                        <a:pt x="131" y="317"/>
                      </a:cubicBezTo>
                      <a:cubicBezTo>
                        <a:pt x="141" y="313"/>
                        <a:pt x="149" y="309"/>
                        <a:pt x="160" y="308"/>
                      </a:cubicBezTo>
                      <a:cubicBezTo>
                        <a:pt x="167" y="302"/>
                        <a:pt x="172" y="295"/>
                        <a:pt x="179" y="290"/>
                      </a:cubicBezTo>
                      <a:cubicBezTo>
                        <a:pt x="184" y="281"/>
                        <a:pt x="189" y="273"/>
                        <a:pt x="194" y="264"/>
                      </a:cubicBezTo>
                      <a:cubicBezTo>
                        <a:pt x="196" y="261"/>
                        <a:pt x="199" y="254"/>
                        <a:pt x="199" y="254"/>
                      </a:cubicBezTo>
                      <a:cubicBezTo>
                        <a:pt x="200" y="249"/>
                        <a:pt x="205" y="239"/>
                        <a:pt x="205" y="239"/>
                      </a:cubicBezTo>
                      <a:cubicBezTo>
                        <a:pt x="207" y="230"/>
                        <a:pt x="210" y="224"/>
                        <a:pt x="214" y="216"/>
                      </a:cubicBezTo>
                      <a:cubicBezTo>
                        <a:pt x="215" y="198"/>
                        <a:pt x="228" y="154"/>
                        <a:pt x="203" y="149"/>
                      </a:cubicBezTo>
                      <a:cubicBezTo>
                        <a:pt x="196" y="146"/>
                        <a:pt x="193" y="149"/>
                        <a:pt x="188" y="153"/>
                      </a:cubicBezTo>
                      <a:cubicBezTo>
                        <a:pt x="184" y="160"/>
                        <a:pt x="183" y="167"/>
                        <a:pt x="179" y="174"/>
                      </a:cubicBezTo>
                      <a:cubicBezTo>
                        <a:pt x="178" y="181"/>
                        <a:pt x="173" y="195"/>
                        <a:pt x="173" y="195"/>
                      </a:cubicBezTo>
                      <a:cubicBezTo>
                        <a:pt x="172" y="201"/>
                        <a:pt x="171" y="205"/>
                        <a:pt x="166" y="209"/>
                      </a:cubicBezTo>
                      <a:cubicBezTo>
                        <a:pt x="162" y="224"/>
                        <a:pt x="158" y="240"/>
                        <a:pt x="151" y="254"/>
                      </a:cubicBezTo>
                      <a:cubicBezTo>
                        <a:pt x="149" y="294"/>
                        <a:pt x="172" y="362"/>
                        <a:pt x="131" y="383"/>
                      </a:cubicBezTo>
                      <a:cubicBezTo>
                        <a:pt x="114" y="379"/>
                        <a:pt x="114" y="381"/>
                        <a:pt x="103" y="375"/>
                      </a:cubicBezTo>
                      <a:cubicBezTo>
                        <a:pt x="99" y="373"/>
                        <a:pt x="91" y="368"/>
                        <a:pt x="91" y="368"/>
                      </a:cubicBezTo>
                      <a:cubicBezTo>
                        <a:pt x="84" y="357"/>
                        <a:pt x="79" y="346"/>
                        <a:pt x="76" y="333"/>
                      </a:cubicBezTo>
                      <a:cubicBezTo>
                        <a:pt x="74" y="275"/>
                        <a:pt x="62" y="216"/>
                        <a:pt x="130" y="204"/>
                      </a:cubicBezTo>
                      <a:cubicBezTo>
                        <a:pt x="168" y="188"/>
                        <a:pt x="213" y="199"/>
                        <a:pt x="254" y="197"/>
                      </a:cubicBezTo>
                      <a:cubicBezTo>
                        <a:pt x="279" y="187"/>
                        <a:pt x="297" y="163"/>
                        <a:pt x="322" y="153"/>
                      </a:cubicBezTo>
                      <a:cubicBezTo>
                        <a:pt x="328" y="144"/>
                        <a:pt x="334" y="132"/>
                        <a:pt x="343" y="125"/>
                      </a:cubicBezTo>
                      <a:cubicBezTo>
                        <a:pt x="346" y="119"/>
                        <a:pt x="347" y="114"/>
                        <a:pt x="350" y="108"/>
                      </a:cubicBezTo>
                      <a:cubicBezTo>
                        <a:pt x="348" y="90"/>
                        <a:pt x="353" y="66"/>
                        <a:pt x="331" y="62"/>
                      </a:cubicBezTo>
                      <a:cubicBezTo>
                        <a:pt x="327" y="55"/>
                        <a:pt x="324" y="57"/>
                        <a:pt x="317" y="54"/>
                      </a:cubicBezTo>
                      <a:cubicBezTo>
                        <a:pt x="307" y="57"/>
                        <a:pt x="309" y="62"/>
                        <a:pt x="305" y="71"/>
                      </a:cubicBezTo>
                      <a:cubicBezTo>
                        <a:pt x="307" y="83"/>
                        <a:pt x="307" y="96"/>
                        <a:pt x="311" y="108"/>
                      </a:cubicBezTo>
                      <a:cubicBezTo>
                        <a:pt x="315" y="121"/>
                        <a:pt x="345" y="136"/>
                        <a:pt x="358" y="138"/>
                      </a:cubicBezTo>
                      <a:cubicBezTo>
                        <a:pt x="405" y="137"/>
                        <a:pt x="400" y="140"/>
                        <a:pt x="428" y="132"/>
                      </a:cubicBezTo>
                      <a:cubicBezTo>
                        <a:pt x="436" y="127"/>
                        <a:pt x="442" y="120"/>
                        <a:pt x="451" y="117"/>
                      </a:cubicBezTo>
                      <a:cubicBezTo>
                        <a:pt x="463" y="108"/>
                        <a:pt x="460" y="111"/>
                        <a:pt x="470" y="98"/>
                      </a:cubicBezTo>
                      <a:cubicBezTo>
                        <a:pt x="475" y="91"/>
                        <a:pt x="485" y="78"/>
                        <a:pt x="485" y="78"/>
                      </a:cubicBezTo>
                      <a:cubicBezTo>
                        <a:pt x="487" y="69"/>
                        <a:pt x="491" y="63"/>
                        <a:pt x="493" y="54"/>
                      </a:cubicBezTo>
                      <a:cubicBezTo>
                        <a:pt x="492" y="39"/>
                        <a:pt x="495" y="32"/>
                        <a:pt x="484" y="24"/>
                      </a:cubicBezTo>
                      <a:cubicBezTo>
                        <a:pt x="477" y="26"/>
                        <a:pt x="476" y="28"/>
                        <a:pt x="473" y="35"/>
                      </a:cubicBezTo>
                      <a:cubicBezTo>
                        <a:pt x="471" y="46"/>
                        <a:pt x="471" y="44"/>
                        <a:pt x="475" y="62"/>
                      </a:cubicBezTo>
                      <a:cubicBezTo>
                        <a:pt x="477" y="71"/>
                        <a:pt x="492" y="77"/>
                        <a:pt x="499" y="81"/>
                      </a:cubicBezTo>
                      <a:cubicBezTo>
                        <a:pt x="521" y="94"/>
                        <a:pt x="547" y="108"/>
                        <a:pt x="572" y="114"/>
                      </a:cubicBezTo>
                      <a:cubicBezTo>
                        <a:pt x="582" y="119"/>
                        <a:pt x="590" y="125"/>
                        <a:pt x="601" y="129"/>
                      </a:cubicBezTo>
                      <a:cubicBezTo>
                        <a:pt x="604" y="136"/>
                        <a:pt x="647" y="151"/>
                        <a:pt x="659" y="153"/>
                      </a:cubicBezTo>
                      <a:cubicBezTo>
                        <a:pt x="689" y="172"/>
                        <a:pt x="697" y="188"/>
                        <a:pt x="718" y="213"/>
                      </a:cubicBezTo>
                      <a:cubicBezTo>
                        <a:pt x="719" y="220"/>
                        <a:pt x="719" y="223"/>
                        <a:pt x="725" y="227"/>
                      </a:cubicBezTo>
                      <a:cubicBezTo>
                        <a:pt x="720" y="261"/>
                        <a:pt x="715" y="278"/>
                        <a:pt x="686" y="297"/>
                      </a:cubicBezTo>
                      <a:cubicBezTo>
                        <a:pt x="677" y="310"/>
                        <a:pt x="658" y="317"/>
                        <a:pt x="644" y="320"/>
                      </a:cubicBezTo>
                      <a:cubicBezTo>
                        <a:pt x="616" y="315"/>
                        <a:pt x="609" y="289"/>
                        <a:pt x="602" y="264"/>
                      </a:cubicBezTo>
                      <a:cubicBezTo>
                        <a:pt x="599" y="201"/>
                        <a:pt x="608" y="171"/>
                        <a:pt x="626" y="117"/>
                      </a:cubicBezTo>
                      <a:cubicBezTo>
                        <a:pt x="625" y="61"/>
                        <a:pt x="638" y="32"/>
                        <a:pt x="595" y="0"/>
                      </a:cubicBezTo>
                      <a:cubicBezTo>
                        <a:pt x="585" y="10"/>
                        <a:pt x="576" y="23"/>
                        <a:pt x="565" y="32"/>
                      </a:cubicBezTo>
                      <a:cubicBezTo>
                        <a:pt x="561" y="39"/>
                        <a:pt x="557" y="45"/>
                        <a:pt x="554" y="53"/>
                      </a:cubicBezTo>
                      <a:cubicBezTo>
                        <a:pt x="553" y="60"/>
                        <a:pt x="548" y="74"/>
                        <a:pt x="548" y="74"/>
                      </a:cubicBezTo>
                      <a:cubicBezTo>
                        <a:pt x="546" y="95"/>
                        <a:pt x="529" y="112"/>
                        <a:pt x="524" y="132"/>
                      </a:cubicBezTo>
                      <a:cubicBezTo>
                        <a:pt x="520" y="146"/>
                        <a:pt x="523" y="160"/>
                        <a:pt x="517" y="173"/>
                      </a:cubicBezTo>
                      <a:cubicBezTo>
                        <a:pt x="515" y="182"/>
                        <a:pt x="514" y="188"/>
                        <a:pt x="509" y="195"/>
                      </a:cubicBezTo>
                      <a:cubicBezTo>
                        <a:pt x="507" y="204"/>
                        <a:pt x="503" y="206"/>
                        <a:pt x="499" y="215"/>
                      </a:cubicBezTo>
                      <a:cubicBezTo>
                        <a:pt x="491" y="231"/>
                        <a:pt x="484" y="248"/>
                        <a:pt x="476" y="264"/>
                      </a:cubicBezTo>
                      <a:cubicBezTo>
                        <a:pt x="475" y="270"/>
                        <a:pt x="472" y="278"/>
                        <a:pt x="467" y="282"/>
                      </a:cubicBezTo>
                      <a:cubicBezTo>
                        <a:pt x="462" y="286"/>
                        <a:pt x="451" y="293"/>
                        <a:pt x="451" y="293"/>
                      </a:cubicBezTo>
                      <a:cubicBezTo>
                        <a:pt x="422" y="291"/>
                        <a:pt x="412" y="289"/>
                        <a:pt x="388" y="279"/>
                      </a:cubicBezTo>
                      <a:cubicBezTo>
                        <a:pt x="373" y="273"/>
                        <a:pt x="386" y="280"/>
                        <a:pt x="371" y="270"/>
                      </a:cubicBezTo>
                      <a:cubicBezTo>
                        <a:pt x="367" y="268"/>
                        <a:pt x="359" y="263"/>
                        <a:pt x="359" y="263"/>
                      </a:cubicBezTo>
                      <a:cubicBezTo>
                        <a:pt x="351" y="252"/>
                        <a:pt x="347" y="238"/>
                        <a:pt x="344" y="225"/>
                      </a:cubicBezTo>
                      <a:cubicBezTo>
                        <a:pt x="344" y="210"/>
                        <a:pt x="342" y="159"/>
                        <a:pt x="353" y="137"/>
                      </a:cubicBezTo>
                      <a:cubicBezTo>
                        <a:pt x="357" y="129"/>
                        <a:pt x="364" y="115"/>
                        <a:pt x="370" y="108"/>
                      </a:cubicBezTo>
                      <a:cubicBezTo>
                        <a:pt x="373" y="105"/>
                        <a:pt x="379" y="99"/>
                        <a:pt x="379" y="99"/>
                      </a:cubicBezTo>
                      <a:cubicBezTo>
                        <a:pt x="398" y="103"/>
                        <a:pt x="400" y="107"/>
                        <a:pt x="412" y="119"/>
                      </a:cubicBezTo>
                      <a:cubicBezTo>
                        <a:pt x="415" y="127"/>
                        <a:pt x="417" y="136"/>
                        <a:pt x="421" y="144"/>
                      </a:cubicBezTo>
                      <a:cubicBezTo>
                        <a:pt x="423" y="201"/>
                        <a:pt x="396" y="328"/>
                        <a:pt x="482" y="347"/>
                      </a:cubicBezTo>
                      <a:cubicBezTo>
                        <a:pt x="491" y="346"/>
                        <a:pt x="499" y="347"/>
                        <a:pt x="508" y="345"/>
                      </a:cubicBezTo>
                      <a:cubicBezTo>
                        <a:pt x="519" y="343"/>
                        <a:pt x="522" y="326"/>
                        <a:pt x="535" y="323"/>
                      </a:cubicBezTo>
                      <a:cubicBezTo>
                        <a:pt x="539" y="316"/>
                        <a:pt x="544" y="311"/>
                        <a:pt x="547" y="303"/>
                      </a:cubicBezTo>
                      <a:cubicBezTo>
                        <a:pt x="544" y="282"/>
                        <a:pt x="542" y="261"/>
                        <a:pt x="521" y="251"/>
                      </a:cubicBezTo>
                      <a:cubicBezTo>
                        <a:pt x="510" y="233"/>
                        <a:pt x="485" y="215"/>
                        <a:pt x="464" y="212"/>
                      </a:cubicBezTo>
                      <a:cubicBezTo>
                        <a:pt x="452" y="206"/>
                        <a:pt x="426" y="207"/>
                        <a:pt x="412" y="206"/>
                      </a:cubicBezTo>
                      <a:cubicBezTo>
                        <a:pt x="373" y="200"/>
                        <a:pt x="403" y="204"/>
                        <a:pt x="322" y="204"/>
                      </a:cubicBezTo>
                    </a:path>
                  </a:pathLst>
                </a:custGeom>
                <a:noFill/>
                <a:ln w="15875" cap="flat" cmpd="sng">
                  <a:solidFill>
                    <a:srgbClr val="0000FF"/>
                  </a:solidFill>
                  <a:prstDash val="solid"/>
                  <a:round/>
                  <a:headEnd type="none" w="med" len="med"/>
                  <a:tailEnd type="none" w="med" len="med"/>
                </a:ln>
              </p:spPr>
              <p:txBody>
                <a:bodyPr lIns="0" tIns="0" rIns="0" bIns="0">
                  <a:spAutoFit/>
                </a:bodyPr>
                <a:lstStyle/>
                <a:p>
                  <a:endParaRPr lang="es-ES"/>
                </a:p>
              </p:txBody>
            </p:sp>
            <p:sp>
              <p:nvSpPr>
                <p:cNvPr id="19598" name="Freeform 74"/>
                <p:cNvSpPr>
                  <a:spLocks/>
                </p:cNvSpPr>
                <p:nvPr/>
              </p:nvSpPr>
              <p:spPr bwMode="auto">
                <a:xfrm>
                  <a:off x="2747318" y="901049"/>
                  <a:ext cx="2178050" cy="1025525"/>
                </a:xfrm>
                <a:custGeom>
                  <a:avLst/>
                  <a:gdLst>
                    <a:gd name="T0" fmla="*/ 48732262 w 1360"/>
                    <a:gd name="T1" fmla="*/ 1213020960 h 580"/>
                    <a:gd name="T2" fmla="*/ 130806319 w 1360"/>
                    <a:gd name="T3" fmla="*/ 737817408 h 580"/>
                    <a:gd name="T4" fmla="*/ 346252272 w 1360"/>
                    <a:gd name="T5" fmla="*/ 750321735 h 580"/>
                    <a:gd name="T6" fmla="*/ 407807786 w 1360"/>
                    <a:gd name="T7" fmla="*/ 825354771 h 580"/>
                    <a:gd name="T8" fmla="*/ 397548534 w 1360"/>
                    <a:gd name="T9" fmla="*/ 1050450562 h 580"/>
                    <a:gd name="T10" fmla="*/ 335991418 w 1360"/>
                    <a:gd name="T11" fmla="*/ 762827830 h 580"/>
                    <a:gd name="T12" fmla="*/ 551437420 w 1360"/>
                    <a:gd name="T13" fmla="*/ 787838253 h 580"/>
                    <a:gd name="T14" fmla="*/ 612992935 w 1360"/>
                    <a:gd name="T15" fmla="*/ 1087967080 h 580"/>
                    <a:gd name="T16" fmla="*/ 705327808 w 1360"/>
                    <a:gd name="T17" fmla="*/ 1125483597 h 580"/>
                    <a:gd name="T18" fmla="*/ 931031561 w 1360"/>
                    <a:gd name="T19" fmla="*/ 1175504442 h 580"/>
                    <a:gd name="T20" fmla="*/ 920772309 w 1360"/>
                    <a:gd name="T21" fmla="*/ 662784373 h 580"/>
                    <a:gd name="T22" fmla="*/ 848957542 w 1360"/>
                    <a:gd name="T23" fmla="*/ 662784373 h 580"/>
                    <a:gd name="T24" fmla="*/ 951550066 w 1360"/>
                    <a:gd name="T25" fmla="*/ 862869520 h 580"/>
                    <a:gd name="T26" fmla="*/ 1290106997 w 1360"/>
                    <a:gd name="T27" fmla="*/ 1050450562 h 580"/>
                    <a:gd name="T28" fmla="*/ 1218292230 w 1360"/>
                    <a:gd name="T29" fmla="*/ 1112977502 h 580"/>
                    <a:gd name="T30" fmla="*/ 1187514473 w 1360"/>
                    <a:gd name="T31" fmla="*/ 1000429717 h 580"/>
                    <a:gd name="T32" fmla="*/ 1300366250 w 1360"/>
                    <a:gd name="T33" fmla="*/ 725311313 h 580"/>
                    <a:gd name="T34" fmla="*/ 1433738133 w 1360"/>
                    <a:gd name="T35" fmla="*/ 537730492 h 580"/>
                    <a:gd name="T36" fmla="*/ 1608145424 w 1360"/>
                    <a:gd name="T37" fmla="*/ 787838253 h 580"/>
                    <a:gd name="T38" fmla="*/ 1638923181 w 1360"/>
                    <a:gd name="T39" fmla="*/ 1162998347 h 580"/>
                    <a:gd name="T40" fmla="*/ 1792813969 w 1360"/>
                    <a:gd name="T41" fmla="*/ 1213020960 h 580"/>
                    <a:gd name="T42" fmla="*/ 1926184251 w 1360"/>
                    <a:gd name="T43" fmla="*/ 1112977502 h 580"/>
                    <a:gd name="T44" fmla="*/ 1936443503 w 1360"/>
                    <a:gd name="T45" fmla="*/ 650278277 h 580"/>
                    <a:gd name="T46" fmla="*/ 1946702756 w 1360"/>
                    <a:gd name="T47" fmla="*/ 612763528 h 580"/>
                    <a:gd name="T48" fmla="*/ 2008258270 w 1360"/>
                    <a:gd name="T49" fmla="*/ 725311313 h 580"/>
                    <a:gd name="T50" fmla="*/ 2039036027 w 1360"/>
                    <a:gd name="T51" fmla="*/ 850365193 h 580"/>
                    <a:gd name="T52" fmla="*/ 2147483647 w 1360"/>
                    <a:gd name="T53" fmla="*/ 1150494020 h 580"/>
                    <a:gd name="T54" fmla="*/ 2147483647 w 1360"/>
                    <a:gd name="T55" fmla="*/ 1125483597 h 580"/>
                    <a:gd name="T56" fmla="*/ 2147483647 w 1360"/>
                    <a:gd name="T57" fmla="*/ 587753105 h 580"/>
                    <a:gd name="T58" fmla="*/ 2147483647 w 1360"/>
                    <a:gd name="T59" fmla="*/ 462699114 h 580"/>
                    <a:gd name="T60" fmla="*/ 2147483647 w 1360"/>
                    <a:gd name="T61" fmla="*/ 337645234 h 580"/>
                    <a:gd name="T62" fmla="*/ 2147483647 w 1360"/>
                    <a:gd name="T63" fmla="*/ 312634811 h 580"/>
                    <a:gd name="T64" fmla="*/ 2147483647 w 1360"/>
                    <a:gd name="T65" fmla="*/ 137558263 h 580"/>
                    <a:gd name="T66" fmla="*/ 2147483647 w 1360"/>
                    <a:gd name="T67" fmla="*/ 75033063 h 580"/>
                    <a:gd name="T68" fmla="*/ 2147483647 w 1360"/>
                    <a:gd name="T69" fmla="*/ 175074781 h 580"/>
                    <a:gd name="T70" fmla="*/ 2147483647 w 1360"/>
                    <a:gd name="T71" fmla="*/ 250107871 h 580"/>
                    <a:gd name="T72" fmla="*/ 2147483647 w 1360"/>
                    <a:gd name="T73" fmla="*/ 512720070 h 580"/>
                    <a:gd name="T74" fmla="*/ 2147483647 w 1360"/>
                    <a:gd name="T75" fmla="*/ 800344348 h 580"/>
                    <a:gd name="T76" fmla="*/ 2147483647 w 1360"/>
                    <a:gd name="T77" fmla="*/ 912892133 h 580"/>
                    <a:gd name="T78" fmla="*/ 2147483647 w 1360"/>
                    <a:gd name="T79" fmla="*/ 950408872 h 580"/>
                    <a:gd name="T80" fmla="*/ 2147483647 w 1360"/>
                    <a:gd name="T81" fmla="*/ 1025440139 h 580"/>
                    <a:gd name="T82" fmla="*/ 2147483647 w 1360"/>
                    <a:gd name="T83" fmla="*/ 1125483597 h 580"/>
                    <a:gd name="T84" fmla="*/ 2147483647 w 1360"/>
                    <a:gd name="T85" fmla="*/ 1112977502 h 580"/>
                    <a:gd name="T86" fmla="*/ 2147483647 w 1360"/>
                    <a:gd name="T87" fmla="*/ 975419294 h 580"/>
                    <a:gd name="T88" fmla="*/ 2147483647 w 1360"/>
                    <a:gd name="T89" fmla="*/ 862869520 h 580"/>
                    <a:gd name="T90" fmla="*/ 2147483647 w 1360"/>
                    <a:gd name="T91" fmla="*/ 800344348 h 580"/>
                    <a:gd name="T92" fmla="*/ 2147483647 w 1360"/>
                    <a:gd name="T93" fmla="*/ 850365193 h 580"/>
                    <a:gd name="T94" fmla="*/ 2147483647 w 1360"/>
                    <a:gd name="T95" fmla="*/ 912892133 h 580"/>
                    <a:gd name="T96" fmla="*/ 2147483647 w 1360"/>
                    <a:gd name="T97" fmla="*/ 1012934044 h 580"/>
                    <a:gd name="T98" fmla="*/ 2147483647 w 1360"/>
                    <a:gd name="T99" fmla="*/ 1087967080 h 580"/>
                    <a:gd name="T100" fmla="*/ 2147483647 w 1360"/>
                    <a:gd name="T101" fmla="*/ 1137987924 h 580"/>
                    <a:gd name="T102" fmla="*/ 2147483647 w 1360"/>
                    <a:gd name="T103" fmla="*/ 1813278171 h 580"/>
                    <a:gd name="T104" fmla="*/ 2147483647 w 1360"/>
                    <a:gd name="T105" fmla="*/ 1588180833 h 580"/>
                    <a:gd name="T106" fmla="*/ 2147483647 w 1360"/>
                    <a:gd name="T107" fmla="*/ 1550666083 h 580"/>
                    <a:gd name="T108" fmla="*/ 2147483647 w 1360"/>
                    <a:gd name="T109" fmla="*/ 1188010537 h 580"/>
                    <a:gd name="T110" fmla="*/ 2147483647 w 1360"/>
                    <a:gd name="T111" fmla="*/ 1313062650 h 580"/>
                    <a:gd name="T112" fmla="*/ 2147483647 w 1360"/>
                    <a:gd name="T113" fmla="*/ 1350579167 h 580"/>
                    <a:gd name="T114" fmla="*/ 2147483647 w 1360"/>
                    <a:gd name="T115" fmla="*/ 1463126953 h 580"/>
                    <a:gd name="T116" fmla="*/ 2147483647 w 1360"/>
                    <a:gd name="T117" fmla="*/ 1513149566 h 58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60"/>
                    <a:gd name="T178" fmla="*/ 0 h 580"/>
                    <a:gd name="T179" fmla="*/ 1360 w 1360"/>
                    <a:gd name="T180" fmla="*/ 580 h 58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60" h="580">
                      <a:moveTo>
                        <a:pt x="19" y="388"/>
                      </a:moveTo>
                      <a:cubicBezTo>
                        <a:pt x="20" y="348"/>
                        <a:pt x="0" y="261"/>
                        <a:pt x="51" y="236"/>
                      </a:cubicBezTo>
                      <a:cubicBezTo>
                        <a:pt x="79" y="237"/>
                        <a:pt x="108" y="233"/>
                        <a:pt x="135" y="240"/>
                      </a:cubicBezTo>
                      <a:cubicBezTo>
                        <a:pt x="146" y="243"/>
                        <a:pt x="159" y="264"/>
                        <a:pt x="159" y="264"/>
                      </a:cubicBezTo>
                      <a:cubicBezTo>
                        <a:pt x="168" y="290"/>
                        <a:pt x="184" y="316"/>
                        <a:pt x="155" y="336"/>
                      </a:cubicBezTo>
                      <a:cubicBezTo>
                        <a:pt x="109" y="323"/>
                        <a:pt x="86" y="289"/>
                        <a:pt x="131" y="244"/>
                      </a:cubicBezTo>
                      <a:cubicBezTo>
                        <a:pt x="159" y="247"/>
                        <a:pt x="187" y="246"/>
                        <a:pt x="215" y="252"/>
                      </a:cubicBezTo>
                      <a:cubicBezTo>
                        <a:pt x="243" y="258"/>
                        <a:pt x="233" y="331"/>
                        <a:pt x="239" y="348"/>
                      </a:cubicBezTo>
                      <a:cubicBezTo>
                        <a:pt x="243" y="358"/>
                        <a:pt x="272" y="359"/>
                        <a:pt x="275" y="360"/>
                      </a:cubicBezTo>
                      <a:cubicBezTo>
                        <a:pt x="306" y="366"/>
                        <a:pt x="331" y="373"/>
                        <a:pt x="363" y="376"/>
                      </a:cubicBezTo>
                      <a:cubicBezTo>
                        <a:pt x="432" y="362"/>
                        <a:pt x="391" y="254"/>
                        <a:pt x="359" y="212"/>
                      </a:cubicBezTo>
                      <a:cubicBezTo>
                        <a:pt x="346" y="173"/>
                        <a:pt x="348" y="179"/>
                        <a:pt x="331" y="212"/>
                      </a:cubicBezTo>
                      <a:cubicBezTo>
                        <a:pt x="338" y="245"/>
                        <a:pt x="337" y="265"/>
                        <a:pt x="371" y="276"/>
                      </a:cubicBezTo>
                      <a:cubicBezTo>
                        <a:pt x="397" y="315"/>
                        <a:pt x="465" y="311"/>
                        <a:pt x="503" y="336"/>
                      </a:cubicBezTo>
                      <a:cubicBezTo>
                        <a:pt x="498" y="386"/>
                        <a:pt x="501" y="382"/>
                        <a:pt x="475" y="356"/>
                      </a:cubicBezTo>
                      <a:cubicBezTo>
                        <a:pt x="472" y="344"/>
                        <a:pt x="462" y="333"/>
                        <a:pt x="463" y="320"/>
                      </a:cubicBezTo>
                      <a:cubicBezTo>
                        <a:pt x="466" y="282"/>
                        <a:pt x="488" y="260"/>
                        <a:pt x="507" y="232"/>
                      </a:cubicBezTo>
                      <a:cubicBezTo>
                        <a:pt x="514" y="199"/>
                        <a:pt x="532" y="190"/>
                        <a:pt x="559" y="172"/>
                      </a:cubicBezTo>
                      <a:cubicBezTo>
                        <a:pt x="584" y="197"/>
                        <a:pt x="605" y="223"/>
                        <a:pt x="627" y="252"/>
                      </a:cubicBezTo>
                      <a:cubicBezTo>
                        <a:pt x="635" y="293"/>
                        <a:pt x="631" y="330"/>
                        <a:pt x="639" y="372"/>
                      </a:cubicBezTo>
                      <a:cubicBezTo>
                        <a:pt x="640" y="378"/>
                        <a:pt x="699" y="388"/>
                        <a:pt x="699" y="388"/>
                      </a:cubicBezTo>
                      <a:cubicBezTo>
                        <a:pt x="727" y="379"/>
                        <a:pt x="741" y="386"/>
                        <a:pt x="751" y="356"/>
                      </a:cubicBezTo>
                      <a:cubicBezTo>
                        <a:pt x="752" y="307"/>
                        <a:pt x="753" y="257"/>
                        <a:pt x="755" y="208"/>
                      </a:cubicBezTo>
                      <a:cubicBezTo>
                        <a:pt x="755" y="204"/>
                        <a:pt x="755" y="194"/>
                        <a:pt x="759" y="196"/>
                      </a:cubicBezTo>
                      <a:cubicBezTo>
                        <a:pt x="771" y="203"/>
                        <a:pt x="783" y="232"/>
                        <a:pt x="783" y="232"/>
                      </a:cubicBezTo>
                      <a:cubicBezTo>
                        <a:pt x="786" y="246"/>
                        <a:pt x="795" y="272"/>
                        <a:pt x="795" y="272"/>
                      </a:cubicBezTo>
                      <a:cubicBezTo>
                        <a:pt x="800" y="341"/>
                        <a:pt x="797" y="356"/>
                        <a:pt x="867" y="368"/>
                      </a:cubicBezTo>
                      <a:cubicBezTo>
                        <a:pt x="896" y="365"/>
                        <a:pt x="943" y="387"/>
                        <a:pt x="955" y="360"/>
                      </a:cubicBezTo>
                      <a:cubicBezTo>
                        <a:pt x="979" y="308"/>
                        <a:pt x="953" y="245"/>
                        <a:pt x="951" y="188"/>
                      </a:cubicBezTo>
                      <a:cubicBezTo>
                        <a:pt x="951" y="186"/>
                        <a:pt x="946" y="153"/>
                        <a:pt x="943" y="148"/>
                      </a:cubicBezTo>
                      <a:cubicBezTo>
                        <a:pt x="930" y="121"/>
                        <a:pt x="927" y="124"/>
                        <a:pt x="903" y="108"/>
                      </a:cubicBezTo>
                      <a:cubicBezTo>
                        <a:pt x="899" y="105"/>
                        <a:pt x="891" y="100"/>
                        <a:pt x="891" y="100"/>
                      </a:cubicBezTo>
                      <a:cubicBezTo>
                        <a:pt x="880" y="79"/>
                        <a:pt x="870" y="58"/>
                        <a:pt x="851" y="44"/>
                      </a:cubicBezTo>
                      <a:cubicBezTo>
                        <a:pt x="860" y="0"/>
                        <a:pt x="903" y="22"/>
                        <a:pt x="947" y="24"/>
                      </a:cubicBezTo>
                      <a:cubicBezTo>
                        <a:pt x="967" y="29"/>
                        <a:pt x="990" y="39"/>
                        <a:pt x="1003" y="56"/>
                      </a:cubicBezTo>
                      <a:cubicBezTo>
                        <a:pt x="1009" y="64"/>
                        <a:pt x="1011" y="74"/>
                        <a:pt x="1019" y="80"/>
                      </a:cubicBezTo>
                      <a:cubicBezTo>
                        <a:pt x="1060" y="111"/>
                        <a:pt x="1106" y="148"/>
                        <a:pt x="1155" y="164"/>
                      </a:cubicBezTo>
                      <a:cubicBezTo>
                        <a:pt x="1167" y="200"/>
                        <a:pt x="1135" y="232"/>
                        <a:pt x="1111" y="256"/>
                      </a:cubicBezTo>
                      <a:cubicBezTo>
                        <a:pt x="1110" y="268"/>
                        <a:pt x="1110" y="280"/>
                        <a:pt x="1107" y="292"/>
                      </a:cubicBezTo>
                      <a:cubicBezTo>
                        <a:pt x="1106" y="297"/>
                        <a:pt x="1101" y="300"/>
                        <a:pt x="1099" y="304"/>
                      </a:cubicBezTo>
                      <a:cubicBezTo>
                        <a:pt x="1096" y="312"/>
                        <a:pt x="1091" y="328"/>
                        <a:pt x="1091" y="328"/>
                      </a:cubicBezTo>
                      <a:cubicBezTo>
                        <a:pt x="1096" y="348"/>
                        <a:pt x="1104" y="354"/>
                        <a:pt x="1123" y="360"/>
                      </a:cubicBezTo>
                      <a:cubicBezTo>
                        <a:pt x="1148" y="359"/>
                        <a:pt x="1177" y="369"/>
                        <a:pt x="1199" y="356"/>
                      </a:cubicBezTo>
                      <a:cubicBezTo>
                        <a:pt x="1212" y="348"/>
                        <a:pt x="1200" y="327"/>
                        <a:pt x="1203" y="312"/>
                      </a:cubicBezTo>
                      <a:cubicBezTo>
                        <a:pt x="1205" y="300"/>
                        <a:pt x="1215" y="276"/>
                        <a:pt x="1215" y="276"/>
                      </a:cubicBezTo>
                      <a:cubicBezTo>
                        <a:pt x="1206" y="240"/>
                        <a:pt x="1189" y="253"/>
                        <a:pt x="1151" y="256"/>
                      </a:cubicBezTo>
                      <a:cubicBezTo>
                        <a:pt x="1148" y="261"/>
                        <a:pt x="1141" y="266"/>
                        <a:pt x="1143" y="272"/>
                      </a:cubicBezTo>
                      <a:cubicBezTo>
                        <a:pt x="1146" y="281"/>
                        <a:pt x="1174" y="290"/>
                        <a:pt x="1179" y="292"/>
                      </a:cubicBezTo>
                      <a:cubicBezTo>
                        <a:pt x="1205" y="303"/>
                        <a:pt x="1233" y="315"/>
                        <a:pt x="1259" y="324"/>
                      </a:cubicBezTo>
                      <a:cubicBezTo>
                        <a:pt x="1266" y="345"/>
                        <a:pt x="1285" y="337"/>
                        <a:pt x="1303" y="348"/>
                      </a:cubicBezTo>
                      <a:cubicBezTo>
                        <a:pt x="1311" y="353"/>
                        <a:pt x="1327" y="364"/>
                        <a:pt x="1327" y="364"/>
                      </a:cubicBezTo>
                      <a:cubicBezTo>
                        <a:pt x="1360" y="464"/>
                        <a:pt x="1328" y="512"/>
                        <a:pt x="1283" y="580"/>
                      </a:cubicBezTo>
                      <a:cubicBezTo>
                        <a:pt x="1248" y="573"/>
                        <a:pt x="1252" y="545"/>
                        <a:pt x="1263" y="508"/>
                      </a:cubicBezTo>
                      <a:cubicBezTo>
                        <a:pt x="1266" y="498"/>
                        <a:pt x="1282" y="501"/>
                        <a:pt x="1291" y="496"/>
                      </a:cubicBezTo>
                      <a:cubicBezTo>
                        <a:pt x="1306" y="451"/>
                        <a:pt x="1302" y="409"/>
                        <a:pt x="1263" y="380"/>
                      </a:cubicBezTo>
                      <a:cubicBezTo>
                        <a:pt x="1249" y="389"/>
                        <a:pt x="1239" y="402"/>
                        <a:pt x="1251" y="420"/>
                      </a:cubicBezTo>
                      <a:cubicBezTo>
                        <a:pt x="1257" y="428"/>
                        <a:pt x="1270" y="427"/>
                        <a:pt x="1279" y="432"/>
                      </a:cubicBezTo>
                      <a:cubicBezTo>
                        <a:pt x="1286" y="446"/>
                        <a:pt x="1288" y="461"/>
                        <a:pt x="1303" y="468"/>
                      </a:cubicBezTo>
                      <a:cubicBezTo>
                        <a:pt x="1306" y="470"/>
                        <a:pt x="1343" y="478"/>
                        <a:pt x="1343" y="484"/>
                      </a:cubicBezTo>
                    </a:path>
                  </a:pathLst>
                </a:custGeom>
                <a:noFill/>
                <a:ln w="15875" cap="flat" cmpd="sng">
                  <a:solidFill>
                    <a:srgbClr val="0000FF"/>
                  </a:solidFill>
                  <a:prstDash val="solid"/>
                  <a:round/>
                  <a:headEnd type="none" w="med" len="med"/>
                  <a:tailEnd type="none" w="med" len="med"/>
                </a:ln>
              </p:spPr>
              <p:txBody>
                <a:bodyPr lIns="0" tIns="0" rIns="0" bIns="0">
                  <a:spAutoFit/>
                </a:bodyPr>
                <a:lstStyle/>
                <a:p>
                  <a:endParaRPr lang="es-ES"/>
                </a:p>
              </p:txBody>
            </p:sp>
            <p:sp>
              <p:nvSpPr>
                <p:cNvPr id="19599" name="Freeform 155"/>
                <p:cNvSpPr>
                  <a:spLocks/>
                </p:cNvSpPr>
                <p:nvPr/>
              </p:nvSpPr>
              <p:spPr bwMode="auto">
                <a:xfrm>
                  <a:off x="2658418" y="1551924"/>
                  <a:ext cx="488950" cy="395287"/>
                </a:xfrm>
                <a:custGeom>
                  <a:avLst/>
                  <a:gdLst>
                    <a:gd name="T0" fmla="*/ 317539661 w 308"/>
                    <a:gd name="T1" fmla="*/ 438506724 h 249"/>
                    <a:gd name="T2" fmla="*/ 393144318 w 308"/>
                    <a:gd name="T3" fmla="*/ 393143881 h 249"/>
                    <a:gd name="T4" fmla="*/ 483870007 w 308"/>
                    <a:gd name="T5" fmla="*/ 332660222 h 249"/>
                    <a:gd name="T6" fmla="*/ 597276199 w 308"/>
                    <a:gd name="T7" fmla="*/ 249494397 h 249"/>
                    <a:gd name="T8" fmla="*/ 491429679 w 308"/>
                    <a:gd name="T9" fmla="*/ 37801505 h 249"/>
                    <a:gd name="T10" fmla="*/ 378023387 w 308"/>
                    <a:gd name="T11" fmla="*/ 45362756 h 249"/>
                    <a:gd name="T12" fmla="*/ 393144318 w 308"/>
                    <a:gd name="T13" fmla="*/ 128527031 h 249"/>
                    <a:gd name="T14" fmla="*/ 491429679 w 308"/>
                    <a:gd name="T15" fmla="*/ 272176563 h 249"/>
                    <a:gd name="T16" fmla="*/ 597276199 w 308"/>
                    <a:gd name="T17" fmla="*/ 521670961 h 249"/>
                    <a:gd name="T18" fmla="*/ 544353733 w 308"/>
                    <a:gd name="T19" fmla="*/ 627517363 h 249"/>
                    <a:gd name="T20" fmla="*/ 83165942 w 308"/>
                    <a:gd name="T21" fmla="*/ 498990382 h 249"/>
                    <a:gd name="T22" fmla="*/ 15120938 w 308"/>
                    <a:gd name="T23" fmla="*/ 415824459 h 249"/>
                    <a:gd name="T24" fmla="*/ 0 w 308"/>
                    <a:gd name="T25" fmla="*/ 370461715 h 249"/>
                    <a:gd name="T26" fmla="*/ 370463715 w 308"/>
                    <a:gd name="T27" fmla="*/ 400703544 h 249"/>
                    <a:gd name="T28" fmla="*/ 415824922 w 308"/>
                    <a:gd name="T29" fmla="*/ 438506724 h 249"/>
                    <a:gd name="T30" fmla="*/ 438507212 w 308"/>
                    <a:gd name="T31" fmla="*/ 491429131 h 249"/>
                    <a:gd name="T32" fmla="*/ 514111870 w 308"/>
                    <a:gd name="T33" fmla="*/ 461187302 h 249"/>
                    <a:gd name="T34" fmla="*/ 695563048 w 308"/>
                    <a:gd name="T35" fmla="*/ 378022966 h 249"/>
                    <a:gd name="T36" fmla="*/ 740925842 w 308"/>
                    <a:gd name="T37" fmla="*/ 279736227 h 249"/>
                    <a:gd name="T38" fmla="*/ 725804911 w 308"/>
                    <a:gd name="T39" fmla="*/ 0 h 249"/>
                    <a:gd name="T40" fmla="*/ 650200253 w 308"/>
                    <a:gd name="T41" fmla="*/ 52922432 h 249"/>
                    <a:gd name="T42" fmla="*/ 733366170 w 308"/>
                    <a:gd name="T43" fmla="*/ 453627638 h 24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8"/>
                    <a:gd name="T67" fmla="*/ 0 h 249"/>
                    <a:gd name="T68" fmla="*/ 308 w 308"/>
                    <a:gd name="T69" fmla="*/ 249 h 24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8" h="249">
                      <a:moveTo>
                        <a:pt x="126" y="174"/>
                      </a:moveTo>
                      <a:cubicBezTo>
                        <a:pt x="130" y="156"/>
                        <a:pt x="139" y="159"/>
                        <a:pt x="156" y="156"/>
                      </a:cubicBezTo>
                      <a:cubicBezTo>
                        <a:pt x="165" y="139"/>
                        <a:pt x="174" y="136"/>
                        <a:pt x="192" y="132"/>
                      </a:cubicBezTo>
                      <a:cubicBezTo>
                        <a:pt x="207" y="120"/>
                        <a:pt x="223" y="113"/>
                        <a:pt x="237" y="99"/>
                      </a:cubicBezTo>
                      <a:cubicBezTo>
                        <a:pt x="250" y="49"/>
                        <a:pt x="245" y="29"/>
                        <a:pt x="195" y="15"/>
                      </a:cubicBezTo>
                      <a:cubicBezTo>
                        <a:pt x="180" y="16"/>
                        <a:pt x="164" y="14"/>
                        <a:pt x="150" y="18"/>
                      </a:cubicBezTo>
                      <a:cubicBezTo>
                        <a:pt x="139" y="21"/>
                        <a:pt x="151" y="41"/>
                        <a:pt x="156" y="51"/>
                      </a:cubicBezTo>
                      <a:cubicBezTo>
                        <a:pt x="167" y="73"/>
                        <a:pt x="178" y="91"/>
                        <a:pt x="195" y="108"/>
                      </a:cubicBezTo>
                      <a:cubicBezTo>
                        <a:pt x="208" y="141"/>
                        <a:pt x="224" y="174"/>
                        <a:pt x="237" y="207"/>
                      </a:cubicBezTo>
                      <a:cubicBezTo>
                        <a:pt x="234" y="232"/>
                        <a:pt x="240" y="243"/>
                        <a:pt x="216" y="249"/>
                      </a:cubicBezTo>
                      <a:cubicBezTo>
                        <a:pt x="147" y="238"/>
                        <a:pt x="96" y="219"/>
                        <a:pt x="33" y="198"/>
                      </a:cubicBezTo>
                      <a:cubicBezTo>
                        <a:pt x="23" y="188"/>
                        <a:pt x="12" y="178"/>
                        <a:pt x="6" y="165"/>
                      </a:cubicBezTo>
                      <a:cubicBezTo>
                        <a:pt x="3" y="159"/>
                        <a:pt x="0" y="147"/>
                        <a:pt x="0" y="147"/>
                      </a:cubicBezTo>
                      <a:cubicBezTo>
                        <a:pt x="35" y="100"/>
                        <a:pt x="103" y="144"/>
                        <a:pt x="147" y="159"/>
                      </a:cubicBezTo>
                      <a:cubicBezTo>
                        <a:pt x="153" y="165"/>
                        <a:pt x="161" y="168"/>
                        <a:pt x="165" y="174"/>
                      </a:cubicBezTo>
                      <a:cubicBezTo>
                        <a:pt x="169" y="180"/>
                        <a:pt x="170" y="189"/>
                        <a:pt x="174" y="195"/>
                      </a:cubicBezTo>
                      <a:cubicBezTo>
                        <a:pt x="212" y="187"/>
                        <a:pt x="165" y="198"/>
                        <a:pt x="204" y="183"/>
                      </a:cubicBezTo>
                      <a:cubicBezTo>
                        <a:pt x="230" y="172"/>
                        <a:pt x="256" y="174"/>
                        <a:pt x="276" y="150"/>
                      </a:cubicBezTo>
                      <a:cubicBezTo>
                        <a:pt x="285" y="139"/>
                        <a:pt x="288" y="124"/>
                        <a:pt x="294" y="111"/>
                      </a:cubicBezTo>
                      <a:cubicBezTo>
                        <a:pt x="297" y="77"/>
                        <a:pt x="308" y="30"/>
                        <a:pt x="288" y="0"/>
                      </a:cubicBezTo>
                      <a:cubicBezTo>
                        <a:pt x="273" y="5"/>
                        <a:pt x="267" y="8"/>
                        <a:pt x="258" y="21"/>
                      </a:cubicBezTo>
                      <a:cubicBezTo>
                        <a:pt x="244" y="62"/>
                        <a:pt x="271" y="140"/>
                        <a:pt x="291" y="180"/>
                      </a:cubicBezTo>
                    </a:path>
                  </a:pathLst>
                </a:custGeom>
                <a:noFill/>
                <a:ln w="15875" cap="flat" cmpd="sng">
                  <a:solidFill>
                    <a:srgbClr val="0000FF"/>
                  </a:solidFill>
                  <a:prstDash val="solid"/>
                  <a:round/>
                  <a:headEnd type="none" w="med" len="med"/>
                  <a:tailEnd type="none" w="med" len="med"/>
                </a:ln>
              </p:spPr>
              <p:txBody>
                <a:bodyPr wrap="none" lIns="0" tIns="0" rIns="0" bIns="0">
                  <a:spAutoFit/>
                </a:bodyPr>
                <a:lstStyle/>
                <a:p>
                  <a:endParaRPr lang="es-ES"/>
                </a:p>
              </p:txBody>
            </p:sp>
            <p:sp>
              <p:nvSpPr>
                <p:cNvPr id="19600" name="Freeform 156"/>
                <p:cNvSpPr>
                  <a:spLocks/>
                </p:cNvSpPr>
                <p:nvPr/>
              </p:nvSpPr>
              <p:spPr bwMode="auto">
                <a:xfrm rot="-128543">
                  <a:off x="3285481" y="1475724"/>
                  <a:ext cx="1503362" cy="503237"/>
                </a:xfrm>
                <a:custGeom>
                  <a:avLst/>
                  <a:gdLst>
                    <a:gd name="T0" fmla="*/ 22680605 w 947"/>
                    <a:gd name="T1" fmla="*/ 451106752 h 317"/>
                    <a:gd name="T2" fmla="*/ 272176814 w 947"/>
                    <a:gd name="T3" fmla="*/ 345260236 h 317"/>
                    <a:gd name="T4" fmla="*/ 136088407 w 947"/>
                    <a:gd name="T5" fmla="*/ 473788920 h 317"/>
                    <a:gd name="T6" fmla="*/ 226814028 w 947"/>
                    <a:gd name="T7" fmla="*/ 602315918 h 317"/>
                    <a:gd name="T8" fmla="*/ 506550512 w 947"/>
                    <a:gd name="T9" fmla="*/ 451106752 h 317"/>
                    <a:gd name="T10" fmla="*/ 309978341 w 947"/>
                    <a:gd name="T11" fmla="*/ 330139319 h 317"/>
                    <a:gd name="T12" fmla="*/ 408265171 w 947"/>
                    <a:gd name="T13" fmla="*/ 443547087 h 317"/>
                    <a:gd name="T14" fmla="*/ 438507127 w 947"/>
                    <a:gd name="T15" fmla="*/ 708162335 h 317"/>
                    <a:gd name="T16" fmla="*/ 279736484 w 947"/>
                    <a:gd name="T17" fmla="*/ 519151670 h 317"/>
                    <a:gd name="T18" fmla="*/ 521671440 w 947"/>
                    <a:gd name="T19" fmla="*/ 322579654 h 317"/>
                    <a:gd name="T20" fmla="*/ 370462056 w 947"/>
                    <a:gd name="T21" fmla="*/ 141128605 h 317"/>
                    <a:gd name="T22" fmla="*/ 332660528 w 947"/>
                    <a:gd name="T23" fmla="*/ 277216905 h 317"/>
                    <a:gd name="T24" fmla="*/ 1300400254 w 947"/>
                    <a:gd name="T25" fmla="*/ 367942404 h 317"/>
                    <a:gd name="T26" fmla="*/ 1171871568 w 947"/>
                    <a:gd name="T27" fmla="*/ 587195001 h 317"/>
                    <a:gd name="T28" fmla="*/ 869452996 w 947"/>
                    <a:gd name="T29" fmla="*/ 549393504 h 317"/>
                    <a:gd name="T30" fmla="*/ 786288484 w 947"/>
                    <a:gd name="T31" fmla="*/ 435985835 h 317"/>
                    <a:gd name="T32" fmla="*/ 1005541353 w 947"/>
                    <a:gd name="T33" fmla="*/ 254534736 h 317"/>
                    <a:gd name="T34" fmla="*/ 1194553754 w 947"/>
                    <a:gd name="T35" fmla="*/ 88204578 h 317"/>
                    <a:gd name="T36" fmla="*/ 665321056 w 947"/>
                    <a:gd name="T37" fmla="*/ 80644914 h 317"/>
                    <a:gd name="T38" fmla="*/ 521671440 w 947"/>
                    <a:gd name="T39" fmla="*/ 133567353 h 317"/>
                    <a:gd name="T40" fmla="*/ 1013102611 w 947"/>
                    <a:gd name="T41" fmla="*/ 375502069 h 317"/>
                    <a:gd name="T42" fmla="*/ 1186992496 w 947"/>
                    <a:gd name="T43" fmla="*/ 367942404 h 317"/>
                    <a:gd name="T44" fmla="*/ 1096266925 w 947"/>
                    <a:gd name="T45" fmla="*/ 640119003 h 317"/>
                    <a:gd name="T46" fmla="*/ 937497968 w 947"/>
                    <a:gd name="T47" fmla="*/ 677920501 h 317"/>
                    <a:gd name="T48" fmla="*/ 1549894782 w 947"/>
                    <a:gd name="T49" fmla="*/ 655239920 h 317"/>
                    <a:gd name="T50" fmla="*/ 1330642111 w 947"/>
                    <a:gd name="T51" fmla="*/ 435985835 h 317"/>
                    <a:gd name="T52" fmla="*/ 1005541353 w 947"/>
                    <a:gd name="T53" fmla="*/ 443547087 h 317"/>
                    <a:gd name="T54" fmla="*/ 1224795611 w 947"/>
                    <a:gd name="T55" fmla="*/ 413305154 h 317"/>
                    <a:gd name="T56" fmla="*/ 1557456040 w 947"/>
                    <a:gd name="T57" fmla="*/ 292337821 h 317"/>
                    <a:gd name="T58" fmla="*/ 1466730468 w 947"/>
                    <a:gd name="T59" fmla="*/ 27720899 h 317"/>
                    <a:gd name="T60" fmla="*/ 1338201782 w 947"/>
                    <a:gd name="T61" fmla="*/ 254534736 h 317"/>
                    <a:gd name="T62" fmla="*/ 1587697897 w 947"/>
                    <a:gd name="T63" fmla="*/ 398184238 h 317"/>
                    <a:gd name="T64" fmla="*/ 1557456040 w 947"/>
                    <a:gd name="T65" fmla="*/ 428426170 h 317"/>
                    <a:gd name="T66" fmla="*/ 1731346322 w 947"/>
                    <a:gd name="T67" fmla="*/ 360381152 h 317"/>
                    <a:gd name="T68" fmla="*/ 2026205222 w 947"/>
                    <a:gd name="T69" fmla="*/ 133567353 h 317"/>
                    <a:gd name="T70" fmla="*/ 2147483647 w 947"/>
                    <a:gd name="T71" fmla="*/ 511590418 h 317"/>
                    <a:gd name="T72" fmla="*/ 1980842437 w 947"/>
                    <a:gd name="T73" fmla="*/ 700602670 h 317"/>
                    <a:gd name="T74" fmla="*/ 2147483647 w 947"/>
                    <a:gd name="T75" fmla="*/ 594756253 h 317"/>
                    <a:gd name="T76" fmla="*/ 2003523036 w 947"/>
                    <a:gd name="T77" fmla="*/ 284776569 h 317"/>
                    <a:gd name="T78" fmla="*/ 2041326151 w 947"/>
                    <a:gd name="T79" fmla="*/ 549393504 h 317"/>
                    <a:gd name="T80" fmla="*/ 2147483647 w 947"/>
                    <a:gd name="T81" fmla="*/ 776207253 h 317"/>
                    <a:gd name="T82" fmla="*/ 2041326151 w 947"/>
                    <a:gd name="T83" fmla="*/ 496469501 h 317"/>
                    <a:gd name="T84" fmla="*/ 2147483647 w 947"/>
                    <a:gd name="T85" fmla="*/ 262095988 h 31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47"/>
                    <a:gd name="T130" fmla="*/ 0 h 317"/>
                    <a:gd name="T131" fmla="*/ 947 w 947"/>
                    <a:gd name="T132" fmla="*/ 317 h 31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47" h="317">
                      <a:moveTo>
                        <a:pt x="120" y="254"/>
                      </a:moveTo>
                      <a:cubicBezTo>
                        <a:pt x="76" y="232"/>
                        <a:pt x="33" y="226"/>
                        <a:pt x="9" y="179"/>
                      </a:cubicBezTo>
                      <a:cubicBezTo>
                        <a:pt x="0" y="125"/>
                        <a:pt x="37" y="134"/>
                        <a:pt x="81" y="131"/>
                      </a:cubicBezTo>
                      <a:cubicBezTo>
                        <a:pt x="90" y="133"/>
                        <a:pt x="99" y="133"/>
                        <a:pt x="108" y="137"/>
                      </a:cubicBezTo>
                      <a:cubicBezTo>
                        <a:pt x="120" y="142"/>
                        <a:pt x="119" y="152"/>
                        <a:pt x="111" y="161"/>
                      </a:cubicBezTo>
                      <a:cubicBezTo>
                        <a:pt x="98" y="175"/>
                        <a:pt x="72" y="183"/>
                        <a:pt x="54" y="188"/>
                      </a:cubicBezTo>
                      <a:cubicBezTo>
                        <a:pt x="40" y="199"/>
                        <a:pt x="30" y="204"/>
                        <a:pt x="24" y="221"/>
                      </a:cubicBezTo>
                      <a:cubicBezTo>
                        <a:pt x="38" y="241"/>
                        <a:pt x="67" y="236"/>
                        <a:pt x="90" y="239"/>
                      </a:cubicBezTo>
                      <a:cubicBezTo>
                        <a:pt x="130" y="237"/>
                        <a:pt x="175" y="252"/>
                        <a:pt x="210" y="233"/>
                      </a:cubicBezTo>
                      <a:cubicBezTo>
                        <a:pt x="226" y="224"/>
                        <a:pt x="207" y="196"/>
                        <a:pt x="201" y="179"/>
                      </a:cubicBezTo>
                      <a:cubicBezTo>
                        <a:pt x="190" y="149"/>
                        <a:pt x="160" y="132"/>
                        <a:pt x="132" y="125"/>
                      </a:cubicBezTo>
                      <a:cubicBezTo>
                        <a:pt x="129" y="127"/>
                        <a:pt x="122" y="127"/>
                        <a:pt x="123" y="131"/>
                      </a:cubicBezTo>
                      <a:cubicBezTo>
                        <a:pt x="124" y="137"/>
                        <a:pt x="131" y="141"/>
                        <a:pt x="135" y="146"/>
                      </a:cubicBezTo>
                      <a:cubicBezTo>
                        <a:pt x="144" y="156"/>
                        <a:pt x="153" y="166"/>
                        <a:pt x="162" y="176"/>
                      </a:cubicBezTo>
                      <a:cubicBezTo>
                        <a:pt x="175" y="191"/>
                        <a:pt x="189" y="211"/>
                        <a:pt x="195" y="230"/>
                      </a:cubicBezTo>
                      <a:cubicBezTo>
                        <a:pt x="193" y="250"/>
                        <a:pt x="196" y="274"/>
                        <a:pt x="174" y="281"/>
                      </a:cubicBezTo>
                      <a:cubicBezTo>
                        <a:pt x="91" y="279"/>
                        <a:pt x="60" y="302"/>
                        <a:pt x="15" y="257"/>
                      </a:cubicBezTo>
                      <a:cubicBezTo>
                        <a:pt x="4" y="225"/>
                        <a:pt x="88" y="209"/>
                        <a:pt x="111" y="206"/>
                      </a:cubicBezTo>
                      <a:cubicBezTo>
                        <a:pt x="138" y="197"/>
                        <a:pt x="165" y="188"/>
                        <a:pt x="192" y="179"/>
                      </a:cubicBezTo>
                      <a:cubicBezTo>
                        <a:pt x="202" y="164"/>
                        <a:pt x="203" y="146"/>
                        <a:pt x="207" y="128"/>
                      </a:cubicBezTo>
                      <a:cubicBezTo>
                        <a:pt x="206" y="112"/>
                        <a:pt x="208" y="96"/>
                        <a:pt x="204" y="80"/>
                      </a:cubicBezTo>
                      <a:cubicBezTo>
                        <a:pt x="200" y="63"/>
                        <a:pt x="160" y="60"/>
                        <a:pt x="147" y="56"/>
                      </a:cubicBezTo>
                      <a:cubicBezTo>
                        <a:pt x="126" y="58"/>
                        <a:pt x="102" y="52"/>
                        <a:pt x="84" y="62"/>
                      </a:cubicBezTo>
                      <a:cubicBezTo>
                        <a:pt x="50" y="81"/>
                        <a:pt x="130" y="110"/>
                        <a:pt x="132" y="110"/>
                      </a:cubicBezTo>
                      <a:lnTo>
                        <a:pt x="507" y="119"/>
                      </a:lnTo>
                      <a:cubicBezTo>
                        <a:pt x="507" y="119"/>
                        <a:pt x="516" y="146"/>
                        <a:pt x="516" y="146"/>
                      </a:cubicBezTo>
                      <a:cubicBezTo>
                        <a:pt x="517" y="149"/>
                        <a:pt x="519" y="155"/>
                        <a:pt x="519" y="155"/>
                      </a:cubicBezTo>
                      <a:cubicBezTo>
                        <a:pt x="516" y="196"/>
                        <a:pt x="509" y="227"/>
                        <a:pt x="465" y="233"/>
                      </a:cubicBezTo>
                      <a:cubicBezTo>
                        <a:pt x="429" y="245"/>
                        <a:pt x="389" y="239"/>
                        <a:pt x="354" y="227"/>
                      </a:cubicBezTo>
                      <a:cubicBezTo>
                        <a:pt x="351" y="224"/>
                        <a:pt x="349" y="220"/>
                        <a:pt x="345" y="218"/>
                      </a:cubicBezTo>
                      <a:cubicBezTo>
                        <a:pt x="340" y="215"/>
                        <a:pt x="334" y="216"/>
                        <a:pt x="330" y="212"/>
                      </a:cubicBezTo>
                      <a:cubicBezTo>
                        <a:pt x="323" y="206"/>
                        <a:pt x="317" y="181"/>
                        <a:pt x="312" y="173"/>
                      </a:cubicBezTo>
                      <a:cubicBezTo>
                        <a:pt x="313" y="162"/>
                        <a:pt x="312" y="150"/>
                        <a:pt x="315" y="140"/>
                      </a:cubicBezTo>
                      <a:cubicBezTo>
                        <a:pt x="324" y="112"/>
                        <a:pt x="375" y="104"/>
                        <a:pt x="399" y="101"/>
                      </a:cubicBezTo>
                      <a:cubicBezTo>
                        <a:pt x="427" y="90"/>
                        <a:pt x="458" y="88"/>
                        <a:pt x="483" y="71"/>
                      </a:cubicBezTo>
                      <a:cubicBezTo>
                        <a:pt x="480" y="59"/>
                        <a:pt x="480" y="46"/>
                        <a:pt x="474" y="35"/>
                      </a:cubicBezTo>
                      <a:cubicBezTo>
                        <a:pt x="457" y="0"/>
                        <a:pt x="361" y="9"/>
                        <a:pt x="345" y="8"/>
                      </a:cubicBezTo>
                      <a:cubicBezTo>
                        <a:pt x="309" y="3"/>
                        <a:pt x="295" y="19"/>
                        <a:pt x="264" y="32"/>
                      </a:cubicBezTo>
                      <a:cubicBezTo>
                        <a:pt x="249" y="38"/>
                        <a:pt x="234" y="42"/>
                        <a:pt x="219" y="47"/>
                      </a:cubicBezTo>
                      <a:cubicBezTo>
                        <a:pt x="215" y="49"/>
                        <a:pt x="211" y="51"/>
                        <a:pt x="207" y="53"/>
                      </a:cubicBezTo>
                      <a:cubicBezTo>
                        <a:pt x="184" y="88"/>
                        <a:pt x="207" y="100"/>
                        <a:pt x="243" y="110"/>
                      </a:cubicBezTo>
                      <a:cubicBezTo>
                        <a:pt x="295" y="125"/>
                        <a:pt x="349" y="135"/>
                        <a:pt x="402" y="149"/>
                      </a:cubicBezTo>
                      <a:cubicBezTo>
                        <a:pt x="416" y="147"/>
                        <a:pt x="430" y="144"/>
                        <a:pt x="444" y="143"/>
                      </a:cubicBezTo>
                      <a:cubicBezTo>
                        <a:pt x="453" y="143"/>
                        <a:pt x="469" y="137"/>
                        <a:pt x="471" y="146"/>
                      </a:cubicBezTo>
                      <a:cubicBezTo>
                        <a:pt x="480" y="179"/>
                        <a:pt x="483" y="224"/>
                        <a:pt x="459" y="248"/>
                      </a:cubicBezTo>
                      <a:cubicBezTo>
                        <a:pt x="453" y="254"/>
                        <a:pt x="443" y="254"/>
                        <a:pt x="435" y="254"/>
                      </a:cubicBezTo>
                      <a:cubicBezTo>
                        <a:pt x="406" y="256"/>
                        <a:pt x="377" y="256"/>
                        <a:pt x="348" y="257"/>
                      </a:cubicBezTo>
                      <a:cubicBezTo>
                        <a:pt x="353" y="271"/>
                        <a:pt x="349" y="269"/>
                        <a:pt x="372" y="269"/>
                      </a:cubicBezTo>
                      <a:cubicBezTo>
                        <a:pt x="438" y="268"/>
                        <a:pt x="504" y="265"/>
                        <a:pt x="570" y="263"/>
                      </a:cubicBezTo>
                      <a:cubicBezTo>
                        <a:pt x="585" y="262"/>
                        <a:pt x="600" y="264"/>
                        <a:pt x="615" y="260"/>
                      </a:cubicBezTo>
                      <a:cubicBezTo>
                        <a:pt x="628" y="257"/>
                        <a:pt x="611" y="228"/>
                        <a:pt x="585" y="215"/>
                      </a:cubicBezTo>
                      <a:cubicBezTo>
                        <a:pt x="570" y="195"/>
                        <a:pt x="554" y="178"/>
                        <a:pt x="528" y="173"/>
                      </a:cubicBezTo>
                      <a:cubicBezTo>
                        <a:pt x="512" y="161"/>
                        <a:pt x="496" y="157"/>
                        <a:pt x="477" y="152"/>
                      </a:cubicBezTo>
                      <a:cubicBezTo>
                        <a:pt x="434" y="154"/>
                        <a:pt x="407" y="138"/>
                        <a:pt x="399" y="176"/>
                      </a:cubicBezTo>
                      <a:cubicBezTo>
                        <a:pt x="404" y="213"/>
                        <a:pt x="422" y="208"/>
                        <a:pt x="396" y="203"/>
                      </a:cubicBezTo>
                      <a:cubicBezTo>
                        <a:pt x="415" y="172"/>
                        <a:pt x="453" y="171"/>
                        <a:pt x="486" y="164"/>
                      </a:cubicBezTo>
                      <a:cubicBezTo>
                        <a:pt x="524" y="143"/>
                        <a:pt x="564" y="134"/>
                        <a:pt x="606" y="125"/>
                      </a:cubicBezTo>
                      <a:cubicBezTo>
                        <a:pt x="610" y="122"/>
                        <a:pt x="613" y="118"/>
                        <a:pt x="618" y="116"/>
                      </a:cubicBezTo>
                      <a:cubicBezTo>
                        <a:pt x="629" y="112"/>
                        <a:pt x="645" y="120"/>
                        <a:pt x="651" y="110"/>
                      </a:cubicBezTo>
                      <a:cubicBezTo>
                        <a:pt x="676" y="68"/>
                        <a:pt x="614" y="17"/>
                        <a:pt x="582" y="11"/>
                      </a:cubicBezTo>
                      <a:cubicBezTo>
                        <a:pt x="544" y="16"/>
                        <a:pt x="530" y="13"/>
                        <a:pt x="519" y="47"/>
                      </a:cubicBezTo>
                      <a:cubicBezTo>
                        <a:pt x="523" y="65"/>
                        <a:pt x="520" y="86"/>
                        <a:pt x="531" y="101"/>
                      </a:cubicBezTo>
                      <a:cubicBezTo>
                        <a:pt x="539" y="112"/>
                        <a:pt x="603" y="148"/>
                        <a:pt x="621" y="152"/>
                      </a:cubicBezTo>
                      <a:cubicBezTo>
                        <a:pt x="624" y="154"/>
                        <a:pt x="627" y="156"/>
                        <a:pt x="630" y="158"/>
                      </a:cubicBezTo>
                      <a:cubicBezTo>
                        <a:pt x="634" y="160"/>
                        <a:pt x="645" y="161"/>
                        <a:pt x="642" y="164"/>
                      </a:cubicBezTo>
                      <a:cubicBezTo>
                        <a:pt x="636" y="170"/>
                        <a:pt x="618" y="170"/>
                        <a:pt x="618" y="170"/>
                      </a:cubicBezTo>
                      <a:cubicBezTo>
                        <a:pt x="604" y="180"/>
                        <a:pt x="597" y="182"/>
                        <a:pt x="639" y="173"/>
                      </a:cubicBezTo>
                      <a:cubicBezTo>
                        <a:pt x="655" y="170"/>
                        <a:pt x="674" y="152"/>
                        <a:pt x="687" y="143"/>
                      </a:cubicBezTo>
                      <a:cubicBezTo>
                        <a:pt x="701" y="120"/>
                        <a:pt x="713" y="105"/>
                        <a:pt x="732" y="86"/>
                      </a:cubicBezTo>
                      <a:cubicBezTo>
                        <a:pt x="742" y="61"/>
                        <a:pt x="778" y="57"/>
                        <a:pt x="804" y="53"/>
                      </a:cubicBezTo>
                      <a:cubicBezTo>
                        <a:pt x="820" y="47"/>
                        <a:pt x="835" y="44"/>
                        <a:pt x="852" y="41"/>
                      </a:cubicBezTo>
                      <a:cubicBezTo>
                        <a:pt x="947" y="47"/>
                        <a:pt x="907" y="30"/>
                        <a:pt x="894" y="203"/>
                      </a:cubicBezTo>
                      <a:cubicBezTo>
                        <a:pt x="890" y="263"/>
                        <a:pt x="774" y="208"/>
                        <a:pt x="714" y="209"/>
                      </a:cubicBezTo>
                      <a:cubicBezTo>
                        <a:pt x="741" y="231"/>
                        <a:pt x="750" y="266"/>
                        <a:pt x="786" y="278"/>
                      </a:cubicBezTo>
                      <a:cubicBezTo>
                        <a:pt x="831" y="275"/>
                        <a:pt x="831" y="281"/>
                        <a:pt x="858" y="257"/>
                      </a:cubicBezTo>
                      <a:cubicBezTo>
                        <a:pt x="868" y="248"/>
                        <a:pt x="891" y="236"/>
                        <a:pt x="891" y="236"/>
                      </a:cubicBezTo>
                      <a:cubicBezTo>
                        <a:pt x="913" y="191"/>
                        <a:pt x="877" y="149"/>
                        <a:pt x="834" y="140"/>
                      </a:cubicBezTo>
                      <a:cubicBezTo>
                        <a:pt x="825" y="133"/>
                        <a:pt x="805" y="116"/>
                        <a:pt x="795" y="113"/>
                      </a:cubicBezTo>
                      <a:cubicBezTo>
                        <a:pt x="801" y="130"/>
                        <a:pt x="822" y="158"/>
                        <a:pt x="822" y="158"/>
                      </a:cubicBezTo>
                      <a:cubicBezTo>
                        <a:pt x="827" y="182"/>
                        <a:pt x="823" y="198"/>
                        <a:pt x="810" y="218"/>
                      </a:cubicBezTo>
                      <a:cubicBezTo>
                        <a:pt x="818" y="264"/>
                        <a:pt x="872" y="275"/>
                        <a:pt x="909" y="293"/>
                      </a:cubicBezTo>
                      <a:cubicBezTo>
                        <a:pt x="919" y="308"/>
                        <a:pt x="927" y="305"/>
                        <a:pt x="945" y="308"/>
                      </a:cubicBezTo>
                      <a:cubicBezTo>
                        <a:pt x="918" y="317"/>
                        <a:pt x="912" y="283"/>
                        <a:pt x="888" y="275"/>
                      </a:cubicBezTo>
                      <a:cubicBezTo>
                        <a:pt x="877" y="253"/>
                        <a:pt x="832" y="202"/>
                        <a:pt x="810" y="197"/>
                      </a:cubicBezTo>
                      <a:cubicBezTo>
                        <a:pt x="815" y="138"/>
                        <a:pt x="813" y="152"/>
                        <a:pt x="879" y="149"/>
                      </a:cubicBezTo>
                      <a:cubicBezTo>
                        <a:pt x="884" y="133"/>
                        <a:pt x="889" y="104"/>
                        <a:pt x="864" y="104"/>
                      </a:cubicBezTo>
                    </a:path>
                  </a:pathLst>
                </a:custGeom>
                <a:noFill/>
                <a:ln w="15875" cap="flat" cmpd="sng">
                  <a:solidFill>
                    <a:srgbClr val="0000FF"/>
                  </a:solidFill>
                  <a:prstDash val="solid"/>
                  <a:round/>
                  <a:headEnd type="none" w="med" len="med"/>
                  <a:tailEnd type="none" w="med" len="med"/>
                </a:ln>
              </p:spPr>
              <p:txBody>
                <a:bodyPr wrap="none" lIns="0" tIns="0" rIns="0" bIns="0">
                  <a:spAutoFit/>
                </a:bodyPr>
                <a:lstStyle/>
                <a:p>
                  <a:endParaRPr lang="es-ES"/>
                </a:p>
              </p:txBody>
            </p:sp>
          </p:grpSp>
          <p:sp>
            <p:nvSpPr>
              <p:cNvPr id="19526" name="Text Box 402"/>
              <p:cNvSpPr txBox="1">
                <a:spLocks noChangeArrowheads="1"/>
              </p:cNvSpPr>
              <p:nvPr/>
            </p:nvSpPr>
            <p:spPr bwMode="auto">
              <a:xfrm>
                <a:off x="3328988" y="3390900"/>
                <a:ext cx="330200" cy="336550"/>
              </a:xfrm>
              <a:prstGeom prst="rect">
                <a:avLst/>
              </a:prstGeom>
              <a:noFill/>
              <a:ln w="9525">
                <a:noFill/>
                <a:miter lim="800000"/>
                <a:headEnd/>
                <a:tailEnd/>
              </a:ln>
            </p:spPr>
            <p:txBody>
              <a:bodyPr wrap="none">
                <a:spAutoFit/>
              </a:bodyPr>
              <a:lstStyle/>
              <a:p>
                <a:r>
                  <a:rPr lang="es-ES_tradnl" sz="1600">
                    <a:solidFill>
                      <a:srgbClr val="FF3300"/>
                    </a:solidFill>
                    <a:cs typeface="Arial" charset="0"/>
                  </a:rPr>
                  <a:t>N</a:t>
                </a:r>
                <a:endParaRPr lang="en-US" sz="1600">
                  <a:solidFill>
                    <a:srgbClr val="FF3300"/>
                  </a:solidFill>
                  <a:cs typeface="Arial" charset="0"/>
                </a:endParaRPr>
              </a:p>
            </p:txBody>
          </p:sp>
          <p:sp>
            <p:nvSpPr>
              <p:cNvPr id="19527" name="Text Box 403"/>
              <p:cNvSpPr txBox="1">
                <a:spLocks noChangeArrowheads="1"/>
              </p:cNvSpPr>
              <p:nvPr/>
            </p:nvSpPr>
            <p:spPr bwMode="auto">
              <a:xfrm>
                <a:off x="3100388" y="3803650"/>
                <a:ext cx="330200" cy="336550"/>
              </a:xfrm>
              <a:prstGeom prst="rect">
                <a:avLst/>
              </a:prstGeom>
              <a:noFill/>
              <a:ln w="9525">
                <a:noFill/>
                <a:miter lim="800000"/>
                <a:headEnd/>
                <a:tailEnd/>
              </a:ln>
            </p:spPr>
            <p:txBody>
              <a:bodyPr wrap="none">
                <a:spAutoFit/>
              </a:bodyPr>
              <a:lstStyle/>
              <a:p>
                <a:r>
                  <a:rPr lang="es-ES_tradnl" sz="1600">
                    <a:solidFill>
                      <a:srgbClr val="FF3300"/>
                    </a:solidFill>
                    <a:cs typeface="Arial" charset="0"/>
                  </a:rPr>
                  <a:t>N</a:t>
                </a:r>
                <a:endParaRPr lang="en-US" sz="1600">
                  <a:solidFill>
                    <a:srgbClr val="FF3300"/>
                  </a:solidFill>
                  <a:cs typeface="Arial" charset="0"/>
                </a:endParaRPr>
              </a:p>
            </p:txBody>
          </p:sp>
          <p:sp>
            <p:nvSpPr>
              <p:cNvPr id="19528" name="Text Box 404"/>
              <p:cNvSpPr txBox="1">
                <a:spLocks noChangeArrowheads="1"/>
              </p:cNvSpPr>
              <p:nvPr/>
            </p:nvSpPr>
            <p:spPr bwMode="auto">
              <a:xfrm>
                <a:off x="3633788" y="3390900"/>
                <a:ext cx="330200" cy="336550"/>
              </a:xfrm>
              <a:prstGeom prst="rect">
                <a:avLst/>
              </a:prstGeom>
              <a:noFill/>
              <a:ln w="9525">
                <a:noFill/>
                <a:miter lim="800000"/>
                <a:headEnd/>
                <a:tailEnd/>
              </a:ln>
            </p:spPr>
            <p:txBody>
              <a:bodyPr wrap="none">
                <a:spAutoFit/>
              </a:bodyPr>
              <a:lstStyle/>
              <a:p>
                <a:r>
                  <a:rPr lang="es-ES_tradnl" sz="1600">
                    <a:solidFill>
                      <a:srgbClr val="FF3300"/>
                    </a:solidFill>
                    <a:cs typeface="Arial" charset="0"/>
                  </a:rPr>
                  <a:t>N</a:t>
                </a:r>
                <a:endParaRPr lang="en-US" sz="1600">
                  <a:solidFill>
                    <a:srgbClr val="FF3300"/>
                  </a:solidFill>
                  <a:cs typeface="Arial" charset="0"/>
                </a:endParaRPr>
              </a:p>
            </p:txBody>
          </p:sp>
          <p:sp>
            <p:nvSpPr>
              <p:cNvPr id="19529" name="Text Box 405"/>
              <p:cNvSpPr txBox="1">
                <a:spLocks noChangeArrowheads="1"/>
              </p:cNvSpPr>
              <p:nvPr/>
            </p:nvSpPr>
            <p:spPr bwMode="auto">
              <a:xfrm>
                <a:off x="3938588" y="3575050"/>
                <a:ext cx="330200" cy="336550"/>
              </a:xfrm>
              <a:prstGeom prst="rect">
                <a:avLst/>
              </a:prstGeom>
              <a:noFill/>
              <a:ln w="9525">
                <a:noFill/>
                <a:miter lim="800000"/>
                <a:headEnd/>
                <a:tailEnd/>
              </a:ln>
            </p:spPr>
            <p:txBody>
              <a:bodyPr wrap="none">
                <a:spAutoFit/>
              </a:bodyPr>
              <a:lstStyle/>
              <a:p>
                <a:r>
                  <a:rPr lang="es-ES_tradnl" sz="1600" dirty="0">
                    <a:solidFill>
                      <a:srgbClr val="FF3300"/>
                    </a:solidFill>
                    <a:cs typeface="Arial" charset="0"/>
                  </a:rPr>
                  <a:t>N</a:t>
                </a:r>
                <a:endParaRPr lang="en-US" sz="1600" dirty="0">
                  <a:solidFill>
                    <a:srgbClr val="FF3300"/>
                  </a:solidFill>
                  <a:cs typeface="Arial" charset="0"/>
                </a:endParaRPr>
              </a:p>
            </p:txBody>
          </p:sp>
          <p:sp>
            <p:nvSpPr>
              <p:cNvPr id="19531" name="Text Box 407"/>
              <p:cNvSpPr txBox="1">
                <a:spLocks noChangeArrowheads="1"/>
              </p:cNvSpPr>
              <p:nvPr/>
            </p:nvSpPr>
            <p:spPr bwMode="auto">
              <a:xfrm>
                <a:off x="3938588" y="3879850"/>
                <a:ext cx="330200" cy="336550"/>
              </a:xfrm>
              <a:prstGeom prst="rect">
                <a:avLst/>
              </a:prstGeom>
              <a:noFill/>
              <a:ln w="9525">
                <a:noFill/>
                <a:miter lim="800000"/>
                <a:headEnd/>
                <a:tailEnd/>
              </a:ln>
            </p:spPr>
            <p:txBody>
              <a:bodyPr wrap="none">
                <a:spAutoFit/>
              </a:bodyPr>
              <a:lstStyle/>
              <a:p>
                <a:r>
                  <a:rPr lang="es-ES_tradnl" sz="1600">
                    <a:solidFill>
                      <a:srgbClr val="FF3300"/>
                    </a:solidFill>
                    <a:cs typeface="Arial" charset="0"/>
                  </a:rPr>
                  <a:t>N</a:t>
                </a:r>
                <a:endParaRPr lang="en-US" sz="1600">
                  <a:solidFill>
                    <a:srgbClr val="FF3300"/>
                  </a:solidFill>
                  <a:cs typeface="Arial" charset="0"/>
                </a:endParaRPr>
              </a:p>
            </p:txBody>
          </p:sp>
          <p:sp>
            <p:nvSpPr>
              <p:cNvPr id="19532" name="Text Box 408"/>
              <p:cNvSpPr txBox="1">
                <a:spLocks noChangeArrowheads="1"/>
              </p:cNvSpPr>
              <p:nvPr/>
            </p:nvSpPr>
            <p:spPr bwMode="auto">
              <a:xfrm>
                <a:off x="4471988" y="3651250"/>
                <a:ext cx="330200" cy="336550"/>
              </a:xfrm>
              <a:prstGeom prst="rect">
                <a:avLst/>
              </a:prstGeom>
              <a:noFill/>
              <a:ln w="9525">
                <a:noFill/>
                <a:miter lim="800000"/>
                <a:headEnd/>
                <a:tailEnd/>
              </a:ln>
            </p:spPr>
            <p:txBody>
              <a:bodyPr wrap="none">
                <a:spAutoFit/>
              </a:bodyPr>
              <a:lstStyle/>
              <a:p>
                <a:r>
                  <a:rPr lang="es-ES_tradnl" sz="1600" dirty="0">
                    <a:solidFill>
                      <a:srgbClr val="FF3300"/>
                    </a:solidFill>
                    <a:cs typeface="Arial" charset="0"/>
                  </a:rPr>
                  <a:t>N</a:t>
                </a:r>
                <a:endParaRPr lang="en-US" sz="1600" dirty="0">
                  <a:solidFill>
                    <a:srgbClr val="FF3300"/>
                  </a:solidFill>
                  <a:cs typeface="Arial" charset="0"/>
                </a:endParaRPr>
              </a:p>
            </p:txBody>
          </p:sp>
          <p:sp>
            <p:nvSpPr>
              <p:cNvPr id="19533" name="Text Box 409"/>
              <p:cNvSpPr txBox="1">
                <a:spLocks noChangeArrowheads="1"/>
              </p:cNvSpPr>
              <p:nvPr/>
            </p:nvSpPr>
            <p:spPr bwMode="auto">
              <a:xfrm>
                <a:off x="3481388" y="4000500"/>
                <a:ext cx="330200" cy="336550"/>
              </a:xfrm>
              <a:prstGeom prst="rect">
                <a:avLst/>
              </a:prstGeom>
              <a:noFill/>
              <a:ln w="9525">
                <a:noFill/>
                <a:miter lim="800000"/>
                <a:headEnd/>
                <a:tailEnd/>
              </a:ln>
            </p:spPr>
            <p:txBody>
              <a:bodyPr wrap="none">
                <a:spAutoFit/>
              </a:bodyPr>
              <a:lstStyle/>
              <a:p>
                <a:r>
                  <a:rPr lang="es-ES_tradnl" sz="1600" dirty="0">
                    <a:solidFill>
                      <a:srgbClr val="FF3300"/>
                    </a:solidFill>
                    <a:cs typeface="Arial" charset="0"/>
                  </a:rPr>
                  <a:t>N</a:t>
                </a:r>
                <a:endParaRPr lang="en-US" sz="1600" dirty="0">
                  <a:solidFill>
                    <a:srgbClr val="FF3300"/>
                  </a:solidFill>
                  <a:cs typeface="Arial" charset="0"/>
                </a:endParaRPr>
              </a:p>
            </p:txBody>
          </p:sp>
          <p:sp>
            <p:nvSpPr>
              <p:cNvPr id="19534" name="Text Box 410"/>
              <p:cNvSpPr txBox="1">
                <a:spLocks noChangeArrowheads="1"/>
              </p:cNvSpPr>
              <p:nvPr/>
            </p:nvSpPr>
            <p:spPr bwMode="auto">
              <a:xfrm>
                <a:off x="4319588" y="3956050"/>
                <a:ext cx="330200" cy="336550"/>
              </a:xfrm>
              <a:prstGeom prst="rect">
                <a:avLst/>
              </a:prstGeom>
              <a:noFill/>
              <a:ln w="9525">
                <a:noFill/>
                <a:miter lim="800000"/>
                <a:headEnd/>
                <a:tailEnd/>
              </a:ln>
            </p:spPr>
            <p:txBody>
              <a:bodyPr wrap="none">
                <a:spAutoFit/>
              </a:bodyPr>
              <a:lstStyle/>
              <a:p>
                <a:r>
                  <a:rPr lang="es-ES_tradnl" sz="1600">
                    <a:solidFill>
                      <a:srgbClr val="FF3300"/>
                    </a:solidFill>
                    <a:cs typeface="Arial" charset="0"/>
                  </a:rPr>
                  <a:t>N</a:t>
                </a:r>
                <a:endParaRPr lang="en-US" sz="1600">
                  <a:solidFill>
                    <a:srgbClr val="FF3300"/>
                  </a:solidFill>
                  <a:cs typeface="Arial" charset="0"/>
                </a:endParaRPr>
              </a:p>
            </p:txBody>
          </p:sp>
          <p:sp>
            <p:nvSpPr>
              <p:cNvPr id="19535" name="Text Box 411"/>
              <p:cNvSpPr txBox="1">
                <a:spLocks noChangeArrowheads="1"/>
              </p:cNvSpPr>
              <p:nvPr/>
            </p:nvSpPr>
            <p:spPr bwMode="auto">
              <a:xfrm>
                <a:off x="4852988" y="3956050"/>
                <a:ext cx="330200" cy="336550"/>
              </a:xfrm>
              <a:prstGeom prst="rect">
                <a:avLst/>
              </a:prstGeom>
              <a:noFill/>
              <a:ln w="9525">
                <a:noFill/>
                <a:miter lim="800000"/>
                <a:headEnd/>
                <a:tailEnd/>
              </a:ln>
            </p:spPr>
            <p:txBody>
              <a:bodyPr wrap="none">
                <a:spAutoFit/>
              </a:bodyPr>
              <a:lstStyle/>
              <a:p>
                <a:r>
                  <a:rPr lang="es-ES_tradnl" sz="1600">
                    <a:solidFill>
                      <a:srgbClr val="FF3300"/>
                    </a:solidFill>
                    <a:cs typeface="Arial" charset="0"/>
                  </a:rPr>
                  <a:t>N</a:t>
                </a:r>
                <a:endParaRPr lang="en-US" sz="1600">
                  <a:solidFill>
                    <a:srgbClr val="FF3300"/>
                  </a:solidFill>
                  <a:cs typeface="Arial" charset="0"/>
                </a:endParaRPr>
              </a:p>
            </p:txBody>
          </p:sp>
        </p:grpSp>
        <p:sp>
          <p:nvSpPr>
            <p:cNvPr id="19530" name="Text Box 406"/>
            <p:cNvSpPr txBox="1">
              <a:spLocks noChangeArrowheads="1"/>
            </p:cNvSpPr>
            <p:nvPr/>
          </p:nvSpPr>
          <p:spPr bwMode="auto">
            <a:xfrm>
              <a:off x="4167188" y="3346450"/>
              <a:ext cx="330200" cy="336550"/>
            </a:xfrm>
            <a:prstGeom prst="rect">
              <a:avLst/>
            </a:prstGeom>
            <a:noFill/>
            <a:ln w="9525">
              <a:noFill/>
              <a:miter lim="800000"/>
              <a:headEnd/>
              <a:tailEnd/>
            </a:ln>
          </p:spPr>
          <p:txBody>
            <a:bodyPr wrap="none">
              <a:spAutoFit/>
            </a:bodyPr>
            <a:lstStyle/>
            <a:p>
              <a:r>
                <a:rPr lang="es-ES_tradnl" sz="1600" dirty="0">
                  <a:solidFill>
                    <a:srgbClr val="FF3300"/>
                  </a:solidFill>
                  <a:cs typeface="Arial" charset="0"/>
                </a:rPr>
                <a:t>N</a:t>
              </a:r>
              <a:endParaRPr lang="en-US" sz="1600" dirty="0">
                <a:solidFill>
                  <a:srgbClr val="FF3300"/>
                </a:solidFill>
                <a:cs typeface="Arial" charset="0"/>
              </a:endParaRPr>
            </a:p>
          </p:txBody>
        </p:sp>
      </p:grpSp>
      <p:grpSp>
        <p:nvGrpSpPr>
          <p:cNvPr id="214" name="213 Grupo"/>
          <p:cNvGrpSpPr/>
          <p:nvPr/>
        </p:nvGrpSpPr>
        <p:grpSpPr>
          <a:xfrm>
            <a:off x="6300788" y="3270250"/>
            <a:ext cx="2286000" cy="1268413"/>
            <a:chOff x="6300788" y="3270250"/>
            <a:chExt cx="2286000" cy="1268413"/>
          </a:xfrm>
        </p:grpSpPr>
        <p:grpSp>
          <p:nvGrpSpPr>
            <p:cNvPr id="3" name="209 Grupo"/>
            <p:cNvGrpSpPr>
              <a:grpSpLocks/>
            </p:cNvGrpSpPr>
            <p:nvPr/>
          </p:nvGrpSpPr>
          <p:grpSpPr bwMode="auto">
            <a:xfrm>
              <a:off x="6300788" y="3270250"/>
              <a:ext cx="2286000" cy="1268413"/>
              <a:chOff x="6494462" y="852487"/>
              <a:chExt cx="2286793" cy="1268413"/>
            </a:xfrm>
          </p:grpSpPr>
          <p:sp>
            <p:nvSpPr>
              <p:cNvPr id="19601" name="Line 91"/>
              <p:cNvSpPr>
                <a:spLocks noChangeShapeType="1"/>
              </p:cNvSpPr>
              <p:nvPr/>
            </p:nvSpPr>
            <p:spPr bwMode="auto">
              <a:xfrm>
                <a:off x="6607175" y="2089150"/>
                <a:ext cx="1944687" cy="0"/>
              </a:xfrm>
              <a:prstGeom prst="line">
                <a:avLst/>
              </a:prstGeom>
              <a:noFill/>
              <a:ln w="25400">
                <a:solidFill>
                  <a:schemeClr val="tx1"/>
                </a:solidFill>
                <a:round/>
                <a:headEnd/>
                <a:tailEnd/>
              </a:ln>
            </p:spPr>
            <p:txBody>
              <a:bodyPr wrap="none" lIns="0" tIns="0" rIns="0" bIns="0">
                <a:spAutoFit/>
              </a:bodyPr>
              <a:lstStyle/>
              <a:p>
                <a:endParaRPr lang="es-ES"/>
              </a:p>
            </p:txBody>
          </p:sp>
          <p:sp>
            <p:nvSpPr>
              <p:cNvPr id="19602" name="Line 92"/>
              <p:cNvSpPr>
                <a:spLocks noChangeShapeType="1"/>
              </p:cNvSpPr>
              <p:nvPr/>
            </p:nvSpPr>
            <p:spPr bwMode="auto">
              <a:xfrm>
                <a:off x="6572250" y="2024062"/>
                <a:ext cx="2017712" cy="0"/>
              </a:xfrm>
              <a:prstGeom prst="line">
                <a:avLst/>
              </a:prstGeom>
              <a:noFill/>
              <a:ln w="9525">
                <a:solidFill>
                  <a:schemeClr val="tx1"/>
                </a:solidFill>
                <a:round/>
                <a:headEnd/>
                <a:tailEnd/>
              </a:ln>
            </p:spPr>
            <p:txBody>
              <a:bodyPr wrap="none" lIns="0" tIns="0" rIns="0" bIns="0">
                <a:spAutoFit/>
              </a:bodyPr>
              <a:lstStyle/>
              <a:p>
                <a:endParaRPr lang="es-ES"/>
              </a:p>
            </p:txBody>
          </p:sp>
          <p:sp>
            <p:nvSpPr>
              <p:cNvPr id="19603" name="Line 93"/>
              <p:cNvSpPr>
                <a:spLocks noChangeShapeType="1"/>
              </p:cNvSpPr>
              <p:nvPr/>
            </p:nvSpPr>
            <p:spPr bwMode="auto">
              <a:xfrm>
                <a:off x="6523037" y="1962150"/>
                <a:ext cx="2160587" cy="0"/>
              </a:xfrm>
              <a:prstGeom prst="line">
                <a:avLst/>
              </a:prstGeom>
              <a:noFill/>
              <a:ln w="9525">
                <a:solidFill>
                  <a:schemeClr val="tx1"/>
                </a:solidFill>
                <a:round/>
                <a:headEnd/>
                <a:tailEnd/>
              </a:ln>
            </p:spPr>
            <p:txBody>
              <a:bodyPr wrap="none" lIns="0" tIns="0" rIns="0" bIns="0">
                <a:spAutoFit/>
              </a:bodyPr>
              <a:lstStyle/>
              <a:p>
                <a:endParaRPr lang="es-ES"/>
              </a:p>
            </p:txBody>
          </p:sp>
          <p:sp>
            <p:nvSpPr>
              <p:cNvPr id="19604" name="Line 94"/>
              <p:cNvSpPr>
                <a:spLocks noChangeShapeType="1"/>
              </p:cNvSpPr>
              <p:nvPr/>
            </p:nvSpPr>
            <p:spPr bwMode="auto">
              <a:xfrm>
                <a:off x="6651625" y="2030412"/>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05" name="Line 95"/>
              <p:cNvSpPr>
                <a:spLocks noChangeShapeType="1"/>
              </p:cNvSpPr>
              <p:nvPr/>
            </p:nvSpPr>
            <p:spPr bwMode="auto">
              <a:xfrm>
                <a:off x="6796087" y="2027237"/>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06" name="Line 96"/>
              <p:cNvSpPr>
                <a:spLocks noChangeShapeType="1"/>
              </p:cNvSpPr>
              <p:nvPr/>
            </p:nvSpPr>
            <p:spPr bwMode="auto">
              <a:xfrm>
                <a:off x="6938962" y="2030412"/>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07" name="Line 97"/>
              <p:cNvSpPr>
                <a:spLocks noChangeShapeType="1"/>
              </p:cNvSpPr>
              <p:nvPr/>
            </p:nvSpPr>
            <p:spPr bwMode="auto">
              <a:xfrm>
                <a:off x="7086600" y="2030412"/>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08" name="Line 98"/>
              <p:cNvSpPr>
                <a:spLocks noChangeShapeType="1"/>
              </p:cNvSpPr>
              <p:nvPr/>
            </p:nvSpPr>
            <p:spPr bwMode="auto">
              <a:xfrm>
                <a:off x="7227887" y="2030412"/>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09" name="Line 99"/>
              <p:cNvSpPr>
                <a:spLocks noChangeShapeType="1"/>
              </p:cNvSpPr>
              <p:nvPr/>
            </p:nvSpPr>
            <p:spPr bwMode="auto">
              <a:xfrm>
                <a:off x="7370762" y="2030412"/>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10" name="Line 100"/>
              <p:cNvSpPr>
                <a:spLocks noChangeShapeType="1"/>
              </p:cNvSpPr>
              <p:nvPr/>
            </p:nvSpPr>
            <p:spPr bwMode="auto">
              <a:xfrm>
                <a:off x="7516812" y="2024062"/>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11" name="Line 101"/>
              <p:cNvSpPr>
                <a:spLocks noChangeShapeType="1"/>
              </p:cNvSpPr>
              <p:nvPr/>
            </p:nvSpPr>
            <p:spPr bwMode="auto">
              <a:xfrm>
                <a:off x="7659687" y="2024062"/>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12" name="Line 102"/>
              <p:cNvSpPr>
                <a:spLocks noChangeShapeType="1"/>
              </p:cNvSpPr>
              <p:nvPr/>
            </p:nvSpPr>
            <p:spPr bwMode="auto">
              <a:xfrm>
                <a:off x="7807325" y="2027237"/>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13" name="Line 103"/>
              <p:cNvSpPr>
                <a:spLocks noChangeShapeType="1"/>
              </p:cNvSpPr>
              <p:nvPr/>
            </p:nvSpPr>
            <p:spPr bwMode="auto">
              <a:xfrm>
                <a:off x="7947025" y="2024062"/>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14" name="Line 104"/>
              <p:cNvSpPr>
                <a:spLocks noChangeShapeType="1"/>
              </p:cNvSpPr>
              <p:nvPr/>
            </p:nvSpPr>
            <p:spPr bwMode="auto">
              <a:xfrm>
                <a:off x="8089900" y="2027237"/>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15" name="Line 105"/>
              <p:cNvSpPr>
                <a:spLocks noChangeShapeType="1"/>
              </p:cNvSpPr>
              <p:nvPr/>
            </p:nvSpPr>
            <p:spPr bwMode="auto">
              <a:xfrm>
                <a:off x="8237537" y="2027237"/>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16" name="Line 106"/>
              <p:cNvSpPr>
                <a:spLocks noChangeShapeType="1"/>
              </p:cNvSpPr>
              <p:nvPr/>
            </p:nvSpPr>
            <p:spPr bwMode="auto">
              <a:xfrm>
                <a:off x="8378825" y="2027237"/>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17" name="Line 107"/>
              <p:cNvSpPr>
                <a:spLocks noChangeShapeType="1"/>
              </p:cNvSpPr>
              <p:nvPr/>
            </p:nvSpPr>
            <p:spPr bwMode="auto">
              <a:xfrm>
                <a:off x="8521700" y="2027237"/>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18" name="Line 108"/>
              <p:cNvSpPr>
                <a:spLocks noChangeShapeType="1"/>
              </p:cNvSpPr>
              <p:nvPr/>
            </p:nvSpPr>
            <p:spPr bwMode="auto">
              <a:xfrm>
                <a:off x="6726237" y="19653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19" name="Line 109"/>
              <p:cNvSpPr>
                <a:spLocks noChangeShapeType="1"/>
              </p:cNvSpPr>
              <p:nvPr/>
            </p:nvSpPr>
            <p:spPr bwMode="auto">
              <a:xfrm>
                <a:off x="6870700" y="19621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20" name="Line 110"/>
              <p:cNvSpPr>
                <a:spLocks noChangeShapeType="1"/>
              </p:cNvSpPr>
              <p:nvPr/>
            </p:nvSpPr>
            <p:spPr bwMode="auto">
              <a:xfrm>
                <a:off x="7013575" y="19621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21" name="Line 111"/>
              <p:cNvSpPr>
                <a:spLocks noChangeShapeType="1"/>
              </p:cNvSpPr>
              <p:nvPr/>
            </p:nvSpPr>
            <p:spPr bwMode="auto">
              <a:xfrm>
                <a:off x="7161212" y="19621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22" name="Line 112"/>
              <p:cNvSpPr>
                <a:spLocks noChangeShapeType="1"/>
              </p:cNvSpPr>
              <p:nvPr/>
            </p:nvSpPr>
            <p:spPr bwMode="auto">
              <a:xfrm>
                <a:off x="7302500" y="19653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23" name="Line 113"/>
              <p:cNvSpPr>
                <a:spLocks noChangeShapeType="1"/>
              </p:cNvSpPr>
              <p:nvPr/>
            </p:nvSpPr>
            <p:spPr bwMode="auto">
              <a:xfrm>
                <a:off x="7445375" y="19653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24" name="Line 114"/>
              <p:cNvSpPr>
                <a:spLocks noChangeShapeType="1"/>
              </p:cNvSpPr>
              <p:nvPr/>
            </p:nvSpPr>
            <p:spPr bwMode="auto">
              <a:xfrm>
                <a:off x="7591425" y="19653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25" name="Line 115"/>
              <p:cNvSpPr>
                <a:spLocks noChangeShapeType="1"/>
              </p:cNvSpPr>
              <p:nvPr/>
            </p:nvSpPr>
            <p:spPr bwMode="auto">
              <a:xfrm>
                <a:off x="7734300" y="19653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26" name="Line 116"/>
              <p:cNvSpPr>
                <a:spLocks noChangeShapeType="1"/>
              </p:cNvSpPr>
              <p:nvPr/>
            </p:nvSpPr>
            <p:spPr bwMode="auto">
              <a:xfrm>
                <a:off x="7881937" y="19653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27" name="Line 117"/>
              <p:cNvSpPr>
                <a:spLocks noChangeShapeType="1"/>
              </p:cNvSpPr>
              <p:nvPr/>
            </p:nvSpPr>
            <p:spPr bwMode="auto">
              <a:xfrm>
                <a:off x="8021637" y="19621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28" name="Line 118"/>
              <p:cNvSpPr>
                <a:spLocks noChangeShapeType="1"/>
              </p:cNvSpPr>
              <p:nvPr/>
            </p:nvSpPr>
            <p:spPr bwMode="auto">
              <a:xfrm>
                <a:off x="8164512" y="19621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29" name="Line 119"/>
              <p:cNvSpPr>
                <a:spLocks noChangeShapeType="1"/>
              </p:cNvSpPr>
              <p:nvPr/>
            </p:nvSpPr>
            <p:spPr bwMode="auto">
              <a:xfrm>
                <a:off x="8312150" y="1962150"/>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30" name="Line 120"/>
              <p:cNvSpPr>
                <a:spLocks noChangeShapeType="1"/>
              </p:cNvSpPr>
              <p:nvPr/>
            </p:nvSpPr>
            <p:spPr bwMode="auto">
              <a:xfrm>
                <a:off x="8453437" y="19653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31" name="Line 121"/>
              <p:cNvSpPr>
                <a:spLocks noChangeShapeType="1"/>
              </p:cNvSpPr>
              <p:nvPr/>
            </p:nvSpPr>
            <p:spPr bwMode="auto">
              <a:xfrm>
                <a:off x="8596312" y="19653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32" name="Line 122"/>
              <p:cNvSpPr>
                <a:spLocks noChangeShapeType="1"/>
              </p:cNvSpPr>
              <p:nvPr/>
            </p:nvSpPr>
            <p:spPr bwMode="auto">
              <a:xfrm>
                <a:off x="6578600" y="19653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33" name="Line 123"/>
              <p:cNvSpPr>
                <a:spLocks noChangeShapeType="1"/>
              </p:cNvSpPr>
              <p:nvPr/>
            </p:nvSpPr>
            <p:spPr bwMode="auto">
              <a:xfrm>
                <a:off x="6494462" y="1901825"/>
                <a:ext cx="2232025" cy="0"/>
              </a:xfrm>
              <a:prstGeom prst="line">
                <a:avLst/>
              </a:prstGeom>
              <a:noFill/>
              <a:ln w="9525">
                <a:solidFill>
                  <a:schemeClr val="tx1"/>
                </a:solidFill>
                <a:round/>
                <a:headEnd/>
                <a:tailEnd/>
              </a:ln>
            </p:spPr>
            <p:txBody>
              <a:bodyPr wrap="none" lIns="0" tIns="0" rIns="0" bIns="0">
                <a:spAutoFit/>
              </a:bodyPr>
              <a:lstStyle/>
              <a:p>
                <a:endParaRPr lang="es-ES"/>
              </a:p>
            </p:txBody>
          </p:sp>
          <p:sp>
            <p:nvSpPr>
              <p:cNvPr id="19634" name="Line 124"/>
              <p:cNvSpPr>
                <a:spLocks noChangeShapeType="1"/>
              </p:cNvSpPr>
              <p:nvPr/>
            </p:nvSpPr>
            <p:spPr bwMode="auto">
              <a:xfrm>
                <a:off x="6651625"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35" name="Line 125"/>
              <p:cNvSpPr>
                <a:spLocks noChangeShapeType="1"/>
              </p:cNvSpPr>
              <p:nvPr/>
            </p:nvSpPr>
            <p:spPr bwMode="auto">
              <a:xfrm>
                <a:off x="6796087"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36" name="Line 126"/>
              <p:cNvSpPr>
                <a:spLocks noChangeShapeType="1"/>
              </p:cNvSpPr>
              <p:nvPr/>
            </p:nvSpPr>
            <p:spPr bwMode="auto">
              <a:xfrm>
                <a:off x="6938962"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37" name="Line 127"/>
              <p:cNvSpPr>
                <a:spLocks noChangeShapeType="1"/>
              </p:cNvSpPr>
              <p:nvPr/>
            </p:nvSpPr>
            <p:spPr bwMode="auto">
              <a:xfrm>
                <a:off x="7086600"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38" name="Line 128"/>
              <p:cNvSpPr>
                <a:spLocks noChangeShapeType="1"/>
              </p:cNvSpPr>
              <p:nvPr/>
            </p:nvSpPr>
            <p:spPr bwMode="auto">
              <a:xfrm>
                <a:off x="7227887"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39" name="Line 129"/>
              <p:cNvSpPr>
                <a:spLocks noChangeShapeType="1"/>
              </p:cNvSpPr>
              <p:nvPr/>
            </p:nvSpPr>
            <p:spPr bwMode="auto">
              <a:xfrm>
                <a:off x="7370762"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40" name="Line 130"/>
              <p:cNvSpPr>
                <a:spLocks noChangeShapeType="1"/>
              </p:cNvSpPr>
              <p:nvPr/>
            </p:nvSpPr>
            <p:spPr bwMode="auto">
              <a:xfrm>
                <a:off x="7516812"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41" name="Line 131"/>
              <p:cNvSpPr>
                <a:spLocks noChangeShapeType="1"/>
              </p:cNvSpPr>
              <p:nvPr/>
            </p:nvSpPr>
            <p:spPr bwMode="auto">
              <a:xfrm>
                <a:off x="7659687"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42" name="Line 132"/>
              <p:cNvSpPr>
                <a:spLocks noChangeShapeType="1"/>
              </p:cNvSpPr>
              <p:nvPr/>
            </p:nvSpPr>
            <p:spPr bwMode="auto">
              <a:xfrm>
                <a:off x="7807325"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43" name="Line 133"/>
              <p:cNvSpPr>
                <a:spLocks noChangeShapeType="1"/>
              </p:cNvSpPr>
              <p:nvPr/>
            </p:nvSpPr>
            <p:spPr bwMode="auto">
              <a:xfrm>
                <a:off x="7947025"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44" name="Line 134"/>
              <p:cNvSpPr>
                <a:spLocks noChangeShapeType="1"/>
              </p:cNvSpPr>
              <p:nvPr/>
            </p:nvSpPr>
            <p:spPr bwMode="auto">
              <a:xfrm>
                <a:off x="8089900"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45" name="Line 135"/>
              <p:cNvSpPr>
                <a:spLocks noChangeShapeType="1"/>
              </p:cNvSpPr>
              <p:nvPr/>
            </p:nvSpPr>
            <p:spPr bwMode="auto">
              <a:xfrm>
                <a:off x="8237537"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46" name="Line 136"/>
              <p:cNvSpPr>
                <a:spLocks noChangeShapeType="1"/>
              </p:cNvSpPr>
              <p:nvPr/>
            </p:nvSpPr>
            <p:spPr bwMode="auto">
              <a:xfrm>
                <a:off x="8378825"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47" name="Line 137"/>
              <p:cNvSpPr>
                <a:spLocks noChangeShapeType="1"/>
              </p:cNvSpPr>
              <p:nvPr/>
            </p:nvSpPr>
            <p:spPr bwMode="auto">
              <a:xfrm>
                <a:off x="8521700"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48" name="Line 138"/>
              <p:cNvSpPr>
                <a:spLocks noChangeShapeType="1"/>
              </p:cNvSpPr>
              <p:nvPr/>
            </p:nvSpPr>
            <p:spPr bwMode="auto">
              <a:xfrm>
                <a:off x="6519862"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49" name="Line 139"/>
              <p:cNvSpPr>
                <a:spLocks noChangeShapeType="1"/>
              </p:cNvSpPr>
              <p:nvPr/>
            </p:nvSpPr>
            <p:spPr bwMode="auto">
              <a:xfrm>
                <a:off x="8655050" y="1901825"/>
                <a:ext cx="0" cy="57150"/>
              </a:xfrm>
              <a:prstGeom prst="line">
                <a:avLst/>
              </a:prstGeom>
              <a:noFill/>
              <a:ln w="9525">
                <a:solidFill>
                  <a:schemeClr val="tx1"/>
                </a:solidFill>
                <a:round/>
                <a:headEnd/>
                <a:tailEnd/>
              </a:ln>
            </p:spPr>
            <p:txBody>
              <a:bodyPr wrap="none" lIns="0" tIns="0" rIns="0" bIns="0">
                <a:spAutoFit/>
              </a:bodyPr>
              <a:lstStyle/>
              <a:p>
                <a:endParaRPr lang="es-ES"/>
              </a:p>
            </p:txBody>
          </p:sp>
          <p:sp>
            <p:nvSpPr>
              <p:cNvPr id="19650" name="Rectangle 140"/>
              <p:cNvSpPr>
                <a:spLocks noChangeArrowheads="1"/>
              </p:cNvSpPr>
              <p:nvPr/>
            </p:nvSpPr>
            <p:spPr bwMode="auto">
              <a:xfrm rot="7312636">
                <a:off x="8560564" y="1935145"/>
                <a:ext cx="274638" cy="96871"/>
              </a:xfrm>
              <a:prstGeom prst="rect">
                <a:avLst/>
              </a:prstGeom>
              <a:solidFill>
                <a:schemeClr val="bg1"/>
              </a:solidFill>
              <a:ln w="9525">
                <a:noFill/>
                <a:miter lim="800000"/>
                <a:headEnd/>
                <a:tailEnd/>
              </a:ln>
            </p:spPr>
            <p:txBody>
              <a:bodyPr rot="10800000" vert="eaVert" lIns="0" tIns="0" rIns="0" bIns="0" anchor="ctr">
                <a:spAutoFit/>
              </a:bodyPr>
              <a:lstStyle/>
              <a:p>
                <a:endParaRPr lang="en-US">
                  <a:cs typeface="Arial" charset="0"/>
                </a:endParaRPr>
              </a:p>
            </p:txBody>
          </p:sp>
          <p:sp>
            <p:nvSpPr>
              <p:cNvPr id="19651" name="Rectangle 141"/>
              <p:cNvSpPr>
                <a:spLocks noChangeArrowheads="1"/>
              </p:cNvSpPr>
              <p:nvPr/>
            </p:nvSpPr>
            <p:spPr bwMode="auto">
              <a:xfrm rot="6725692">
                <a:off x="8595501" y="1862120"/>
                <a:ext cx="274638" cy="96871"/>
              </a:xfrm>
              <a:prstGeom prst="rect">
                <a:avLst/>
              </a:prstGeom>
              <a:solidFill>
                <a:schemeClr val="bg1"/>
              </a:solidFill>
              <a:ln w="9525">
                <a:noFill/>
                <a:miter lim="800000"/>
                <a:headEnd/>
                <a:tailEnd/>
              </a:ln>
            </p:spPr>
            <p:txBody>
              <a:bodyPr rot="10800000" vert="eaVert" lIns="0" tIns="0" rIns="0" bIns="0" anchor="ctr">
                <a:spAutoFit/>
              </a:bodyPr>
              <a:lstStyle/>
              <a:p>
                <a:endParaRPr lang="en-US">
                  <a:cs typeface="Arial" charset="0"/>
                </a:endParaRPr>
              </a:p>
            </p:txBody>
          </p:sp>
          <p:sp>
            <p:nvSpPr>
              <p:cNvPr id="19652" name="Line 142"/>
              <p:cNvSpPr>
                <a:spLocks noChangeShapeType="1"/>
              </p:cNvSpPr>
              <p:nvPr/>
            </p:nvSpPr>
            <p:spPr bwMode="auto">
              <a:xfrm flipV="1">
                <a:off x="6719887" y="1757362"/>
                <a:ext cx="0" cy="144462"/>
              </a:xfrm>
              <a:prstGeom prst="line">
                <a:avLst/>
              </a:prstGeom>
              <a:noFill/>
              <a:ln w="9525">
                <a:solidFill>
                  <a:schemeClr val="tx1"/>
                </a:solidFill>
                <a:round/>
                <a:headEnd/>
                <a:tailEnd/>
              </a:ln>
            </p:spPr>
            <p:txBody>
              <a:bodyPr wrap="none" lIns="0" tIns="0" rIns="0" bIns="0">
                <a:spAutoFit/>
              </a:bodyPr>
              <a:lstStyle/>
              <a:p>
                <a:endParaRPr lang="es-ES"/>
              </a:p>
            </p:txBody>
          </p:sp>
          <p:sp>
            <p:nvSpPr>
              <p:cNvPr id="19653" name="Text Box 143"/>
              <p:cNvSpPr txBox="1">
                <a:spLocks noChangeArrowheads="1"/>
              </p:cNvSpPr>
              <p:nvPr/>
            </p:nvSpPr>
            <p:spPr bwMode="auto">
              <a:xfrm>
                <a:off x="6637337" y="1501775"/>
                <a:ext cx="165100" cy="274637"/>
              </a:xfrm>
              <a:prstGeom prst="rect">
                <a:avLst/>
              </a:prstGeom>
              <a:noFill/>
              <a:ln w="9525">
                <a:noFill/>
                <a:miter lim="800000"/>
                <a:headEnd/>
                <a:tailEnd/>
              </a:ln>
            </p:spPr>
            <p:txBody>
              <a:bodyPr wrap="none" lIns="0" tIns="0" rIns="0" bIns="0">
                <a:spAutoFit/>
              </a:bodyPr>
              <a:lstStyle/>
              <a:p>
                <a:r>
                  <a:rPr lang="es-ES" b="1">
                    <a:solidFill>
                      <a:srgbClr val="008000"/>
                    </a:solidFill>
                    <a:cs typeface="Arial" charset="0"/>
                  </a:rPr>
                  <a:t>N</a:t>
                </a:r>
              </a:p>
            </p:txBody>
          </p:sp>
          <p:sp>
            <p:nvSpPr>
              <p:cNvPr id="19654" name="Line 144"/>
              <p:cNvSpPr>
                <a:spLocks noChangeShapeType="1"/>
              </p:cNvSpPr>
              <p:nvPr/>
            </p:nvSpPr>
            <p:spPr bwMode="auto">
              <a:xfrm flipV="1">
                <a:off x="7302500" y="1754187"/>
                <a:ext cx="0" cy="144462"/>
              </a:xfrm>
              <a:prstGeom prst="line">
                <a:avLst/>
              </a:prstGeom>
              <a:noFill/>
              <a:ln w="9525">
                <a:solidFill>
                  <a:schemeClr val="tx1"/>
                </a:solidFill>
                <a:round/>
                <a:headEnd/>
                <a:tailEnd/>
              </a:ln>
            </p:spPr>
            <p:txBody>
              <a:bodyPr wrap="none" lIns="0" tIns="0" rIns="0" bIns="0">
                <a:spAutoFit/>
              </a:bodyPr>
              <a:lstStyle/>
              <a:p>
                <a:endParaRPr lang="es-ES"/>
              </a:p>
            </p:txBody>
          </p:sp>
          <p:sp>
            <p:nvSpPr>
              <p:cNvPr id="19655" name="Text Box 145"/>
              <p:cNvSpPr txBox="1">
                <a:spLocks noChangeArrowheads="1"/>
              </p:cNvSpPr>
              <p:nvPr/>
            </p:nvSpPr>
            <p:spPr bwMode="auto">
              <a:xfrm>
                <a:off x="7219950" y="1498600"/>
                <a:ext cx="165100" cy="274637"/>
              </a:xfrm>
              <a:prstGeom prst="rect">
                <a:avLst/>
              </a:prstGeom>
              <a:noFill/>
              <a:ln w="9525">
                <a:noFill/>
                <a:miter lim="800000"/>
                <a:headEnd/>
                <a:tailEnd/>
              </a:ln>
            </p:spPr>
            <p:txBody>
              <a:bodyPr wrap="none" lIns="0" tIns="0" rIns="0" bIns="0">
                <a:spAutoFit/>
              </a:bodyPr>
              <a:lstStyle/>
              <a:p>
                <a:r>
                  <a:rPr lang="es-ES" b="1">
                    <a:solidFill>
                      <a:srgbClr val="008000"/>
                    </a:solidFill>
                    <a:cs typeface="Arial" charset="0"/>
                  </a:rPr>
                  <a:t>N</a:t>
                </a:r>
              </a:p>
            </p:txBody>
          </p:sp>
          <p:sp>
            <p:nvSpPr>
              <p:cNvPr id="19656" name="Line 146"/>
              <p:cNvSpPr>
                <a:spLocks noChangeShapeType="1"/>
              </p:cNvSpPr>
              <p:nvPr/>
            </p:nvSpPr>
            <p:spPr bwMode="auto">
              <a:xfrm flipV="1">
                <a:off x="7878762" y="1751012"/>
                <a:ext cx="0" cy="144462"/>
              </a:xfrm>
              <a:prstGeom prst="line">
                <a:avLst/>
              </a:prstGeom>
              <a:noFill/>
              <a:ln w="9525">
                <a:solidFill>
                  <a:schemeClr val="tx1"/>
                </a:solidFill>
                <a:round/>
                <a:headEnd/>
                <a:tailEnd/>
              </a:ln>
            </p:spPr>
            <p:txBody>
              <a:bodyPr wrap="none" lIns="0" tIns="0" rIns="0" bIns="0">
                <a:spAutoFit/>
              </a:bodyPr>
              <a:lstStyle/>
              <a:p>
                <a:endParaRPr lang="es-ES"/>
              </a:p>
            </p:txBody>
          </p:sp>
          <p:sp>
            <p:nvSpPr>
              <p:cNvPr id="19657" name="Text Box 147"/>
              <p:cNvSpPr txBox="1">
                <a:spLocks noChangeArrowheads="1"/>
              </p:cNvSpPr>
              <p:nvPr/>
            </p:nvSpPr>
            <p:spPr bwMode="auto">
              <a:xfrm>
                <a:off x="7796212" y="1495425"/>
                <a:ext cx="165100" cy="274637"/>
              </a:xfrm>
              <a:prstGeom prst="rect">
                <a:avLst/>
              </a:prstGeom>
              <a:noFill/>
              <a:ln w="9525">
                <a:noFill/>
                <a:miter lim="800000"/>
                <a:headEnd/>
                <a:tailEnd/>
              </a:ln>
            </p:spPr>
            <p:txBody>
              <a:bodyPr wrap="none" lIns="0" tIns="0" rIns="0" bIns="0">
                <a:spAutoFit/>
              </a:bodyPr>
              <a:lstStyle/>
              <a:p>
                <a:r>
                  <a:rPr lang="es-ES" b="1">
                    <a:solidFill>
                      <a:srgbClr val="008000"/>
                    </a:solidFill>
                    <a:cs typeface="Arial" charset="0"/>
                  </a:rPr>
                  <a:t>N</a:t>
                </a:r>
              </a:p>
            </p:txBody>
          </p:sp>
          <p:sp>
            <p:nvSpPr>
              <p:cNvPr id="19658" name="Line 148"/>
              <p:cNvSpPr>
                <a:spLocks noChangeShapeType="1"/>
              </p:cNvSpPr>
              <p:nvPr/>
            </p:nvSpPr>
            <p:spPr bwMode="auto">
              <a:xfrm flipV="1">
                <a:off x="8453437" y="1754187"/>
                <a:ext cx="0" cy="144462"/>
              </a:xfrm>
              <a:prstGeom prst="line">
                <a:avLst/>
              </a:prstGeom>
              <a:noFill/>
              <a:ln w="9525">
                <a:solidFill>
                  <a:schemeClr val="tx1"/>
                </a:solidFill>
                <a:round/>
                <a:headEnd/>
                <a:tailEnd/>
              </a:ln>
            </p:spPr>
            <p:txBody>
              <a:bodyPr wrap="none" lIns="0" tIns="0" rIns="0" bIns="0">
                <a:spAutoFit/>
              </a:bodyPr>
              <a:lstStyle/>
              <a:p>
                <a:endParaRPr lang="es-ES"/>
              </a:p>
            </p:txBody>
          </p:sp>
          <p:sp>
            <p:nvSpPr>
              <p:cNvPr id="19659" name="Text Box 149"/>
              <p:cNvSpPr txBox="1">
                <a:spLocks noChangeArrowheads="1"/>
              </p:cNvSpPr>
              <p:nvPr/>
            </p:nvSpPr>
            <p:spPr bwMode="auto">
              <a:xfrm>
                <a:off x="8370887" y="1498600"/>
                <a:ext cx="165100" cy="274637"/>
              </a:xfrm>
              <a:prstGeom prst="rect">
                <a:avLst/>
              </a:prstGeom>
              <a:noFill/>
              <a:ln w="9525">
                <a:noFill/>
                <a:miter lim="800000"/>
                <a:headEnd/>
                <a:tailEnd/>
              </a:ln>
            </p:spPr>
            <p:txBody>
              <a:bodyPr wrap="none" lIns="0" tIns="0" rIns="0" bIns="0">
                <a:spAutoFit/>
              </a:bodyPr>
              <a:lstStyle/>
              <a:p>
                <a:r>
                  <a:rPr lang="es-ES" b="1">
                    <a:solidFill>
                      <a:srgbClr val="008000"/>
                    </a:solidFill>
                    <a:cs typeface="Arial" charset="0"/>
                  </a:rPr>
                  <a:t>N</a:t>
                </a:r>
              </a:p>
            </p:txBody>
          </p:sp>
          <p:sp>
            <p:nvSpPr>
              <p:cNvPr id="19660" name="Freeform 150"/>
              <p:cNvSpPr>
                <a:spLocks/>
              </p:cNvSpPr>
              <p:nvPr/>
            </p:nvSpPr>
            <p:spPr bwMode="auto">
              <a:xfrm>
                <a:off x="7345362" y="922337"/>
                <a:ext cx="677863" cy="923925"/>
              </a:xfrm>
              <a:custGeom>
                <a:avLst/>
                <a:gdLst>
                  <a:gd name="T0" fmla="*/ 622479867 w 427"/>
                  <a:gd name="T1" fmla="*/ 1466730719 h 582"/>
                  <a:gd name="T2" fmla="*/ 446068850 w 427"/>
                  <a:gd name="T3" fmla="*/ 1406246994 h 582"/>
                  <a:gd name="T4" fmla="*/ 372983393 w 427"/>
                  <a:gd name="T5" fmla="*/ 1378526081 h 582"/>
                  <a:gd name="T6" fmla="*/ 335181826 w 427"/>
                  <a:gd name="T7" fmla="*/ 1345763270 h 582"/>
                  <a:gd name="T8" fmla="*/ 297378671 w 427"/>
                  <a:gd name="T9" fmla="*/ 1310481097 h 582"/>
                  <a:gd name="T10" fmla="*/ 267136782 w 427"/>
                  <a:gd name="T11" fmla="*/ 1247476424 h 582"/>
                  <a:gd name="T12" fmla="*/ 244456160 w 427"/>
                  <a:gd name="T13" fmla="*/ 1209674889 h 582"/>
                  <a:gd name="T14" fmla="*/ 279738363 w 427"/>
                  <a:gd name="T15" fmla="*/ 1156750837 h 582"/>
                  <a:gd name="T16" fmla="*/ 342741504 w 427"/>
                  <a:gd name="T17" fmla="*/ 1126508974 h 582"/>
                  <a:gd name="T18" fmla="*/ 559475139 w 427"/>
                  <a:gd name="T19" fmla="*/ 1141629905 h 582"/>
                  <a:gd name="T20" fmla="*/ 582157349 w 427"/>
                  <a:gd name="T21" fmla="*/ 1164312096 h 582"/>
                  <a:gd name="T22" fmla="*/ 597278293 w 427"/>
                  <a:gd name="T23" fmla="*/ 1212194251 h 582"/>
                  <a:gd name="T24" fmla="*/ 521673572 w 427"/>
                  <a:gd name="T25" fmla="*/ 1323082667 h 582"/>
                  <a:gd name="T26" fmla="*/ 448588214 w 427"/>
                  <a:gd name="T27" fmla="*/ 1378526081 h 582"/>
                  <a:gd name="T28" fmla="*/ 410786547 w 427"/>
                  <a:gd name="T29" fmla="*/ 1416327615 h 582"/>
                  <a:gd name="T30" fmla="*/ 309980252 w 427"/>
                  <a:gd name="T31" fmla="*/ 1408767943 h 582"/>
                  <a:gd name="T32" fmla="*/ 267136782 w 427"/>
                  <a:gd name="T33" fmla="*/ 1391126063 h 582"/>
                  <a:gd name="T34" fmla="*/ 267136782 w 427"/>
                  <a:gd name="T35" fmla="*/ 1363405150 h 582"/>
                  <a:gd name="T36" fmla="*/ 304939937 w 427"/>
                  <a:gd name="T37" fmla="*/ 1340722959 h 582"/>
                  <a:gd name="T38" fmla="*/ 395665603 w 427"/>
                  <a:gd name="T39" fmla="*/ 1249997373 h 582"/>
                  <a:gd name="T40" fmla="*/ 433467269 w 427"/>
                  <a:gd name="T41" fmla="*/ 1197073320 h 582"/>
                  <a:gd name="T42" fmla="*/ 461189794 w 427"/>
                  <a:gd name="T43" fmla="*/ 1126508974 h 582"/>
                  <a:gd name="T44" fmla="*/ 476310739 w 427"/>
                  <a:gd name="T45" fmla="*/ 1023183405 h 582"/>
                  <a:gd name="T46" fmla="*/ 493951047 w 427"/>
                  <a:gd name="T47" fmla="*/ 967739991 h 582"/>
                  <a:gd name="T48" fmla="*/ 491431683 w 427"/>
                  <a:gd name="T49" fmla="*/ 892135335 h 582"/>
                  <a:gd name="T50" fmla="*/ 320060881 w 427"/>
                  <a:gd name="T51" fmla="*/ 816530481 h 582"/>
                  <a:gd name="T52" fmla="*/ 214214271 w 427"/>
                  <a:gd name="T53" fmla="*/ 801409550 h 582"/>
                  <a:gd name="T54" fmla="*/ 176411067 w 427"/>
                  <a:gd name="T55" fmla="*/ 793848290 h 582"/>
                  <a:gd name="T56" fmla="*/ 17641902 w 427"/>
                  <a:gd name="T57" fmla="*/ 695563032 h 582"/>
                  <a:gd name="T58" fmla="*/ 0 w 427"/>
                  <a:gd name="T59" fmla="*/ 637598668 h 582"/>
                  <a:gd name="T60" fmla="*/ 55443487 w 427"/>
                  <a:gd name="T61" fmla="*/ 551913392 h 582"/>
                  <a:gd name="T62" fmla="*/ 120967604 w 427"/>
                  <a:gd name="T63" fmla="*/ 529232789 h 582"/>
                  <a:gd name="T64" fmla="*/ 252015838 w 427"/>
                  <a:gd name="T65" fmla="*/ 493950616 h 582"/>
                  <a:gd name="T66" fmla="*/ 357862448 w 427"/>
                  <a:gd name="T67" fmla="*/ 501510288 h 582"/>
                  <a:gd name="T68" fmla="*/ 529233250 w 427"/>
                  <a:gd name="T69" fmla="*/ 607356806 h 582"/>
                  <a:gd name="T70" fmla="*/ 582157349 w 427"/>
                  <a:gd name="T71" fmla="*/ 657761498 h 582"/>
                  <a:gd name="T72" fmla="*/ 650200805 w 427"/>
                  <a:gd name="T73" fmla="*/ 728325843 h 582"/>
                  <a:gd name="T74" fmla="*/ 796369933 w 427"/>
                  <a:gd name="T75" fmla="*/ 728325843 h 582"/>
                  <a:gd name="T76" fmla="*/ 1038305241 w 427"/>
                  <a:gd name="T77" fmla="*/ 720764584 h 582"/>
                  <a:gd name="T78" fmla="*/ 1023184297 w 427"/>
                  <a:gd name="T79" fmla="*/ 574595582 h 582"/>
                  <a:gd name="T80" fmla="*/ 902216742 w 427"/>
                  <a:gd name="T81" fmla="*/ 378023378 h 582"/>
                  <a:gd name="T82" fmla="*/ 773689310 w 427"/>
                  <a:gd name="T83" fmla="*/ 219252807 h 582"/>
                  <a:gd name="T84" fmla="*/ 672883015 w 427"/>
                  <a:gd name="T85" fmla="*/ 158769033 h 582"/>
                  <a:gd name="T86" fmla="*/ 430947906 w 427"/>
                  <a:gd name="T87" fmla="*/ 211693135 h 582"/>
                  <a:gd name="T88" fmla="*/ 332660874 w 427"/>
                  <a:gd name="T89" fmla="*/ 249494670 h 582"/>
                  <a:gd name="T90" fmla="*/ 199093277 w 427"/>
                  <a:gd name="T91" fmla="*/ 158769033 h 582"/>
                  <a:gd name="T92" fmla="*/ 183972333 w 427"/>
                  <a:gd name="T93" fmla="*/ 115927188 h 582"/>
                  <a:gd name="T94" fmla="*/ 312499615 w 427"/>
                  <a:gd name="T95" fmla="*/ 37801547 h 582"/>
                  <a:gd name="T96" fmla="*/ 380544659 w 427"/>
                  <a:gd name="T97" fmla="*/ 15120937 h 582"/>
                  <a:gd name="T98" fmla="*/ 423386640 w 427"/>
                  <a:gd name="T99" fmla="*/ 32761236 h 582"/>
                  <a:gd name="T100" fmla="*/ 521673572 w 427"/>
                  <a:gd name="T101" fmla="*/ 98285284 h 582"/>
                  <a:gd name="T102" fmla="*/ 544354194 w 427"/>
                  <a:gd name="T103" fmla="*/ 123486860 h 582"/>
                  <a:gd name="T104" fmla="*/ 569555768 w 427"/>
                  <a:gd name="T105" fmla="*/ 153728723 h 582"/>
                  <a:gd name="T106" fmla="*/ 627520182 w 427"/>
                  <a:gd name="T107" fmla="*/ 229333428 h 582"/>
                  <a:gd name="T108" fmla="*/ 637600811 w 427"/>
                  <a:gd name="T109" fmla="*/ 249494670 h 582"/>
                  <a:gd name="T110" fmla="*/ 652721756 w 427"/>
                  <a:gd name="T111" fmla="*/ 272176860 h 582"/>
                  <a:gd name="T112" fmla="*/ 778729625 w 427"/>
                  <a:gd name="T113" fmla="*/ 347781516 h 582"/>
                  <a:gd name="T114" fmla="*/ 869455490 w 427"/>
                  <a:gd name="T115" fmla="*/ 372983068 h 582"/>
                  <a:gd name="T116" fmla="*/ 932458631 w 427"/>
                  <a:gd name="T117" fmla="*/ 317539654 h 582"/>
                  <a:gd name="T118" fmla="*/ 975302100 w 427"/>
                  <a:gd name="T119" fmla="*/ 221773756 h 582"/>
                  <a:gd name="T120" fmla="*/ 1060987451 w 427"/>
                  <a:gd name="T121" fmla="*/ 30241875 h 582"/>
                  <a:gd name="T122" fmla="*/ 1076108395 w 427"/>
                  <a:gd name="T123" fmla="*/ 0 h 5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27"/>
                  <a:gd name="T187" fmla="*/ 0 h 582"/>
                  <a:gd name="T188" fmla="*/ 427 w 427"/>
                  <a:gd name="T189" fmla="*/ 582 h 5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27" h="582">
                    <a:moveTo>
                      <a:pt x="247" y="582"/>
                    </a:moveTo>
                    <a:cubicBezTo>
                      <a:pt x="228" y="566"/>
                      <a:pt x="201" y="561"/>
                      <a:pt x="177" y="558"/>
                    </a:cubicBezTo>
                    <a:cubicBezTo>
                      <a:pt x="167" y="554"/>
                      <a:pt x="158" y="551"/>
                      <a:pt x="148" y="547"/>
                    </a:cubicBezTo>
                    <a:cubicBezTo>
                      <a:pt x="137" y="536"/>
                      <a:pt x="142" y="539"/>
                      <a:pt x="133" y="534"/>
                    </a:cubicBezTo>
                    <a:cubicBezTo>
                      <a:pt x="129" y="526"/>
                      <a:pt x="126" y="523"/>
                      <a:pt x="118" y="520"/>
                    </a:cubicBezTo>
                    <a:cubicBezTo>
                      <a:pt x="116" y="511"/>
                      <a:pt x="111" y="503"/>
                      <a:pt x="106" y="495"/>
                    </a:cubicBezTo>
                    <a:cubicBezTo>
                      <a:pt x="103" y="490"/>
                      <a:pt x="97" y="480"/>
                      <a:pt x="97" y="480"/>
                    </a:cubicBezTo>
                    <a:cubicBezTo>
                      <a:pt x="99" y="468"/>
                      <a:pt x="98" y="462"/>
                      <a:pt x="111" y="459"/>
                    </a:cubicBezTo>
                    <a:cubicBezTo>
                      <a:pt x="119" y="453"/>
                      <a:pt x="126" y="449"/>
                      <a:pt x="136" y="447"/>
                    </a:cubicBezTo>
                    <a:cubicBezTo>
                      <a:pt x="164" y="433"/>
                      <a:pt x="195" y="442"/>
                      <a:pt x="222" y="453"/>
                    </a:cubicBezTo>
                    <a:cubicBezTo>
                      <a:pt x="225" y="456"/>
                      <a:pt x="228" y="459"/>
                      <a:pt x="231" y="462"/>
                    </a:cubicBezTo>
                    <a:cubicBezTo>
                      <a:pt x="236" y="467"/>
                      <a:pt x="237" y="481"/>
                      <a:pt x="237" y="481"/>
                    </a:cubicBezTo>
                    <a:cubicBezTo>
                      <a:pt x="235" y="504"/>
                      <a:pt x="228" y="514"/>
                      <a:pt x="207" y="525"/>
                    </a:cubicBezTo>
                    <a:cubicBezTo>
                      <a:pt x="200" y="535"/>
                      <a:pt x="190" y="542"/>
                      <a:pt x="178" y="547"/>
                    </a:cubicBezTo>
                    <a:cubicBezTo>
                      <a:pt x="174" y="554"/>
                      <a:pt x="171" y="560"/>
                      <a:pt x="163" y="562"/>
                    </a:cubicBezTo>
                    <a:cubicBezTo>
                      <a:pt x="150" y="561"/>
                      <a:pt x="136" y="560"/>
                      <a:pt x="123" y="559"/>
                    </a:cubicBezTo>
                    <a:cubicBezTo>
                      <a:pt x="117" y="558"/>
                      <a:pt x="106" y="552"/>
                      <a:pt x="106" y="552"/>
                    </a:cubicBezTo>
                    <a:cubicBezTo>
                      <a:pt x="106" y="550"/>
                      <a:pt x="104" y="543"/>
                      <a:pt x="106" y="541"/>
                    </a:cubicBezTo>
                    <a:cubicBezTo>
                      <a:pt x="110" y="537"/>
                      <a:pt x="121" y="532"/>
                      <a:pt x="121" y="532"/>
                    </a:cubicBezTo>
                    <a:cubicBezTo>
                      <a:pt x="131" y="519"/>
                      <a:pt x="147" y="510"/>
                      <a:pt x="157" y="496"/>
                    </a:cubicBezTo>
                    <a:cubicBezTo>
                      <a:pt x="162" y="489"/>
                      <a:pt x="172" y="475"/>
                      <a:pt x="172" y="475"/>
                    </a:cubicBezTo>
                    <a:cubicBezTo>
                      <a:pt x="174" y="465"/>
                      <a:pt x="179" y="456"/>
                      <a:pt x="183" y="447"/>
                    </a:cubicBezTo>
                    <a:cubicBezTo>
                      <a:pt x="186" y="433"/>
                      <a:pt x="185" y="419"/>
                      <a:pt x="189" y="406"/>
                    </a:cubicBezTo>
                    <a:cubicBezTo>
                      <a:pt x="191" y="399"/>
                      <a:pt x="196" y="384"/>
                      <a:pt x="196" y="384"/>
                    </a:cubicBezTo>
                    <a:cubicBezTo>
                      <a:pt x="196" y="374"/>
                      <a:pt x="197" y="364"/>
                      <a:pt x="195" y="354"/>
                    </a:cubicBezTo>
                    <a:cubicBezTo>
                      <a:pt x="190" y="326"/>
                      <a:pt x="145" y="326"/>
                      <a:pt x="127" y="324"/>
                    </a:cubicBezTo>
                    <a:cubicBezTo>
                      <a:pt x="113" y="320"/>
                      <a:pt x="99" y="320"/>
                      <a:pt x="85" y="318"/>
                    </a:cubicBezTo>
                    <a:cubicBezTo>
                      <a:pt x="80" y="317"/>
                      <a:pt x="70" y="315"/>
                      <a:pt x="70" y="315"/>
                    </a:cubicBezTo>
                    <a:cubicBezTo>
                      <a:pt x="49" y="304"/>
                      <a:pt x="19" y="300"/>
                      <a:pt x="7" y="276"/>
                    </a:cubicBezTo>
                    <a:cubicBezTo>
                      <a:pt x="5" y="268"/>
                      <a:pt x="2" y="261"/>
                      <a:pt x="0" y="253"/>
                    </a:cubicBezTo>
                    <a:cubicBezTo>
                      <a:pt x="3" y="233"/>
                      <a:pt x="2" y="222"/>
                      <a:pt x="22" y="219"/>
                    </a:cubicBezTo>
                    <a:cubicBezTo>
                      <a:pt x="30" y="215"/>
                      <a:pt x="39" y="212"/>
                      <a:pt x="48" y="210"/>
                    </a:cubicBezTo>
                    <a:cubicBezTo>
                      <a:pt x="75" y="196"/>
                      <a:pt x="70" y="198"/>
                      <a:pt x="100" y="196"/>
                    </a:cubicBezTo>
                    <a:cubicBezTo>
                      <a:pt x="114" y="197"/>
                      <a:pt x="128" y="197"/>
                      <a:pt x="142" y="199"/>
                    </a:cubicBezTo>
                    <a:cubicBezTo>
                      <a:pt x="160" y="202"/>
                      <a:pt x="193" y="231"/>
                      <a:pt x="210" y="241"/>
                    </a:cubicBezTo>
                    <a:cubicBezTo>
                      <a:pt x="216" y="250"/>
                      <a:pt x="224" y="254"/>
                      <a:pt x="231" y="261"/>
                    </a:cubicBezTo>
                    <a:cubicBezTo>
                      <a:pt x="235" y="271"/>
                      <a:pt x="246" y="287"/>
                      <a:pt x="258" y="289"/>
                    </a:cubicBezTo>
                    <a:cubicBezTo>
                      <a:pt x="273" y="296"/>
                      <a:pt x="305" y="290"/>
                      <a:pt x="316" y="289"/>
                    </a:cubicBezTo>
                    <a:cubicBezTo>
                      <a:pt x="344" y="291"/>
                      <a:pt x="391" y="301"/>
                      <a:pt x="412" y="286"/>
                    </a:cubicBezTo>
                    <a:cubicBezTo>
                      <a:pt x="421" y="269"/>
                      <a:pt x="413" y="246"/>
                      <a:pt x="406" y="228"/>
                    </a:cubicBezTo>
                    <a:cubicBezTo>
                      <a:pt x="394" y="197"/>
                      <a:pt x="380" y="174"/>
                      <a:pt x="358" y="150"/>
                    </a:cubicBezTo>
                    <a:cubicBezTo>
                      <a:pt x="339" y="130"/>
                      <a:pt x="331" y="104"/>
                      <a:pt x="307" y="87"/>
                    </a:cubicBezTo>
                    <a:cubicBezTo>
                      <a:pt x="294" y="78"/>
                      <a:pt x="284" y="65"/>
                      <a:pt x="267" y="63"/>
                    </a:cubicBezTo>
                    <a:cubicBezTo>
                      <a:pt x="222" y="66"/>
                      <a:pt x="210" y="78"/>
                      <a:pt x="171" y="84"/>
                    </a:cubicBezTo>
                    <a:cubicBezTo>
                      <a:pt x="159" y="93"/>
                      <a:pt x="146" y="95"/>
                      <a:pt x="132" y="99"/>
                    </a:cubicBezTo>
                    <a:cubicBezTo>
                      <a:pt x="101" y="95"/>
                      <a:pt x="90" y="90"/>
                      <a:pt x="79" y="63"/>
                    </a:cubicBezTo>
                    <a:cubicBezTo>
                      <a:pt x="78" y="57"/>
                      <a:pt x="75" y="52"/>
                      <a:pt x="73" y="46"/>
                    </a:cubicBezTo>
                    <a:cubicBezTo>
                      <a:pt x="77" y="20"/>
                      <a:pt x="101" y="18"/>
                      <a:pt x="124" y="15"/>
                    </a:cubicBezTo>
                    <a:cubicBezTo>
                      <a:pt x="132" y="12"/>
                      <a:pt x="144" y="11"/>
                      <a:pt x="151" y="6"/>
                    </a:cubicBezTo>
                    <a:cubicBezTo>
                      <a:pt x="158" y="7"/>
                      <a:pt x="161" y="12"/>
                      <a:pt x="168" y="13"/>
                    </a:cubicBezTo>
                    <a:cubicBezTo>
                      <a:pt x="180" y="23"/>
                      <a:pt x="193" y="31"/>
                      <a:pt x="207" y="39"/>
                    </a:cubicBezTo>
                    <a:cubicBezTo>
                      <a:pt x="217" y="54"/>
                      <a:pt x="205" y="37"/>
                      <a:pt x="216" y="49"/>
                    </a:cubicBezTo>
                    <a:cubicBezTo>
                      <a:pt x="220" y="53"/>
                      <a:pt x="226" y="61"/>
                      <a:pt x="226" y="61"/>
                    </a:cubicBezTo>
                    <a:cubicBezTo>
                      <a:pt x="232" y="78"/>
                      <a:pt x="227" y="67"/>
                      <a:pt x="249" y="91"/>
                    </a:cubicBezTo>
                    <a:cubicBezTo>
                      <a:pt x="251" y="93"/>
                      <a:pt x="251" y="96"/>
                      <a:pt x="253" y="99"/>
                    </a:cubicBezTo>
                    <a:cubicBezTo>
                      <a:pt x="255" y="102"/>
                      <a:pt x="257" y="105"/>
                      <a:pt x="259" y="108"/>
                    </a:cubicBezTo>
                    <a:cubicBezTo>
                      <a:pt x="273" y="123"/>
                      <a:pt x="289" y="132"/>
                      <a:pt x="309" y="138"/>
                    </a:cubicBezTo>
                    <a:cubicBezTo>
                      <a:pt x="320" y="146"/>
                      <a:pt x="332" y="147"/>
                      <a:pt x="345" y="148"/>
                    </a:cubicBezTo>
                    <a:cubicBezTo>
                      <a:pt x="359" y="144"/>
                      <a:pt x="361" y="135"/>
                      <a:pt x="370" y="126"/>
                    </a:cubicBezTo>
                    <a:cubicBezTo>
                      <a:pt x="373" y="111"/>
                      <a:pt x="382" y="102"/>
                      <a:pt x="387" y="88"/>
                    </a:cubicBezTo>
                    <a:cubicBezTo>
                      <a:pt x="390" y="65"/>
                      <a:pt x="404" y="29"/>
                      <a:pt x="421" y="12"/>
                    </a:cubicBezTo>
                    <a:cubicBezTo>
                      <a:pt x="423" y="8"/>
                      <a:pt x="426" y="4"/>
                      <a:pt x="427" y="0"/>
                    </a:cubicBezTo>
                  </a:path>
                </a:pathLst>
              </a:custGeom>
              <a:noFill/>
              <a:ln w="15875" cap="flat" cmpd="sng">
                <a:solidFill>
                  <a:srgbClr val="0000FF"/>
                </a:solidFill>
                <a:prstDash val="solid"/>
                <a:round/>
                <a:headEnd type="none" w="med" len="med"/>
                <a:tailEnd type="none" w="med" len="med"/>
              </a:ln>
            </p:spPr>
            <p:txBody>
              <a:bodyPr wrap="none" lIns="0" tIns="0" rIns="0" bIns="0">
                <a:spAutoFit/>
              </a:bodyPr>
              <a:lstStyle/>
              <a:p>
                <a:endParaRPr lang="es-ES"/>
              </a:p>
            </p:txBody>
          </p:sp>
          <p:sp>
            <p:nvSpPr>
              <p:cNvPr id="19661" name="Freeform 151"/>
              <p:cNvSpPr>
                <a:spLocks/>
              </p:cNvSpPr>
              <p:nvPr/>
            </p:nvSpPr>
            <p:spPr bwMode="auto">
              <a:xfrm>
                <a:off x="7766050" y="912812"/>
                <a:ext cx="661987" cy="914400"/>
              </a:xfrm>
              <a:custGeom>
                <a:avLst/>
                <a:gdLst>
                  <a:gd name="T0" fmla="*/ 95765862 w 417"/>
                  <a:gd name="T1" fmla="*/ 370462117 h 576"/>
                  <a:gd name="T2" fmla="*/ 294857278 w 417"/>
                  <a:gd name="T3" fmla="*/ 448587821 h 576"/>
                  <a:gd name="T4" fmla="*/ 506550280 w 417"/>
                  <a:gd name="T5" fmla="*/ 325100911 h 576"/>
                  <a:gd name="T6" fmla="*/ 574595221 w 417"/>
                  <a:gd name="T7" fmla="*/ 249494668 h 576"/>
                  <a:gd name="T8" fmla="*/ 438506926 w 417"/>
                  <a:gd name="T9" fmla="*/ 221773755 h 576"/>
                  <a:gd name="T10" fmla="*/ 579635528 w 417"/>
                  <a:gd name="T11" fmla="*/ 446066872 h 576"/>
                  <a:gd name="T12" fmla="*/ 846772009 w 417"/>
                  <a:gd name="T13" fmla="*/ 312499342 h 576"/>
                  <a:gd name="T14" fmla="*/ 997981226 w 417"/>
                  <a:gd name="T15" fmla="*/ 357862135 h 576"/>
                  <a:gd name="T16" fmla="*/ 1048384298 w 417"/>
                  <a:gd name="T17" fmla="*/ 539313407 h 576"/>
                  <a:gd name="T18" fmla="*/ 662799804 w 417"/>
                  <a:gd name="T19" fmla="*/ 551913390 h 576"/>
                  <a:gd name="T20" fmla="*/ 604837065 w 417"/>
                  <a:gd name="T21" fmla="*/ 425905630 h 576"/>
                  <a:gd name="T22" fmla="*/ 791328432 w 417"/>
                  <a:gd name="T23" fmla="*/ 312499342 h 576"/>
                  <a:gd name="T24" fmla="*/ 859371984 w 417"/>
                  <a:gd name="T25" fmla="*/ 478829683 h 576"/>
                  <a:gd name="T26" fmla="*/ 877013853 w 417"/>
                  <a:gd name="T27" fmla="*/ 531752148 h 576"/>
                  <a:gd name="T28" fmla="*/ 897175082 w 417"/>
                  <a:gd name="T29" fmla="*/ 589716511 h 576"/>
                  <a:gd name="T30" fmla="*/ 889613827 w 417"/>
                  <a:gd name="T31" fmla="*/ 781248305 h 576"/>
                  <a:gd name="T32" fmla="*/ 375502193 w 417"/>
                  <a:gd name="T33" fmla="*/ 803928908 h 576"/>
                  <a:gd name="T34" fmla="*/ 451106901 w 417"/>
                  <a:gd name="T35" fmla="*/ 945057796 h 576"/>
                  <a:gd name="T36" fmla="*/ 753525334 w 417"/>
                  <a:gd name="T37" fmla="*/ 796369236 h 576"/>
                  <a:gd name="T38" fmla="*/ 541832431 w 417"/>
                  <a:gd name="T39" fmla="*/ 771167684 h 576"/>
                  <a:gd name="T40" fmla="*/ 594756450 w 417"/>
                  <a:gd name="T41" fmla="*/ 871974090 h 576"/>
                  <a:gd name="T42" fmla="*/ 723283490 w 417"/>
                  <a:gd name="T43" fmla="*/ 1060984935 h 576"/>
                  <a:gd name="T44" fmla="*/ 783767177 w 417"/>
                  <a:gd name="T45" fmla="*/ 1171871763 h 576"/>
                  <a:gd name="T46" fmla="*/ 844251062 w 417"/>
                  <a:gd name="T47" fmla="*/ 1348284213 h 576"/>
                  <a:gd name="T48" fmla="*/ 461187515 w 417"/>
                  <a:gd name="T49" fmla="*/ 1378526075 h 576"/>
                  <a:gd name="T50" fmla="*/ 519151842 w 417"/>
                  <a:gd name="T51" fmla="*/ 1156750832 h 576"/>
                  <a:gd name="T52" fmla="*/ 761086588 w 417"/>
                  <a:gd name="T53" fmla="*/ 1166831452 h 576"/>
                  <a:gd name="T54" fmla="*/ 899694441 w 417"/>
                  <a:gd name="T55" fmla="*/ 1224795815 h 576"/>
                  <a:gd name="T56" fmla="*/ 756046281 w 417"/>
                  <a:gd name="T57" fmla="*/ 1068546194 h 576"/>
                  <a:gd name="T58" fmla="*/ 635078908 w 417"/>
                  <a:gd name="T59" fmla="*/ 1295360160 h 576"/>
                  <a:gd name="T60" fmla="*/ 534272764 w 417"/>
                  <a:gd name="T61" fmla="*/ 1353324523 h 576"/>
                  <a:gd name="T62" fmla="*/ 476308437 w 417"/>
                  <a:gd name="T63" fmla="*/ 1393647006 h 5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17"/>
                  <a:gd name="T97" fmla="*/ 0 h 576"/>
                  <a:gd name="T98" fmla="*/ 417 w 417"/>
                  <a:gd name="T99" fmla="*/ 576 h 57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17" h="576">
                    <a:moveTo>
                      <a:pt x="26" y="0"/>
                    </a:moveTo>
                    <a:cubicBezTo>
                      <a:pt x="28" y="47"/>
                      <a:pt x="0" y="115"/>
                      <a:pt x="38" y="147"/>
                    </a:cubicBezTo>
                    <a:cubicBezTo>
                      <a:pt x="47" y="167"/>
                      <a:pt x="57" y="173"/>
                      <a:pt x="77" y="180"/>
                    </a:cubicBezTo>
                    <a:cubicBezTo>
                      <a:pt x="90" y="179"/>
                      <a:pt x="104" y="180"/>
                      <a:pt x="117" y="178"/>
                    </a:cubicBezTo>
                    <a:cubicBezTo>
                      <a:pt x="138" y="175"/>
                      <a:pt x="154" y="155"/>
                      <a:pt x="173" y="147"/>
                    </a:cubicBezTo>
                    <a:cubicBezTo>
                      <a:pt x="184" y="142"/>
                      <a:pt x="191" y="135"/>
                      <a:pt x="201" y="129"/>
                    </a:cubicBezTo>
                    <a:cubicBezTo>
                      <a:pt x="206" y="126"/>
                      <a:pt x="218" y="120"/>
                      <a:pt x="218" y="120"/>
                    </a:cubicBezTo>
                    <a:cubicBezTo>
                      <a:pt x="219" y="113"/>
                      <a:pt x="225" y="106"/>
                      <a:pt x="228" y="99"/>
                    </a:cubicBezTo>
                    <a:cubicBezTo>
                      <a:pt x="229" y="89"/>
                      <a:pt x="236" y="68"/>
                      <a:pt x="222" y="66"/>
                    </a:cubicBezTo>
                    <a:cubicBezTo>
                      <a:pt x="184" y="69"/>
                      <a:pt x="183" y="61"/>
                      <a:pt x="174" y="88"/>
                    </a:cubicBezTo>
                    <a:cubicBezTo>
                      <a:pt x="175" y="117"/>
                      <a:pt x="162" y="173"/>
                      <a:pt x="200" y="187"/>
                    </a:cubicBezTo>
                    <a:cubicBezTo>
                      <a:pt x="211" y="186"/>
                      <a:pt x="219" y="181"/>
                      <a:pt x="230" y="177"/>
                    </a:cubicBezTo>
                    <a:cubicBezTo>
                      <a:pt x="243" y="164"/>
                      <a:pt x="264" y="149"/>
                      <a:pt x="282" y="145"/>
                    </a:cubicBezTo>
                    <a:cubicBezTo>
                      <a:pt x="298" y="137"/>
                      <a:pt x="319" y="130"/>
                      <a:pt x="336" y="124"/>
                    </a:cubicBezTo>
                    <a:cubicBezTo>
                      <a:pt x="354" y="125"/>
                      <a:pt x="372" y="123"/>
                      <a:pt x="389" y="126"/>
                    </a:cubicBezTo>
                    <a:cubicBezTo>
                      <a:pt x="398" y="127"/>
                      <a:pt x="394" y="138"/>
                      <a:pt x="396" y="142"/>
                    </a:cubicBezTo>
                    <a:cubicBezTo>
                      <a:pt x="403" y="156"/>
                      <a:pt x="414" y="166"/>
                      <a:pt x="417" y="183"/>
                    </a:cubicBezTo>
                    <a:cubicBezTo>
                      <a:pt x="417" y="193"/>
                      <a:pt x="417" y="204"/>
                      <a:pt x="416" y="214"/>
                    </a:cubicBezTo>
                    <a:cubicBezTo>
                      <a:pt x="414" y="237"/>
                      <a:pt x="381" y="246"/>
                      <a:pt x="363" y="252"/>
                    </a:cubicBezTo>
                    <a:cubicBezTo>
                      <a:pt x="325" y="248"/>
                      <a:pt x="291" y="247"/>
                      <a:pt x="263" y="219"/>
                    </a:cubicBezTo>
                    <a:cubicBezTo>
                      <a:pt x="260" y="212"/>
                      <a:pt x="258" y="208"/>
                      <a:pt x="252" y="204"/>
                    </a:cubicBezTo>
                    <a:cubicBezTo>
                      <a:pt x="249" y="191"/>
                      <a:pt x="245" y="181"/>
                      <a:pt x="240" y="169"/>
                    </a:cubicBezTo>
                    <a:cubicBezTo>
                      <a:pt x="236" y="133"/>
                      <a:pt x="224" y="93"/>
                      <a:pt x="255" y="70"/>
                    </a:cubicBezTo>
                    <a:cubicBezTo>
                      <a:pt x="278" y="75"/>
                      <a:pt x="304" y="102"/>
                      <a:pt x="314" y="124"/>
                    </a:cubicBezTo>
                    <a:cubicBezTo>
                      <a:pt x="319" y="134"/>
                      <a:pt x="326" y="150"/>
                      <a:pt x="335" y="156"/>
                    </a:cubicBezTo>
                    <a:cubicBezTo>
                      <a:pt x="336" y="167"/>
                      <a:pt x="336" y="180"/>
                      <a:pt x="341" y="190"/>
                    </a:cubicBezTo>
                    <a:cubicBezTo>
                      <a:pt x="342" y="194"/>
                      <a:pt x="340" y="198"/>
                      <a:pt x="341" y="201"/>
                    </a:cubicBezTo>
                    <a:cubicBezTo>
                      <a:pt x="342" y="205"/>
                      <a:pt x="346" y="208"/>
                      <a:pt x="348" y="211"/>
                    </a:cubicBezTo>
                    <a:cubicBezTo>
                      <a:pt x="349" y="213"/>
                      <a:pt x="349" y="214"/>
                      <a:pt x="350" y="216"/>
                    </a:cubicBezTo>
                    <a:cubicBezTo>
                      <a:pt x="352" y="222"/>
                      <a:pt x="356" y="234"/>
                      <a:pt x="356" y="234"/>
                    </a:cubicBezTo>
                    <a:cubicBezTo>
                      <a:pt x="357" y="250"/>
                      <a:pt x="358" y="247"/>
                      <a:pt x="362" y="258"/>
                    </a:cubicBezTo>
                    <a:cubicBezTo>
                      <a:pt x="361" y="278"/>
                      <a:pt x="367" y="296"/>
                      <a:pt x="353" y="310"/>
                    </a:cubicBezTo>
                    <a:cubicBezTo>
                      <a:pt x="302" y="308"/>
                      <a:pt x="279" y="307"/>
                      <a:pt x="239" y="303"/>
                    </a:cubicBezTo>
                    <a:cubicBezTo>
                      <a:pt x="237" y="303"/>
                      <a:pt x="154" y="285"/>
                      <a:pt x="149" y="319"/>
                    </a:cubicBezTo>
                    <a:cubicBezTo>
                      <a:pt x="150" y="347"/>
                      <a:pt x="142" y="352"/>
                      <a:pt x="161" y="363"/>
                    </a:cubicBezTo>
                    <a:cubicBezTo>
                      <a:pt x="166" y="371"/>
                      <a:pt x="170" y="372"/>
                      <a:pt x="179" y="375"/>
                    </a:cubicBezTo>
                    <a:cubicBezTo>
                      <a:pt x="218" y="374"/>
                      <a:pt x="258" y="375"/>
                      <a:pt x="297" y="372"/>
                    </a:cubicBezTo>
                    <a:cubicBezTo>
                      <a:pt x="316" y="371"/>
                      <a:pt x="301" y="335"/>
                      <a:pt x="299" y="316"/>
                    </a:cubicBezTo>
                    <a:cubicBezTo>
                      <a:pt x="295" y="282"/>
                      <a:pt x="261" y="257"/>
                      <a:pt x="231" y="252"/>
                    </a:cubicBezTo>
                    <a:cubicBezTo>
                      <a:pt x="195" y="257"/>
                      <a:pt x="195" y="273"/>
                      <a:pt x="215" y="306"/>
                    </a:cubicBezTo>
                    <a:cubicBezTo>
                      <a:pt x="218" y="320"/>
                      <a:pt x="220" y="322"/>
                      <a:pt x="228" y="334"/>
                    </a:cubicBezTo>
                    <a:cubicBezTo>
                      <a:pt x="233" y="349"/>
                      <a:pt x="226" y="330"/>
                      <a:pt x="236" y="346"/>
                    </a:cubicBezTo>
                    <a:cubicBezTo>
                      <a:pt x="241" y="353"/>
                      <a:pt x="243" y="363"/>
                      <a:pt x="248" y="370"/>
                    </a:cubicBezTo>
                    <a:cubicBezTo>
                      <a:pt x="261" y="387"/>
                      <a:pt x="274" y="404"/>
                      <a:pt x="287" y="421"/>
                    </a:cubicBezTo>
                    <a:cubicBezTo>
                      <a:pt x="288" y="428"/>
                      <a:pt x="292" y="433"/>
                      <a:pt x="296" y="439"/>
                    </a:cubicBezTo>
                    <a:cubicBezTo>
                      <a:pt x="297" y="446"/>
                      <a:pt x="306" y="459"/>
                      <a:pt x="311" y="465"/>
                    </a:cubicBezTo>
                    <a:cubicBezTo>
                      <a:pt x="316" y="481"/>
                      <a:pt x="322" y="496"/>
                      <a:pt x="329" y="511"/>
                    </a:cubicBezTo>
                    <a:cubicBezTo>
                      <a:pt x="331" y="519"/>
                      <a:pt x="333" y="527"/>
                      <a:pt x="335" y="535"/>
                    </a:cubicBezTo>
                    <a:cubicBezTo>
                      <a:pt x="333" y="554"/>
                      <a:pt x="337" y="564"/>
                      <a:pt x="318" y="568"/>
                    </a:cubicBezTo>
                    <a:cubicBezTo>
                      <a:pt x="258" y="566"/>
                      <a:pt x="226" y="576"/>
                      <a:pt x="183" y="547"/>
                    </a:cubicBezTo>
                    <a:cubicBezTo>
                      <a:pt x="179" y="540"/>
                      <a:pt x="174" y="536"/>
                      <a:pt x="171" y="529"/>
                    </a:cubicBezTo>
                    <a:cubicBezTo>
                      <a:pt x="167" y="493"/>
                      <a:pt x="169" y="465"/>
                      <a:pt x="206" y="459"/>
                    </a:cubicBezTo>
                    <a:cubicBezTo>
                      <a:pt x="214" y="453"/>
                      <a:pt x="223" y="451"/>
                      <a:pt x="233" y="448"/>
                    </a:cubicBezTo>
                    <a:cubicBezTo>
                      <a:pt x="283" y="450"/>
                      <a:pt x="273" y="446"/>
                      <a:pt x="302" y="463"/>
                    </a:cubicBezTo>
                    <a:cubicBezTo>
                      <a:pt x="320" y="490"/>
                      <a:pt x="317" y="486"/>
                      <a:pt x="350" y="493"/>
                    </a:cubicBezTo>
                    <a:cubicBezTo>
                      <a:pt x="356" y="492"/>
                      <a:pt x="357" y="494"/>
                      <a:pt x="357" y="486"/>
                    </a:cubicBezTo>
                    <a:cubicBezTo>
                      <a:pt x="355" y="440"/>
                      <a:pt x="367" y="415"/>
                      <a:pt x="327" y="406"/>
                    </a:cubicBezTo>
                    <a:cubicBezTo>
                      <a:pt x="314" y="409"/>
                      <a:pt x="309" y="414"/>
                      <a:pt x="300" y="424"/>
                    </a:cubicBezTo>
                    <a:cubicBezTo>
                      <a:pt x="297" y="444"/>
                      <a:pt x="288" y="472"/>
                      <a:pt x="279" y="490"/>
                    </a:cubicBezTo>
                    <a:cubicBezTo>
                      <a:pt x="277" y="503"/>
                      <a:pt x="265" y="512"/>
                      <a:pt x="252" y="514"/>
                    </a:cubicBezTo>
                    <a:cubicBezTo>
                      <a:pt x="244" y="520"/>
                      <a:pt x="235" y="523"/>
                      <a:pt x="225" y="525"/>
                    </a:cubicBezTo>
                    <a:cubicBezTo>
                      <a:pt x="219" y="529"/>
                      <a:pt x="217" y="533"/>
                      <a:pt x="212" y="537"/>
                    </a:cubicBezTo>
                    <a:cubicBezTo>
                      <a:pt x="208" y="539"/>
                      <a:pt x="201" y="544"/>
                      <a:pt x="201" y="544"/>
                    </a:cubicBezTo>
                    <a:cubicBezTo>
                      <a:pt x="197" y="550"/>
                      <a:pt x="196" y="552"/>
                      <a:pt x="189" y="553"/>
                    </a:cubicBezTo>
                    <a:cubicBezTo>
                      <a:pt x="186" y="555"/>
                      <a:pt x="179" y="556"/>
                      <a:pt x="179" y="556"/>
                    </a:cubicBezTo>
                  </a:path>
                </a:pathLst>
              </a:custGeom>
              <a:noFill/>
              <a:ln w="15875" cap="flat" cmpd="sng">
                <a:solidFill>
                  <a:srgbClr val="0000FF"/>
                </a:solidFill>
                <a:prstDash val="solid"/>
                <a:round/>
                <a:headEnd type="none" w="med" len="med"/>
                <a:tailEnd type="none" w="med" len="med"/>
              </a:ln>
            </p:spPr>
            <p:txBody>
              <a:bodyPr wrap="none" lIns="0" tIns="0" rIns="0" bIns="0">
                <a:spAutoFit/>
              </a:bodyPr>
              <a:lstStyle/>
              <a:p>
                <a:endParaRPr lang="es-ES"/>
              </a:p>
            </p:txBody>
          </p:sp>
          <p:sp>
            <p:nvSpPr>
              <p:cNvPr id="19662" name="Freeform 152"/>
              <p:cNvSpPr>
                <a:spLocks/>
              </p:cNvSpPr>
              <p:nvPr/>
            </p:nvSpPr>
            <p:spPr bwMode="auto">
              <a:xfrm>
                <a:off x="6775450" y="1150937"/>
                <a:ext cx="446087" cy="681038"/>
              </a:xfrm>
              <a:custGeom>
                <a:avLst/>
                <a:gdLst>
                  <a:gd name="T0" fmla="*/ 204131595 w 281"/>
                  <a:gd name="T1" fmla="*/ 1020664931 h 429"/>
                  <a:gd name="T2" fmla="*/ 488909751 w 281"/>
                  <a:gd name="T3" fmla="*/ 1023184294 h 429"/>
                  <a:gd name="T4" fmla="*/ 534272492 w 281"/>
                  <a:gd name="T5" fmla="*/ 997982721 h 429"/>
                  <a:gd name="T6" fmla="*/ 556953070 w 281"/>
                  <a:gd name="T7" fmla="*/ 960181154 h 429"/>
                  <a:gd name="T8" fmla="*/ 536791851 w 281"/>
                  <a:gd name="T9" fmla="*/ 839213599 h 429"/>
                  <a:gd name="T10" fmla="*/ 468748532 w 281"/>
                  <a:gd name="T11" fmla="*/ 796369932 h 429"/>
                  <a:gd name="T12" fmla="*/ 378022949 w 281"/>
                  <a:gd name="T13" fmla="*/ 756047413 h 429"/>
                  <a:gd name="T14" fmla="*/ 332660207 w 281"/>
                  <a:gd name="T15" fmla="*/ 740926469 h 429"/>
                  <a:gd name="T16" fmla="*/ 234373472 w 281"/>
                  <a:gd name="T17" fmla="*/ 735886154 h 429"/>
                  <a:gd name="T18" fmla="*/ 330139261 w 281"/>
                  <a:gd name="T19" fmla="*/ 816531191 h 429"/>
                  <a:gd name="T20" fmla="*/ 408264777 w 281"/>
                  <a:gd name="T21" fmla="*/ 869455488 h 429"/>
                  <a:gd name="T22" fmla="*/ 496469414 w 281"/>
                  <a:gd name="T23" fmla="*/ 1000503672 h 429"/>
                  <a:gd name="T24" fmla="*/ 488909751 w 281"/>
                  <a:gd name="T25" fmla="*/ 1081148708 h 429"/>
                  <a:gd name="T26" fmla="*/ 362902035 w 281"/>
                  <a:gd name="T27" fmla="*/ 1050906819 h 429"/>
                  <a:gd name="T28" fmla="*/ 294857128 w 281"/>
                  <a:gd name="T29" fmla="*/ 1005543986 h 429"/>
                  <a:gd name="T30" fmla="*/ 383063253 w 281"/>
                  <a:gd name="T31" fmla="*/ 826611820 h 429"/>
                  <a:gd name="T32" fmla="*/ 405743831 w 281"/>
                  <a:gd name="T33" fmla="*/ 788810253 h 429"/>
                  <a:gd name="T34" fmla="*/ 458667923 w 281"/>
                  <a:gd name="T35" fmla="*/ 695563636 h 429"/>
                  <a:gd name="T36" fmla="*/ 579635234 w 281"/>
                  <a:gd name="T37" fmla="*/ 514112305 h 429"/>
                  <a:gd name="T38" fmla="*/ 609875475 w 281"/>
                  <a:gd name="T39" fmla="*/ 388104336 h 429"/>
                  <a:gd name="T40" fmla="*/ 544353102 w 281"/>
                  <a:gd name="T41" fmla="*/ 340222140 h 429"/>
                  <a:gd name="T42" fmla="*/ 332660207 w 281"/>
                  <a:gd name="T43" fmla="*/ 264617418 h 429"/>
                  <a:gd name="T44" fmla="*/ 211692895 w 281"/>
                  <a:gd name="T45" fmla="*/ 259577103 h 429"/>
                  <a:gd name="T46" fmla="*/ 257055637 w 281"/>
                  <a:gd name="T47" fmla="*/ 438507583 h 429"/>
                  <a:gd name="T48" fmla="*/ 556953070 w 281"/>
                  <a:gd name="T49" fmla="*/ 569555767 h 429"/>
                  <a:gd name="T50" fmla="*/ 677920382 w 281"/>
                  <a:gd name="T51" fmla="*/ 637600810 h 429"/>
                  <a:gd name="T52" fmla="*/ 695562242 w 281"/>
                  <a:gd name="T53" fmla="*/ 690523321 h 429"/>
                  <a:gd name="T54" fmla="*/ 559474016 w 281"/>
                  <a:gd name="T55" fmla="*/ 612399236 h 429"/>
                  <a:gd name="T56" fmla="*/ 491429109 w 281"/>
                  <a:gd name="T57" fmla="*/ 559475137 h 429"/>
                  <a:gd name="T58" fmla="*/ 398184167 w 281"/>
                  <a:gd name="T59" fmla="*/ 476310738 h 429"/>
                  <a:gd name="T60" fmla="*/ 428426095 w 281"/>
                  <a:gd name="T61" fmla="*/ 350302769 h 429"/>
                  <a:gd name="T62" fmla="*/ 415824440 w 281"/>
                  <a:gd name="T63" fmla="*/ 294859307 h 429"/>
                  <a:gd name="T64" fmla="*/ 317539293 w 281"/>
                  <a:gd name="T65" fmla="*/ 204133591 h 429"/>
                  <a:gd name="T66" fmla="*/ 178930071 w 281"/>
                  <a:gd name="T67" fmla="*/ 146169178 h 429"/>
                  <a:gd name="T68" fmla="*/ 52922430 w 281"/>
                  <a:gd name="T69" fmla="*/ 93246642 h 429"/>
                  <a:gd name="T70" fmla="*/ 12599971 w 281"/>
                  <a:gd name="T71" fmla="*/ 45362845 h 429"/>
                  <a:gd name="T72" fmla="*/ 0 w 281"/>
                  <a:gd name="T73" fmla="*/ 0 h 42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1"/>
                  <a:gd name="T112" fmla="*/ 0 h 429"/>
                  <a:gd name="T113" fmla="*/ 281 w 281"/>
                  <a:gd name="T114" fmla="*/ 429 h 42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1" h="429">
                    <a:moveTo>
                      <a:pt x="81" y="405"/>
                    </a:moveTo>
                    <a:cubicBezTo>
                      <a:pt x="125" y="406"/>
                      <a:pt x="148" y="408"/>
                      <a:pt x="194" y="406"/>
                    </a:cubicBezTo>
                    <a:cubicBezTo>
                      <a:pt x="201" y="403"/>
                      <a:pt x="206" y="400"/>
                      <a:pt x="212" y="396"/>
                    </a:cubicBezTo>
                    <a:cubicBezTo>
                      <a:pt x="213" y="389"/>
                      <a:pt x="218" y="387"/>
                      <a:pt x="221" y="381"/>
                    </a:cubicBezTo>
                    <a:cubicBezTo>
                      <a:pt x="224" y="365"/>
                      <a:pt x="228" y="342"/>
                      <a:pt x="213" y="333"/>
                    </a:cubicBezTo>
                    <a:cubicBezTo>
                      <a:pt x="207" y="323"/>
                      <a:pt x="197" y="318"/>
                      <a:pt x="186" y="316"/>
                    </a:cubicBezTo>
                    <a:cubicBezTo>
                      <a:pt x="177" y="309"/>
                      <a:pt x="161" y="302"/>
                      <a:pt x="150" y="300"/>
                    </a:cubicBezTo>
                    <a:cubicBezTo>
                      <a:pt x="144" y="297"/>
                      <a:pt x="139" y="295"/>
                      <a:pt x="132" y="294"/>
                    </a:cubicBezTo>
                    <a:cubicBezTo>
                      <a:pt x="118" y="288"/>
                      <a:pt x="108" y="289"/>
                      <a:pt x="93" y="292"/>
                    </a:cubicBezTo>
                    <a:cubicBezTo>
                      <a:pt x="96" y="311"/>
                      <a:pt x="113" y="319"/>
                      <a:pt x="131" y="324"/>
                    </a:cubicBezTo>
                    <a:cubicBezTo>
                      <a:pt x="141" y="332"/>
                      <a:pt x="151" y="339"/>
                      <a:pt x="162" y="345"/>
                    </a:cubicBezTo>
                    <a:cubicBezTo>
                      <a:pt x="175" y="361"/>
                      <a:pt x="188" y="379"/>
                      <a:pt x="197" y="397"/>
                    </a:cubicBezTo>
                    <a:cubicBezTo>
                      <a:pt x="200" y="409"/>
                      <a:pt x="203" y="418"/>
                      <a:pt x="194" y="429"/>
                    </a:cubicBezTo>
                    <a:cubicBezTo>
                      <a:pt x="166" y="427"/>
                      <a:pt x="165" y="425"/>
                      <a:pt x="144" y="417"/>
                    </a:cubicBezTo>
                    <a:cubicBezTo>
                      <a:pt x="137" y="409"/>
                      <a:pt x="126" y="406"/>
                      <a:pt x="117" y="399"/>
                    </a:cubicBezTo>
                    <a:cubicBezTo>
                      <a:pt x="114" y="373"/>
                      <a:pt x="139" y="350"/>
                      <a:pt x="152" y="328"/>
                    </a:cubicBezTo>
                    <a:cubicBezTo>
                      <a:pt x="153" y="320"/>
                      <a:pt x="154" y="317"/>
                      <a:pt x="161" y="313"/>
                    </a:cubicBezTo>
                    <a:cubicBezTo>
                      <a:pt x="163" y="299"/>
                      <a:pt x="176" y="288"/>
                      <a:pt x="182" y="276"/>
                    </a:cubicBezTo>
                    <a:cubicBezTo>
                      <a:pt x="185" y="257"/>
                      <a:pt x="211" y="208"/>
                      <a:pt x="230" y="204"/>
                    </a:cubicBezTo>
                    <a:cubicBezTo>
                      <a:pt x="245" y="186"/>
                      <a:pt x="247" y="183"/>
                      <a:pt x="242" y="154"/>
                    </a:cubicBezTo>
                    <a:cubicBezTo>
                      <a:pt x="241" y="149"/>
                      <a:pt x="221" y="139"/>
                      <a:pt x="216" y="135"/>
                    </a:cubicBezTo>
                    <a:cubicBezTo>
                      <a:pt x="193" y="118"/>
                      <a:pt x="160" y="109"/>
                      <a:pt x="132" y="105"/>
                    </a:cubicBezTo>
                    <a:cubicBezTo>
                      <a:pt x="115" y="99"/>
                      <a:pt x="102" y="101"/>
                      <a:pt x="84" y="103"/>
                    </a:cubicBezTo>
                    <a:cubicBezTo>
                      <a:pt x="64" y="123"/>
                      <a:pt x="84" y="159"/>
                      <a:pt x="102" y="174"/>
                    </a:cubicBezTo>
                    <a:cubicBezTo>
                      <a:pt x="133" y="200"/>
                      <a:pt x="185" y="207"/>
                      <a:pt x="221" y="226"/>
                    </a:cubicBezTo>
                    <a:cubicBezTo>
                      <a:pt x="236" y="234"/>
                      <a:pt x="252" y="250"/>
                      <a:pt x="269" y="253"/>
                    </a:cubicBezTo>
                    <a:cubicBezTo>
                      <a:pt x="281" y="259"/>
                      <a:pt x="279" y="257"/>
                      <a:pt x="276" y="274"/>
                    </a:cubicBezTo>
                    <a:cubicBezTo>
                      <a:pt x="257" y="265"/>
                      <a:pt x="243" y="247"/>
                      <a:pt x="222" y="243"/>
                    </a:cubicBezTo>
                    <a:cubicBezTo>
                      <a:pt x="213" y="236"/>
                      <a:pt x="204" y="229"/>
                      <a:pt x="195" y="222"/>
                    </a:cubicBezTo>
                    <a:cubicBezTo>
                      <a:pt x="192" y="208"/>
                      <a:pt x="172" y="191"/>
                      <a:pt x="158" y="189"/>
                    </a:cubicBezTo>
                    <a:cubicBezTo>
                      <a:pt x="141" y="179"/>
                      <a:pt x="165" y="152"/>
                      <a:pt x="170" y="139"/>
                    </a:cubicBezTo>
                    <a:cubicBezTo>
                      <a:pt x="172" y="130"/>
                      <a:pt x="173" y="123"/>
                      <a:pt x="165" y="117"/>
                    </a:cubicBezTo>
                    <a:cubicBezTo>
                      <a:pt x="157" y="103"/>
                      <a:pt x="141" y="86"/>
                      <a:pt x="126" y="81"/>
                    </a:cubicBezTo>
                    <a:cubicBezTo>
                      <a:pt x="111" y="68"/>
                      <a:pt x="89" y="64"/>
                      <a:pt x="71" y="58"/>
                    </a:cubicBezTo>
                    <a:cubicBezTo>
                      <a:pt x="53" y="53"/>
                      <a:pt x="38" y="43"/>
                      <a:pt x="21" y="37"/>
                    </a:cubicBezTo>
                    <a:cubicBezTo>
                      <a:pt x="14" y="30"/>
                      <a:pt x="11" y="24"/>
                      <a:pt x="5" y="18"/>
                    </a:cubicBezTo>
                    <a:cubicBezTo>
                      <a:pt x="2" y="10"/>
                      <a:pt x="0" y="10"/>
                      <a:pt x="0" y="0"/>
                    </a:cubicBezTo>
                  </a:path>
                </a:pathLst>
              </a:custGeom>
              <a:noFill/>
              <a:ln w="15875" cap="flat" cmpd="sng">
                <a:solidFill>
                  <a:srgbClr val="0000FF"/>
                </a:solidFill>
                <a:prstDash val="solid"/>
                <a:round/>
                <a:headEnd type="none" w="med" len="med"/>
                <a:tailEnd type="none" w="med" len="med"/>
              </a:ln>
            </p:spPr>
            <p:txBody>
              <a:bodyPr wrap="none" lIns="0" tIns="0" rIns="0" bIns="0">
                <a:spAutoFit/>
              </a:bodyPr>
              <a:lstStyle/>
              <a:p>
                <a:endParaRPr lang="es-ES"/>
              </a:p>
            </p:txBody>
          </p:sp>
          <p:sp>
            <p:nvSpPr>
              <p:cNvPr id="19663" name="Freeform 153"/>
              <p:cNvSpPr>
                <a:spLocks/>
              </p:cNvSpPr>
              <p:nvPr/>
            </p:nvSpPr>
            <p:spPr bwMode="auto">
              <a:xfrm>
                <a:off x="6567487" y="852487"/>
                <a:ext cx="1150938" cy="985838"/>
              </a:xfrm>
              <a:custGeom>
                <a:avLst/>
                <a:gdLst>
                  <a:gd name="T0" fmla="*/ 20161258 w 725"/>
                  <a:gd name="T1" fmla="*/ 1418849321 h 621"/>
                  <a:gd name="T2" fmla="*/ 85685346 w 725"/>
                  <a:gd name="T3" fmla="*/ 1040825841 h 621"/>
                  <a:gd name="T4" fmla="*/ 246975436 w 725"/>
                  <a:gd name="T5" fmla="*/ 821571230 h 621"/>
                  <a:gd name="T6" fmla="*/ 403225139 w 725"/>
                  <a:gd name="T7" fmla="*/ 776208412 h 621"/>
                  <a:gd name="T8" fmla="*/ 488910559 w 725"/>
                  <a:gd name="T9" fmla="*/ 665321524 h 621"/>
                  <a:gd name="T10" fmla="*/ 516633074 w 725"/>
                  <a:gd name="T11" fmla="*/ 602318405 h 621"/>
                  <a:gd name="T12" fmla="*/ 511592761 w 725"/>
                  <a:gd name="T13" fmla="*/ 375504217 h 621"/>
                  <a:gd name="T14" fmla="*/ 451109005 w 725"/>
                  <a:gd name="T15" fmla="*/ 438507436 h 621"/>
                  <a:gd name="T16" fmla="*/ 418346177 w 725"/>
                  <a:gd name="T17" fmla="*/ 526713709 h 621"/>
                  <a:gd name="T18" fmla="*/ 330141394 w 725"/>
                  <a:gd name="T19" fmla="*/ 965221144 h 621"/>
                  <a:gd name="T20" fmla="*/ 229335134 w 725"/>
                  <a:gd name="T21" fmla="*/ 927418003 h 621"/>
                  <a:gd name="T22" fmla="*/ 327620444 w 725"/>
                  <a:gd name="T23" fmla="*/ 514112132 h 621"/>
                  <a:gd name="T24" fmla="*/ 811490590 w 725"/>
                  <a:gd name="T25" fmla="*/ 385584843 h 621"/>
                  <a:gd name="T26" fmla="*/ 882055171 w 725"/>
                  <a:gd name="T27" fmla="*/ 272177005 h 621"/>
                  <a:gd name="T28" fmla="*/ 798890601 w 725"/>
                  <a:gd name="T29" fmla="*/ 136088503 h 621"/>
                  <a:gd name="T30" fmla="*/ 783769662 w 725"/>
                  <a:gd name="T31" fmla="*/ 272177005 h 621"/>
                  <a:gd name="T32" fmla="*/ 1078627377 w 725"/>
                  <a:gd name="T33" fmla="*/ 332660762 h 621"/>
                  <a:gd name="T34" fmla="*/ 1184473950 w 725"/>
                  <a:gd name="T35" fmla="*/ 246975440 h 621"/>
                  <a:gd name="T36" fmla="*/ 1242438343 w 725"/>
                  <a:gd name="T37" fmla="*/ 136088503 h 621"/>
                  <a:gd name="T38" fmla="*/ 1192035213 w 725"/>
                  <a:gd name="T39" fmla="*/ 88206297 h 621"/>
                  <a:gd name="T40" fmla="*/ 1257559282 w 725"/>
                  <a:gd name="T41" fmla="*/ 204133523 h 621"/>
                  <a:gd name="T42" fmla="*/ 1514615245 w 725"/>
                  <a:gd name="T43" fmla="*/ 325101086 h 621"/>
                  <a:gd name="T44" fmla="*/ 1809473158 w 725"/>
                  <a:gd name="T45" fmla="*/ 536794335 h 621"/>
                  <a:gd name="T46" fmla="*/ 1728828150 w 725"/>
                  <a:gd name="T47" fmla="*/ 748487484 h 621"/>
                  <a:gd name="T48" fmla="*/ 1517134608 w 725"/>
                  <a:gd name="T49" fmla="*/ 665321524 h 621"/>
                  <a:gd name="T50" fmla="*/ 1499494306 w 725"/>
                  <a:gd name="T51" fmla="*/ 0 h 621"/>
                  <a:gd name="T52" fmla="*/ 1396167096 w 725"/>
                  <a:gd name="T53" fmla="*/ 133569140 h 621"/>
                  <a:gd name="T54" fmla="*/ 1320562401 w 725"/>
                  <a:gd name="T55" fmla="*/ 332660762 h 621"/>
                  <a:gd name="T56" fmla="*/ 1282760847 w 725"/>
                  <a:gd name="T57" fmla="*/ 491431517 h 621"/>
                  <a:gd name="T58" fmla="*/ 1199594889 w 725"/>
                  <a:gd name="T59" fmla="*/ 665321524 h 621"/>
                  <a:gd name="T60" fmla="*/ 1136591770 w 725"/>
                  <a:gd name="T61" fmla="*/ 738406858 h 621"/>
                  <a:gd name="T62" fmla="*/ 934979251 w 725"/>
                  <a:gd name="T63" fmla="*/ 680442464 h 621"/>
                  <a:gd name="T64" fmla="*/ 866934232 w 725"/>
                  <a:gd name="T65" fmla="*/ 567036213 h 621"/>
                  <a:gd name="T66" fmla="*/ 932458300 w 725"/>
                  <a:gd name="T67" fmla="*/ 272177005 h 621"/>
                  <a:gd name="T68" fmla="*/ 1038304873 w 725"/>
                  <a:gd name="T69" fmla="*/ 299899521 h 621"/>
                  <a:gd name="T70" fmla="*/ 1214715828 w 725"/>
                  <a:gd name="T71" fmla="*/ 874495509 h 621"/>
                  <a:gd name="T72" fmla="*/ 1348284916 w 725"/>
                  <a:gd name="T73" fmla="*/ 814011554 h 621"/>
                  <a:gd name="T74" fmla="*/ 1313002725 w 725"/>
                  <a:gd name="T75" fmla="*/ 632560283 h 621"/>
                  <a:gd name="T76" fmla="*/ 1038304873 w 725"/>
                  <a:gd name="T77" fmla="*/ 519152445 h 62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25"/>
                  <a:gd name="T118" fmla="*/ 0 h 621"/>
                  <a:gd name="T119" fmla="*/ 725 w 725"/>
                  <a:gd name="T120" fmla="*/ 621 h 62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25" h="621">
                    <a:moveTo>
                      <a:pt x="44" y="621"/>
                    </a:moveTo>
                    <a:cubicBezTo>
                      <a:pt x="30" y="603"/>
                      <a:pt x="18" y="584"/>
                      <a:pt x="8" y="563"/>
                    </a:cubicBezTo>
                    <a:cubicBezTo>
                      <a:pt x="0" y="515"/>
                      <a:pt x="7" y="471"/>
                      <a:pt x="28" y="428"/>
                    </a:cubicBezTo>
                    <a:cubicBezTo>
                      <a:pt x="29" y="422"/>
                      <a:pt x="31" y="418"/>
                      <a:pt x="34" y="413"/>
                    </a:cubicBezTo>
                    <a:cubicBezTo>
                      <a:pt x="36" y="395"/>
                      <a:pt x="51" y="342"/>
                      <a:pt x="73" y="338"/>
                    </a:cubicBezTo>
                    <a:cubicBezTo>
                      <a:pt x="81" y="332"/>
                      <a:pt x="89" y="328"/>
                      <a:pt x="98" y="326"/>
                    </a:cubicBezTo>
                    <a:cubicBezTo>
                      <a:pt x="108" y="322"/>
                      <a:pt x="120" y="319"/>
                      <a:pt x="131" y="317"/>
                    </a:cubicBezTo>
                    <a:cubicBezTo>
                      <a:pt x="141" y="313"/>
                      <a:pt x="149" y="309"/>
                      <a:pt x="160" y="308"/>
                    </a:cubicBezTo>
                    <a:cubicBezTo>
                      <a:pt x="167" y="302"/>
                      <a:pt x="172" y="295"/>
                      <a:pt x="179" y="290"/>
                    </a:cubicBezTo>
                    <a:cubicBezTo>
                      <a:pt x="184" y="281"/>
                      <a:pt x="189" y="273"/>
                      <a:pt x="194" y="264"/>
                    </a:cubicBezTo>
                    <a:cubicBezTo>
                      <a:pt x="196" y="261"/>
                      <a:pt x="199" y="254"/>
                      <a:pt x="199" y="254"/>
                    </a:cubicBezTo>
                    <a:cubicBezTo>
                      <a:pt x="200" y="249"/>
                      <a:pt x="205" y="239"/>
                      <a:pt x="205" y="239"/>
                    </a:cubicBezTo>
                    <a:cubicBezTo>
                      <a:pt x="207" y="230"/>
                      <a:pt x="210" y="224"/>
                      <a:pt x="214" y="216"/>
                    </a:cubicBezTo>
                    <a:cubicBezTo>
                      <a:pt x="215" y="198"/>
                      <a:pt x="228" y="154"/>
                      <a:pt x="203" y="149"/>
                    </a:cubicBezTo>
                    <a:cubicBezTo>
                      <a:pt x="196" y="146"/>
                      <a:pt x="193" y="149"/>
                      <a:pt x="188" y="153"/>
                    </a:cubicBezTo>
                    <a:cubicBezTo>
                      <a:pt x="184" y="160"/>
                      <a:pt x="183" y="167"/>
                      <a:pt x="179" y="174"/>
                    </a:cubicBezTo>
                    <a:cubicBezTo>
                      <a:pt x="178" y="181"/>
                      <a:pt x="173" y="195"/>
                      <a:pt x="173" y="195"/>
                    </a:cubicBezTo>
                    <a:cubicBezTo>
                      <a:pt x="172" y="201"/>
                      <a:pt x="171" y="205"/>
                      <a:pt x="166" y="209"/>
                    </a:cubicBezTo>
                    <a:cubicBezTo>
                      <a:pt x="162" y="224"/>
                      <a:pt x="158" y="240"/>
                      <a:pt x="151" y="254"/>
                    </a:cubicBezTo>
                    <a:cubicBezTo>
                      <a:pt x="149" y="294"/>
                      <a:pt x="172" y="362"/>
                      <a:pt x="131" y="383"/>
                    </a:cubicBezTo>
                    <a:cubicBezTo>
                      <a:pt x="114" y="379"/>
                      <a:pt x="114" y="381"/>
                      <a:pt x="103" y="375"/>
                    </a:cubicBezTo>
                    <a:cubicBezTo>
                      <a:pt x="99" y="373"/>
                      <a:pt x="91" y="368"/>
                      <a:pt x="91" y="368"/>
                    </a:cubicBezTo>
                    <a:cubicBezTo>
                      <a:pt x="84" y="357"/>
                      <a:pt x="79" y="346"/>
                      <a:pt x="76" y="333"/>
                    </a:cubicBezTo>
                    <a:cubicBezTo>
                      <a:pt x="74" y="275"/>
                      <a:pt x="62" y="216"/>
                      <a:pt x="130" y="204"/>
                    </a:cubicBezTo>
                    <a:cubicBezTo>
                      <a:pt x="168" y="188"/>
                      <a:pt x="213" y="199"/>
                      <a:pt x="254" y="197"/>
                    </a:cubicBezTo>
                    <a:cubicBezTo>
                      <a:pt x="279" y="187"/>
                      <a:pt x="297" y="163"/>
                      <a:pt x="322" y="153"/>
                    </a:cubicBezTo>
                    <a:cubicBezTo>
                      <a:pt x="328" y="144"/>
                      <a:pt x="334" y="132"/>
                      <a:pt x="343" y="125"/>
                    </a:cubicBezTo>
                    <a:cubicBezTo>
                      <a:pt x="346" y="119"/>
                      <a:pt x="347" y="114"/>
                      <a:pt x="350" y="108"/>
                    </a:cubicBezTo>
                    <a:cubicBezTo>
                      <a:pt x="348" y="90"/>
                      <a:pt x="353" y="66"/>
                      <a:pt x="331" y="62"/>
                    </a:cubicBezTo>
                    <a:cubicBezTo>
                      <a:pt x="327" y="55"/>
                      <a:pt x="324" y="57"/>
                      <a:pt x="317" y="54"/>
                    </a:cubicBezTo>
                    <a:cubicBezTo>
                      <a:pt x="307" y="57"/>
                      <a:pt x="309" y="62"/>
                      <a:pt x="305" y="71"/>
                    </a:cubicBezTo>
                    <a:cubicBezTo>
                      <a:pt x="307" y="83"/>
                      <a:pt x="307" y="96"/>
                      <a:pt x="311" y="108"/>
                    </a:cubicBezTo>
                    <a:cubicBezTo>
                      <a:pt x="315" y="121"/>
                      <a:pt x="345" y="136"/>
                      <a:pt x="358" y="138"/>
                    </a:cubicBezTo>
                    <a:cubicBezTo>
                      <a:pt x="405" y="137"/>
                      <a:pt x="400" y="140"/>
                      <a:pt x="428" y="132"/>
                    </a:cubicBezTo>
                    <a:cubicBezTo>
                      <a:pt x="436" y="127"/>
                      <a:pt x="442" y="120"/>
                      <a:pt x="451" y="117"/>
                    </a:cubicBezTo>
                    <a:cubicBezTo>
                      <a:pt x="463" y="108"/>
                      <a:pt x="460" y="111"/>
                      <a:pt x="470" y="98"/>
                    </a:cubicBezTo>
                    <a:cubicBezTo>
                      <a:pt x="475" y="91"/>
                      <a:pt x="485" y="78"/>
                      <a:pt x="485" y="78"/>
                    </a:cubicBezTo>
                    <a:cubicBezTo>
                      <a:pt x="487" y="69"/>
                      <a:pt x="491" y="63"/>
                      <a:pt x="493" y="54"/>
                    </a:cubicBezTo>
                    <a:cubicBezTo>
                      <a:pt x="492" y="39"/>
                      <a:pt x="495" y="32"/>
                      <a:pt x="484" y="24"/>
                    </a:cubicBezTo>
                    <a:cubicBezTo>
                      <a:pt x="477" y="26"/>
                      <a:pt x="476" y="28"/>
                      <a:pt x="473" y="35"/>
                    </a:cubicBezTo>
                    <a:cubicBezTo>
                      <a:pt x="471" y="46"/>
                      <a:pt x="471" y="44"/>
                      <a:pt x="475" y="62"/>
                    </a:cubicBezTo>
                    <a:cubicBezTo>
                      <a:pt x="477" y="71"/>
                      <a:pt x="492" y="77"/>
                      <a:pt x="499" y="81"/>
                    </a:cubicBezTo>
                    <a:cubicBezTo>
                      <a:pt x="521" y="94"/>
                      <a:pt x="547" y="108"/>
                      <a:pt x="572" y="114"/>
                    </a:cubicBezTo>
                    <a:cubicBezTo>
                      <a:pt x="582" y="119"/>
                      <a:pt x="590" y="125"/>
                      <a:pt x="601" y="129"/>
                    </a:cubicBezTo>
                    <a:cubicBezTo>
                      <a:pt x="604" y="136"/>
                      <a:pt x="647" y="151"/>
                      <a:pt x="659" y="153"/>
                    </a:cubicBezTo>
                    <a:cubicBezTo>
                      <a:pt x="689" y="172"/>
                      <a:pt x="697" y="188"/>
                      <a:pt x="718" y="213"/>
                    </a:cubicBezTo>
                    <a:cubicBezTo>
                      <a:pt x="719" y="220"/>
                      <a:pt x="719" y="223"/>
                      <a:pt x="725" y="227"/>
                    </a:cubicBezTo>
                    <a:cubicBezTo>
                      <a:pt x="720" y="261"/>
                      <a:pt x="715" y="278"/>
                      <a:pt x="686" y="297"/>
                    </a:cubicBezTo>
                    <a:cubicBezTo>
                      <a:pt x="677" y="310"/>
                      <a:pt x="658" y="317"/>
                      <a:pt x="644" y="320"/>
                    </a:cubicBezTo>
                    <a:cubicBezTo>
                      <a:pt x="616" y="315"/>
                      <a:pt x="609" y="289"/>
                      <a:pt x="602" y="264"/>
                    </a:cubicBezTo>
                    <a:cubicBezTo>
                      <a:pt x="599" y="201"/>
                      <a:pt x="608" y="171"/>
                      <a:pt x="626" y="117"/>
                    </a:cubicBezTo>
                    <a:cubicBezTo>
                      <a:pt x="625" y="61"/>
                      <a:pt x="638" y="32"/>
                      <a:pt x="595" y="0"/>
                    </a:cubicBezTo>
                    <a:cubicBezTo>
                      <a:pt x="585" y="10"/>
                      <a:pt x="576" y="23"/>
                      <a:pt x="565" y="32"/>
                    </a:cubicBezTo>
                    <a:cubicBezTo>
                      <a:pt x="561" y="39"/>
                      <a:pt x="557" y="45"/>
                      <a:pt x="554" y="53"/>
                    </a:cubicBezTo>
                    <a:cubicBezTo>
                      <a:pt x="553" y="60"/>
                      <a:pt x="548" y="74"/>
                      <a:pt x="548" y="74"/>
                    </a:cubicBezTo>
                    <a:cubicBezTo>
                      <a:pt x="546" y="95"/>
                      <a:pt x="529" y="112"/>
                      <a:pt x="524" y="132"/>
                    </a:cubicBezTo>
                    <a:cubicBezTo>
                      <a:pt x="520" y="146"/>
                      <a:pt x="523" y="160"/>
                      <a:pt x="517" y="173"/>
                    </a:cubicBezTo>
                    <a:cubicBezTo>
                      <a:pt x="515" y="182"/>
                      <a:pt x="514" y="188"/>
                      <a:pt x="509" y="195"/>
                    </a:cubicBezTo>
                    <a:cubicBezTo>
                      <a:pt x="507" y="204"/>
                      <a:pt x="503" y="206"/>
                      <a:pt x="499" y="215"/>
                    </a:cubicBezTo>
                    <a:cubicBezTo>
                      <a:pt x="491" y="231"/>
                      <a:pt x="484" y="248"/>
                      <a:pt x="476" y="264"/>
                    </a:cubicBezTo>
                    <a:cubicBezTo>
                      <a:pt x="475" y="270"/>
                      <a:pt x="472" y="278"/>
                      <a:pt x="467" y="282"/>
                    </a:cubicBezTo>
                    <a:cubicBezTo>
                      <a:pt x="462" y="286"/>
                      <a:pt x="451" y="293"/>
                      <a:pt x="451" y="293"/>
                    </a:cubicBezTo>
                    <a:cubicBezTo>
                      <a:pt x="422" y="291"/>
                      <a:pt x="412" y="289"/>
                      <a:pt x="388" y="279"/>
                    </a:cubicBezTo>
                    <a:cubicBezTo>
                      <a:pt x="373" y="273"/>
                      <a:pt x="386" y="280"/>
                      <a:pt x="371" y="270"/>
                    </a:cubicBezTo>
                    <a:cubicBezTo>
                      <a:pt x="367" y="268"/>
                      <a:pt x="359" y="263"/>
                      <a:pt x="359" y="263"/>
                    </a:cubicBezTo>
                    <a:cubicBezTo>
                      <a:pt x="351" y="252"/>
                      <a:pt x="347" y="238"/>
                      <a:pt x="344" y="225"/>
                    </a:cubicBezTo>
                    <a:cubicBezTo>
                      <a:pt x="344" y="210"/>
                      <a:pt x="342" y="159"/>
                      <a:pt x="353" y="137"/>
                    </a:cubicBezTo>
                    <a:cubicBezTo>
                      <a:pt x="357" y="129"/>
                      <a:pt x="364" y="115"/>
                      <a:pt x="370" y="108"/>
                    </a:cubicBezTo>
                    <a:cubicBezTo>
                      <a:pt x="373" y="105"/>
                      <a:pt x="379" y="99"/>
                      <a:pt x="379" y="99"/>
                    </a:cubicBezTo>
                    <a:cubicBezTo>
                      <a:pt x="398" y="103"/>
                      <a:pt x="400" y="107"/>
                      <a:pt x="412" y="119"/>
                    </a:cubicBezTo>
                    <a:cubicBezTo>
                      <a:pt x="415" y="127"/>
                      <a:pt x="417" y="136"/>
                      <a:pt x="421" y="144"/>
                    </a:cubicBezTo>
                    <a:cubicBezTo>
                      <a:pt x="423" y="201"/>
                      <a:pt x="396" y="328"/>
                      <a:pt x="482" y="347"/>
                    </a:cubicBezTo>
                    <a:cubicBezTo>
                      <a:pt x="491" y="346"/>
                      <a:pt x="499" y="347"/>
                      <a:pt x="508" y="345"/>
                    </a:cubicBezTo>
                    <a:cubicBezTo>
                      <a:pt x="519" y="343"/>
                      <a:pt x="522" y="326"/>
                      <a:pt x="535" y="323"/>
                    </a:cubicBezTo>
                    <a:cubicBezTo>
                      <a:pt x="539" y="316"/>
                      <a:pt x="544" y="311"/>
                      <a:pt x="547" y="303"/>
                    </a:cubicBezTo>
                    <a:cubicBezTo>
                      <a:pt x="544" y="282"/>
                      <a:pt x="542" y="261"/>
                      <a:pt x="521" y="251"/>
                    </a:cubicBezTo>
                    <a:cubicBezTo>
                      <a:pt x="510" y="233"/>
                      <a:pt x="485" y="215"/>
                      <a:pt x="464" y="212"/>
                    </a:cubicBezTo>
                    <a:cubicBezTo>
                      <a:pt x="452" y="206"/>
                      <a:pt x="426" y="207"/>
                      <a:pt x="412" y="206"/>
                    </a:cubicBezTo>
                    <a:cubicBezTo>
                      <a:pt x="373" y="200"/>
                      <a:pt x="403" y="204"/>
                      <a:pt x="322" y="204"/>
                    </a:cubicBezTo>
                  </a:path>
                </a:pathLst>
              </a:custGeom>
              <a:noFill/>
              <a:ln w="15875" cap="flat" cmpd="sng">
                <a:solidFill>
                  <a:srgbClr val="0000FF"/>
                </a:solidFill>
                <a:prstDash val="solid"/>
                <a:round/>
                <a:headEnd type="none" w="med" len="med"/>
                <a:tailEnd type="none" w="med" len="med"/>
              </a:ln>
            </p:spPr>
            <p:txBody>
              <a:bodyPr wrap="none" lIns="0" tIns="0" rIns="0" bIns="0">
                <a:spAutoFit/>
              </a:bodyPr>
              <a:lstStyle/>
              <a:p>
                <a:endParaRPr lang="es-ES"/>
              </a:p>
            </p:txBody>
          </p:sp>
          <p:sp>
            <p:nvSpPr>
              <p:cNvPr id="19664" name="Freeform 154"/>
              <p:cNvSpPr>
                <a:spLocks/>
              </p:cNvSpPr>
              <p:nvPr/>
            </p:nvSpPr>
            <p:spPr bwMode="auto">
              <a:xfrm>
                <a:off x="6588125" y="904875"/>
                <a:ext cx="2159000" cy="920750"/>
              </a:xfrm>
              <a:custGeom>
                <a:avLst/>
                <a:gdLst>
                  <a:gd name="T0" fmla="*/ 47883758 w 1360"/>
                  <a:gd name="T1" fmla="*/ 977820610 h 580"/>
                  <a:gd name="T2" fmla="*/ 128527178 w 1360"/>
                  <a:gd name="T3" fmla="*/ 594756823 h 580"/>
                  <a:gd name="T4" fmla="*/ 340221865 w 1360"/>
                  <a:gd name="T5" fmla="*/ 604837444 h 580"/>
                  <a:gd name="T6" fmla="*/ 400705593 w 1360"/>
                  <a:gd name="T7" fmla="*/ 665321168 h 580"/>
                  <a:gd name="T8" fmla="*/ 390624971 w 1360"/>
                  <a:gd name="T9" fmla="*/ 846772540 h 580"/>
                  <a:gd name="T10" fmla="*/ 330141243 w 1360"/>
                  <a:gd name="T11" fmla="*/ 614918065 h 580"/>
                  <a:gd name="T12" fmla="*/ 541832804 w 1360"/>
                  <a:gd name="T13" fmla="*/ 635079306 h 580"/>
                  <a:gd name="T14" fmla="*/ 602316532 w 1360"/>
                  <a:gd name="T15" fmla="*/ 877014403 h 580"/>
                  <a:gd name="T16" fmla="*/ 693043712 w 1360"/>
                  <a:gd name="T17" fmla="*/ 907256265 h 580"/>
                  <a:gd name="T18" fmla="*/ 914815993 w 1360"/>
                  <a:gd name="T19" fmla="*/ 947578748 h 580"/>
                  <a:gd name="T20" fmla="*/ 904735372 w 1360"/>
                  <a:gd name="T21" fmla="*/ 534273099 h 580"/>
                  <a:gd name="T22" fmla="*/ 834172610 w 1360"/>
                  <a:gd name="T23" fmla="*/ 534273099 h 580"/>
                  <a:gd name="T24" fmla="*/ 934977236 w 1360"/>
                  <a:gd name="T25" fmla="*/ 695563031 h 580"/>
                  <a:gd name="T26" fmla="*/ 1267637742 w 1360"/>
                  <a:gd name="T27" fmla="*/ 846772540 h 580"/>
                  <a:gd name="T28" fmla="*/ 1197073392 w 1360"/>
                  <a:gd name="T29" fmla="*/ 897175644 h 580"/>
                  <a:gd name="T30" fmla="*/ 1166831528 w 1360"/>
                  <a:gd name="T31" fmla="*/ 806449859 h 580"/>
                  <a:gd name="T32" fmla="*/ 1277718363 w 1360"/>
                  <a:gd name="T33" fmla="*/ 584676202 h 580"/>
                  <a:gd name="T34" fmla="*/ 1408768029 w 1360"/>
                  <a:gd name="T35" fmla="*/ 433466891 h 580"/>
                  <a:gd name="T36" fmla="*/ 1580138592 w 1360"/>
                  <a:gd name="T37" fmla="*/ 635079306 h 580"/>
                  <a:gd name="T38" fmla="*/ 1610380456 w 1360"/>
                  <a:gd name="T39" fmla="*/ 937498127 h 580"/>
                  <a:gd name="T40" fmla="*/ 1761588586 w 1360"/>
                  <a:gd name="T41" fmla="*/ 977820610 h 580"/>
                  <a:gd name="T42" fmla="*/ 1892636664 w 1360"/>
                  <a:gd name="T43" fmla="*/ 897175644 h 580"/>
                  <a:gd name="T44" fmla="*/ 1902717286 w 1360"/>
                  <a:gd name="T45" fmla="*/ 524192478 h 580"/>
                  <a:gd name="T46" fmla="*/ 1912797907 w 1360"/>
                  <a:gd name="T47" fmla="*/ 493950616 h 580"/>
                  <a:gd name="T48" fmla="*/ 1973281635 w 1360"/>
                  <a:gd name="T49" fmla="*/ 584676202 h 580"/>
                  <a:gd name="T50" fmla="*/ 2003523499 w 1360"/>
                  <a:gd name="T51" fmla="*/ 685482410 h 580"/>
                  <a:gd name="T52" fmla="*/ 2147483647 w 1360"/>
                  <a:gd name="T53" fmla="*/ 927417506 h 580"/>
                  <a:gd name="T54" fmla="*/ 2147483647 w 1360"/>
                  <a:gd name="T55" fmla="*/ 907256265 h 580"/>
                  <a:gd name="T56" fmla="*/ 2147483647 w 1360"/>
                  <a:gd name="T57" fmla="*/ 473789374 h 580"/>
                  <a:gd name="T58" fmla="*/ 2147483647 w 1360"/>
                  <a:gd name="T59" fmla="*/ 372983067 h 580"/>
                  <a:gd name="T60" fmla="*/ 2147483647 w 1360"/>
                  <a:gd name="T61" fmla="*/ 272176860 h 580"/>
                  <a:gd name="T62" fmla="*/ 2147483647 w 1360"/>
                  <a:gd name="T63" fmla="*/ 252015618 h 580"/>
                  <a:gd name="T64" fmla="*/ 2144652199 w 1360"/>
                  <a:gd name="T65" fmla="*/ 110886878 h 580"/>
                  <a:gd name="T66" fmla="*/ 2147483647 w 1360"/>
                  <a:gd name="T67" fmla="*/ 60483749 h 580"/>
                  <a:gd name="T68" fmla="*/ 2147483647 w 1360"/>
                  <a:gd name="T69" fmla="*/ 141128740 h 580"/>
                  <a:gd name="T70" fmla="*/ 2147483647 w 1360"/>
                  <a:gd name="T71" fmla="*/ 201612465 h 580"/>
                  <a:gd name="T72" fmla="*/ 2147483647 w 1360"/>
                  <a:gd name="T73" fmla="*/ 413305550 h 580"/>
                  <a:gd name="T74" fmla="*/ 2147483647 w 1360"/>
                  <a:gd name="T75" fmla="*/ 645159927 h 580"/>
                  <a:gd name="T76" fmla="*/ 2147483647 w 1360"/>
                  <a:gd name="T77" fmla="*/ 735885514 h 580"/>
                  <a:gd name="T78" fmla="*/ 2147483647 w 1360"/>
                  <a:gd name="T79" fmla="*/ 766127376 h 580"/>
                  <a:gd name="T80" fmla="*/ 2147483647 w 1360"/>
                  <a:gd name="T81" fmla="*/ 826611100 h 580"/>
                  <a:gd name="T82" fmla="*/ 2147483647 w 1360"/>
                  <a:gd name="T83" fmla="*/ 907256265 h 580"/>
                  <a:gd name="T84" fmla="*/ 2147483647 w 1360"/>
                  <a:gd name="T85" fmla="*/ 897175644 h 580"/>
                  <a:gd name="T86" fmla="*/ 2147483647 w 1360"/>
                  <a:gd name="T87" fmla="*/ 786288617 h 580"/>
                  <a:gd name="T88" fmla="*/ 2147483647 w 1360"/>
                  <a:gd name="T89" fmla="*/ 695563031 h 580"/>
                  <a:gd name="T90" fmla="*/ 2147483647 w 1360"/>
                  <a:gd name="T91" fmla="*/ 645159927 h 580"/>
                  <a:gd name="T92" fmla="*/ 2147483647 w 1360"/>
                  <a:gd name="T93" fmla="*/ 685482410 h 580"/>
                  <a:gd name="T94" fmla="*/ 2147483647 w 1360"/>
                  <a:gd name="T95" fmla="*/ 735885514 h 580"/>
                  <a:gd name="T96" fmla="*/ 2147483647 w 1360"/>
                  <a:gd name="T97" fmla="*/ 816530480 h 580"/>
                  <a:gd name="T98" fmla="*/ 2147483647 w 1360"/>
                  <a:gd name="T99" fmla="*/ 877014403 h 580"/>
                  <a:gd name="T100" fmla="*/ 2147483647 w 1360"/>
                  <a:gd name="T101" fmla="*/ 917336886 h 580"/>
                  <a:gd name="T102" fmla="*/ 2147483647 w 1360"/>
                  <a:gd name="T103" fmla="*/ 1461690407 h 580"/>
                  <a:gd name="T104" fmla="*/ 2147483647 w 1360"/>
                  <a:gd name="T105" fmla="*/ 1280239233 h 580"/>
                  <a:gd name="T106" fmla="*/ 2147483647 w 1360"/>
                  <a:gd name="T107" fmla="*/ 1249997371 h 580"/>
                  <a:gd name="T108" fmla="*/ 2147483647 w 1360"/>
                  <a:gd name="T109" fmla="*/ 957659369 h 580"/>
                  <a:gd name="T110" fmla="*/ 2147483647 w 1360"/>
                  <a:gd name="T111" fmla="*/ 1058465576 h 580"/>
                  <a:gd name="T112" fmla="*/ 2147483647 w 1360"/>
                  <a:gd name="T113" fmla="*/ 1088707439 h 580"/>
                  <a:gd name="T114" fmla="*/ 2147483647 w 1360"/>
                  <a:gd name="T115" fmla="*/ 1179433025 h 580"/>
                  <a:gd name="T116" fmla="*/ 2147483647 w 1360"/>
                  <a:gd name="T117" fmla="*/ 1219755508 h 58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60"/>
                  <a:gd name="T178" fmla="*/ 0 h 580"/>
                  <a:gd name="T179" fmla="*/ 1360 w 1360"/>
                  <a:gd name="T180" fmla="*/ 580 h 58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60" h="580">
                    <a:moveTo>
                      <a:pt x="19" y="388"/>
                    </a:moveTo>
                    <a:cubicBezTo>
                      <a:pt x="20" y="348"/>
                      <a:pt x="0" y="261"/>
                      <a:pt x="51" y="236"/>
                    </a:cubicBezTo>
                    <a:cubicBezTo>
                      <a:pt x="79" y="237"/>
                      <a:pt x="108" y="233"/>
                      <a:pt x="135" y="240"/>
                    </a:cubicBezTo>
                    <a:cubicBezTo>
                      <a:pt x="146" y="243"/>
                      <a:pt x="159" y="264"/>
                      <a:pt x="159" y="264"/>
                    </a:cubicBezTo>
                    <a:cubicBezTo>
                      <a:pt x="168" y="290"/>
                      <a:pt x="184" y="316"/>
                      <a:pt x="155" y="336"/>
                    </a:cubicBezTo>
                    <a:cubicBezTo>
                      <a:pt x="109" y="323"/>
                      <a:pt x="86" y="289"/>
                      <a:pt x="131" y="244"/>
                    </a:cubicBezTo>
                    <a:cubicBezTo>
                      <a:pt x="159" y="247"/>
                      <a:pt x="187" y="246"/>
                      <a:pt x="215" y="252"/>
                    </a:cubicBezTo>
                    <a:cubicBezTo>
                      <a:pt x="243" y="258"/>
                      <a:pt x="233" y="331"/>
                      <a:pt x="239" y="348"/>
                    </a:cubicBezTo>
                    <a:cubicBezTo>
                      <a:pt x="243" y="358"/>
                      <a:pt x="272" y="359"/>
                      <a:pt x="275" y="360"/>
                    </a:cubicBezTo>
                    <a:cubicBezTo>
                      <a:pt x="306" y="366"/>
                      <a:pt x="331" y="373"/>
                      <a:pt x="363" y="376"/>
                    </a:cubicBezTo>
                    <a:cubicBezTo>
                      <a:pt x="432" y="362"/>
                      <a:pt x="391" y="254"/>
                      <a:pt x="359" y="212"/>
                    </a:cubicBezTo>
                    <a:cubicBezTo>
                      <a:pt x="346" y="173"/>
                      <a:pt x="348" y="179"/>
                      <a:pt x="331" y="212"/>
                    </a:cubicBezTo>
                    <a:cubicBezTo>
                      <a:pt x="338" y="245"/>
                      <a:pt x="337" y="265"/>
                      <a:pt x="371" y="276"/>
                    </a:cubicBezTo>
                    <a:cubicBezTo>
                      <a:pt x="397" y="315"/>
                      <a:pt x="465" y="311"/>
                      <a:pt x="503" y="336"/>
                    </a:cubicBezTo>
                    <a:cubicBezTo>
                      <a:pt x="498" y="386"/>
                      <a:pt x="501" y="382"/>
                      <a:pt x="475" y="356"/>
                    </a:cubicBezTo>
                    <a:cubicBezTo>
                      <a:pt x="472" y="344"/>
                      <a:pt x="462" y="333"/>
                      <a:pt x="463" y="320"/>
                    </a:cubicBezTo>
                    <a:cubicBezTo>
                      <a:pt x="466" y="282"/>
                      <a:pt x="488" y="260"/>
                      <a:pt x="507" y="232"/>
                    </a:cubicBezTo>
                    <a:cubicBezTo>
                      <a:pt x="514" y="199"/>
                      <a:pt x="532" y="190"/>
                      <a:pt x="559" y="172"/>
                    </a:cubicBezTo>
                    <a:cubicBezTo>
                      <a:pt x="584" y="197"/>
                      <a:pt x="605" y="223"/>
                      <a:pt x="627" y="252"/>
                    </a:cubicBezTo>
                    <a:cubicBezTo>
                      <a:pt x="635" y="293"/>
                      <a:pt x="631" y="330"/>
                      <a:pt x="639" y="372"/>
                    </a:cubicBezTo>
                    <a:cubicBezTo>
                      <a:pt x="640" y="378"/>
                      <a:pt x="699" y="388"/>
                      <a:pt x="699" y="388"/>
                    </a:cubicBezTo>
                    <a:cubicBezTo>
                      <a:pt x="727" y="379"/>
                      <a:pt x="741" y="386"/>
                      <a:pt x="751" y="356"/>
                    </a:cubicBezTo>
                    <a:cubicBezTo>
                      <a:pt x="752" y="307"/>
                      <a:pt x="753" y="257"/>
                      <a:pt x="755" y="208"/>
                    </a:cubicBezTo>
                    <a:cubicBezTo>
                      <a:pt x="755" y="204"/>
                      <a:pt x="755" y="194"/>
                      <a:pt x="759" y="196"/>
                    </a:cubicBezTo>
                    <a:cubicBezTo>
                      <a:pt x="771" y="203"/>
                      <a:pt x="783" y="232"/>
                      <a:pt x="783" y="232"/>
                    </a:cubicBezTo>
                    <a:cubicBezTo>
                      <a:pt x="786" y="246"/>
                      <a:pt x="795" y="272"/>
                      <a:pt x="795" y="272"/>
                    </a:cubicBezTo>
                    <a:cubicBezTo>
                      <a:pt x="800" y="341"/>
                      <a:pt x="797" y="356"/>
                      <a:pt x="867" y="368"/>
                    </a:cubicBezTo>
                    <a:cubicBezTo>
                      <a:pt x="896" y="365"/>
                      <a:pt x="943" y="387"/>
                      <a:pt x="955" y="360"/>
                    </a:cubicBezTo>
                    <a:cubicBezTo>
                      <a:pt x="979" y="308"/>
                      <a:pt x="953" y="245"/>
                      <a:pt x="951" y="188"/>
                    </a:cubicBezTo>
                    <a:cubicBezTo>
                      <a:pt x="951" y="186"/>
                      <a:pt x="946" y="153"/>
                      <a:pt x="943" y="148"/>
                    </a:cubicBezTo>
                    <a:cubicBezTo>
                      <a:pt x="930" y="121"/>
                      <a:pt x="927" y="124"/>
                      <a:pt x="903" y="108"/>
                    </a:cubicBezTo>
                    <a:cubicBezTo>
                      <a:pt x="899" y="105"/>
                      <a:pt x="891" y="100"/>
                      <a:pt x="891" y="100"/>
                    </a:cubicBezTo>
                    <a:cubicBezTo>
                      <a:pt x="880" y="79"/>
                      <a:pt x="870" y="58"/>
                      <a:pt x="851" y="44"/>
                    </a:cubicBezTo>
                    <a:cubicBezTo>
                      <a:pt x="860" y="0"/>
                      <a:pt x="903" y="22"/>
                      <a:pt x="947" y="24"/>
                    </a:cubicBezTo>
                    <a:cubicBezTo>
                      <a:pt x="967" y="29"/>
                      <a:pt x="990" y="39"/>
                      <a:pt x="1003" y="56"/>
                    </a:cubicBezTo>
                    <a:cubicBezTo>
                      <a:pt x="1009" y="64"/>
                      <a:pt x="1011" y="74"/>
                      <a:pt x="1019" y="80"/>
                    </a:cubicBezTo>
                    <a:cubicBezTo>
                      <a:pt x="1060" y="111"/>
                      <a:pt x="1106" y="148"/>
                      <a:pt x="1155" y="164"/>
                    </a:cubicBezTo>
                    <a:cubicBezTo>
                      <a:pt x="1167" y="200"/>
                      <a:pt x="1135" y="232"/>
                      <a:pt x="1111" y="256"/>
                    </a:cubicBezTo>
                    <a:cubicBezTo>
                      <a:pt x="1110" y="268"/>
                      <a:pt x="1110" y="280"/>
                      <a:pt x="1107" y="292"/>
                    </a:cubicBezTo>
                    <a:cubicBezTo>
                      <a:pt x="1106" y="297"/>
                      <a:pt x="1101" y="300"/>
                      <a:pt x="1099" y="304"/>
                    </a:cubicBezTo>
                    <a:cubicBezTo>
                      <a:pt x="1096" y="312"/>
                      <a:pt x="1091" y="328"/>
                      <a:pt x="1091" y="328"/>
                    </a:cubicBezTo>
                    <a:cubicBezTo>
                      <a:pt x="1096" y="348"/>
                      <a:pt x="1104" y="354"/>
                      <a:pt x="1123" y="360"/>
                    </a:cubicBezTo>
                    <a:cubicBezTo>
                      <a:pt x="1148" y="359"/>
                      <a:pt x="1177" y="369"/>
                      <a:pt x="1199" y="356"/>
                    </a:cubicBezTo>
                    <a:cubicBezTo>
                      <a:pt x="1212" y="348"/>
                      <a:pt x="1200" y="327"/>
                      <a:pt x="1203" y="312"/>
                    </a:cubicBezTo>
                    <a:cubicBezTo>
                      <a:pt x="1205" y="300"/>
                      <a:pt x="1215" y="276"/>
                      <a:pt x="1215" y="276"/>
                    </a:cubicBezTo>
                    <a:cubicBezTo>
                      <a:pt x="1206" y="240"/>
                      <a:pt x="1189" y="253"/>
                      <a:pt x="1151" y="256"/>
                    </a:cubicBezTo>
                    <a:cubicBezTo>
                      <a:pt x="1148" y="261"/>
                      <a:pt x="1141" y="266"/>
                      <a:pt x="1143" y="272"/>
                    </a:cubicBezTo>
                    <a:cubicBezTo>
                      <a:pt x="1146" y="281"/>
                      <a:pt x="1174" y="290"/>
                      <a:pt x="1179" y="292"/>
                    </a:cubicBezTo>
                    <a:cubicBezTo>
                      <a:pt x="1205" y="303"/>
                      <a:pt x="1233" y="315"/>
                      <a:pt x="1259" y="324"/>
                    </a:cubicBezTo>
                    <a:cubicBezTo>
                      <a:pt x="1266" y="345"/>
                      <a:pt x="1285" y="337"/>
                      <a:pt x="1303" y="348"/>
                    </a:cubicBezTo>
                    <a:cubicBezTo>
                      <a:pt x="1311" y="353"/>
                      <a:pt x="1327" y="364"/>
                      <a:pt x="1327" y="364"/>
                    </a:cubicBezTo>
                    <a:cubicBezTo>
                      <a:pt x="1360" y="464"/>
                      <a:pt x="1328" y="512"/>
                      <a:pt x="1283" y="580"/>
                    </a:cubicBezTo>
                    <a:cubicBezTo>
                      <a:pt x="1248" y="573"/>
                      <a:pt x="1252" y="545"/>
                      <a:pt x="1263" y="508"/>
                    </a:cubicBezTo>
                    <a:cubicBezTo>
                      <a:pt x="1266" y="498"/>
                      <a:pt x="1282" y="501"/>
                      <a:pt x="1291" y="496"/>
                    </a:cubicBezTo>
                    <a:cubicBezTo>
                      <a:pt x="1306" y="451"/>
                      <a:pt x="1302" y="409"/>
                      <a:pt x="1263" y="380"/>
                    </a:cubicBezTo>
                    <a:cubicBezTo>
                      <a:pt x="1249" y="389"/>
                      <a:pt x="1239" y="402"/>
                      <a:pt x="1251" y="420"/>
                    </a:cubicBezTo>
                    <a:cubicBezTo>
                      <a:pt x="1257" y="428"/>
                      <a:pt x="1270" y="427"/>
                      <a:pt x="1279" y="432"/>
                    </a:cubicBezTo>
                    <a:cubicBezTo>
                      <a:pt x="1286" y="446"/>
                      <a:pt x="1288" y="461"/>
                      <a:pt x="1303" y="468"/>
                    </a:cubicBezTo>
                    <a:cubicBezTo>
                      <a:pt x="1306" y="470"/>
                      <a:pt x="1343" y="478"/>
                      <a:pt x="1343" y="484"/>
                    </a:cubicBezTo>
                  </a:path>
                </a:pathLst>
              </a:custGeom>
              <a:noFill/>
              <a:ln w="15875" cap="flat" cmpd="sng">
                <a:solidFill>
                  <a:srgbClr val="0000FF"/>
                </a:solidFill>
                <a:prstDash val="solid"/>
                <a:round/>
                <a:headEnd type="none" w="med" len="med"/>
                <a:tailEnd type="none" w="med" len="med"/>
              </a:ln>
            </p:spPr>
            <p:txBody>
              <a:bodyPr wrap="none" lIns="0" tIns="0" rIns="0" bIns="0">
                <a:spAutoFit/>
              </a:bodyPr>
              <a:lstStyle/>
              <a:p>
                <a:endParaRPr lang="es-ES"/>
              </a:p>
            </p:txBody>
          </p:sp>
        </p:grpSp>
        <p:sp>
          <p:nvSpPr>
            <p:cNvPr id="19536" name="Text Box 412"/>
            <p:cNvSpPr txBox="1">
              <a:spLocks noChangeArrowheads="1"/>
            </p:cNvSpPr>
            <p:nvPr/>
          </p:nvSpPr>
          <p:spPr bwMode="auto">
            <a:xfrm>
              <a:off x="6300788" y="3498850"/>
              <a:ext cx="330200" cy="336550"/>
            </a:xfrm>
            <a:prstGeom prst="rect">
              <a:avLst/>
            </a:prstGeom>
            <a:noFill/>
            <a:ln w="9525">
              <a:noFill/>
              <a:miter lim="800000"/>
              <a:headEnd/>
              <a:tailEnd/>
            </a:ln>
          </p:spPr>
          <p:txBody>
            <a:bodyPr wrap="none">
              <a:spAutoFit/>
            </a:bodyPr>
            <a:lstStyle/>
            <a:p>
              <a:r>
                <a:rPr lang="es-ES_tradnl" sz="1600">
                  <a:solidFill>
                    <a:srgbClr val="FF3300"/>
                  </a:solidFill>
                  <a:cs typeface="Arial" charset="0"/>
                </a:rPr>
                <a:t>N</a:t>
              </a:r>
              <a:endParaRPr lang="en-US" sz="1600">
                <a:solidFill>
                  <a:srgbClr val="FF3300"/>
                </a:solidFill>
                <a:cs typeface="Arial" charset="0"/>
              </a:endParaRPr>
            </a:p>
          </p:txBody>
        </p:sp>
        <p:sp>
          <p:nvSpPr>
            <p:cNvPr id="19537" name="Text Box 413"/>
            <p:cNvSpPr txBox="1">
              <a:spLocks noChangeArrowheads="1"/>
            </p:cNvSpPr>
            <p:nvPr/>
          </p:nvSpPr>
          <p:spPr bwMode="auto">
            <a:xfrm>
              <a:off x="7138988" y="3270250"/>
              <a:ext cx="330200" cy="336550"/>
            </a:xfrm>
            <a:prstGeom prst="rect">
              <a:avLst/>
            </a:prstGeom>
            <a:noFill/>
            <a:ln w="9525">
              <a:noFill/>
              <a:miter lim="800000"/>
              <a:headEnd/>
              <a:tailEnd/>
            </a:ln>
          </p:spPr>
          <p:txBody>
            <a:bodyPr wrap="none">
              <a:spAutoFit/>
            </a:bodyPr>
            <a:lstStyle/>
            <a:p>
              <a:r>
                <a:rPr lang="es-ES_tradnl" sz="1600">
                  <a:solidFill>
                    <a:srgbClr val="FF3300"/>
                  </a:solidFill>
                  <a:cs typeface="Arial" charset="0"/>
                </a:rPr>
                <a:t>N</a:t>
              </a:r>
              <a:endParaRPr lang="en-US" sz="1600">
                <a:solidFill>
                  <a:srgbClr val="FF3300"/>
                </a:solidFill>
                <a:cs typeface="Arial" charset="0"/>
              </a:endParaRPr>
            </a:p>
          </p:txBody>
        </p:sp>
        <p:sp>
          <p:nvSpPr>
            <p:cNvPr id="19538" name="Text Box 414"/>
            <p:cNvSpPr txBox="1">
              <a:spLocks noChangeArrowheads="1"/>
            </p:cNvSpPr>
            <p:nvPr/>
          </p:nvSpPr>
          <p:spPr bwMode="auto">
            <a:xfrm>
              <a:off x="7138988" y="3575050"/>
              <a:ext cx="330200" cy="336550"/>
            </a:xfrm>
            <a:prstGeom prst="rect">
              <a:avLst/>
            </a:prstGeom>
            <a:noFill/>
            <a:ln w="9525">
              <a:noFill/>
              <a:miter lim="800000"/>
              <a:headEnd/>
              <a:tailEnd/>
            </a:ln>
          </p:spPr>
          <p:txBody>
            <a:bodyPr wrap="none">
              <a:spAutoFit/>
            </a:bodyPr>
            <a:lstStyle/>
            <a:p>
              <a:r>
                <a:rPr lang="es-ES_tradnl" sz="1600">
                  <a:solidFill>
                    <a:srgbClr val="FF3300"/>
                  </a:solidFill>
                  <a:cs typeface="Arial" charset="0"/>
                </a:rPr>
                <a:t>N</a:t>
              </a:r>
              <a:endParaRPr lang="en-US" sz="1600">
                <a:solidFill>
                  <a:srgbClr val="FF3300"/>
                </a:solidFill>
                <a:cs typeface="Arial" charset="0"/>
              </a:endParaRPr>
            </a:p>
          </p:txBody>
        </p:sp>
        <p:sp>
          <p:nvSpPr>
            <p:cNvPr id="19539" name="Text Box 415"/>
            <p:cNvSpPr txBox="1">
              <a:spLocks noChangeArrowheads="1"/>
            </p:cNvSpPr>
            <p:nvPr/>
          </p:nvSpPr>
          <p:spPr bwMode="auto">
            <a:xfrm>
              <a:off x="7672388" y="3346450"/>
              <a:ext cx="330200" cy="336550"/>
            </a:xfrm>
            <a:prstGeom prst="rect">
              <a:avLst/>
            </a:prstGeom>
            <a:noFill/>
            <a:ln w="9525">
              <a:noFill/>
              <a:miter lim="800000"/>
              <a:headEnd/>
              <a:tailEnd/>
            </a:ln>
          </p:spPr>
          <p:txBody>
            <a:bodyPr wrap="none">
              <a:spAutoFit/>
            </a:bodyPr>
            <a:lstStyle/>
            <a:p>
              <a:r>
                <a:rPr lang="es-ES_tradnl" sz="1600">
                  <a:solidFill>
                    <a:srgbClr val="FF3300"/>
                  </a:solidFill>
                  <a:cs typeface="Arial" charset="0"/>
                </a:rPr>
                <a:t>N</a:t>
              </a:r>
              <a:endParaRPr lang="en-US" sz="1600">
                <a:solidFill>
                  <a:srgbClr val="FF3300"/>
                </a:solidFill>
                <a:cs typeface="Arial" charset="0"/>
              </a:endParaRPr>
            </a:p>
          </p:txBody>
        </p:sp>
        <p:sp>
          <p:nvSpPr>
            <p:cNvPr id="19540" name="Text Box 416"/>
            <p:cNvSpPr txBox="1">
              <a:spLocks noChangeArrowheads="1"/>
            </p:cNvSpPr>
            <p:nvPr/>
          </p:nvSpPr>
          <p:spPr bwMode="auto">
            <a:xfrm>
              <a:off x="6681788" y="3695700"/>
              <a:ext cx="330200" cy="336550"/>
            </a:xfrm>
            <a:prstGeom prst="rect">
              <a:avLst/>
            </a:prstGeom>
            <a:noFill/>
            <a:ln w="9525">
              <a:noFill/>
              <a:miter lim="800000"/>
              <a:headEnd/>
              <a:tailEnd/>
            </a:ln>
          </p:spPr>
          <p:txBody>
            <a:bodyPr wrap="none">
              <a:spAutoFit/>
            </a:bodyPr>
            <a:lstStyle/>
            <a:p>
              <a:r>
                <a:rPr lang="es-ES_tradnl" sz="1600">
                  <a:solidFill>
                    <a:srgbClr val="FF3300"/>
                  </a:solidFill>
                  <a:cs typeface="Arial" charset="0"/>
                </a:rPr>
                <a:t>N</a:t>
              </a:r>
              <a:endParaRPr lang="en-US" sz="1600">
                <a:solidFill>
                  <a:srgbClr val="FF3300"/>
                </a:solidFill>
                <a:cs typeface="Arial" charset="0"/>
              </a:endParaRPr>
            </a:p>
          </p:txBody>
        </p:sp>
        <p:sp>
          <p:nvSpPr>
            <p:cNvPr id="19541" name="Text Box 417"/>
            <p:cNvSpPr txBox="1">
              <a:spLocks noChangeArrowheads="1"/>
            </p:cNvSpPr>
            <p:nvPr/>
          </p:nvSpPr>
          <p:spPr bwMode="auto">
            <a:xfrm>
              <a:off x="7519988" y="3651250"/>
              <a:ext cx="330200" cy="336550"/>
            </a:xfrm>
            <a:prstGeom prst="rect">
              <a:avLst/>
            </a:prstGeom>
            <a:noFill/>
            <a:ln w="9525">
              <a:noFill/>
              <a:miter lim="800000"/>
              <a:headEnd/>
              <a:tailEnd/>
            </a:ln>
          </p:spPr>
          <p:txBody>
            <a:bodyPr wrap="none">
              <a:spAutoFit/>
            </a:bodyPr>
            <a:lstStyle/>
            <a:p>
              <a:r>
                <a:rPr lang="es-ES_tradnl" sz="1600">
                  <a:solidFill>
                    <a:srgbClr val="FF3300"/>
                  </a:solidFill>
                  <a:cs typeface="Arial" charset="0"/>
                </a:rPr>
                <a:t>N</a:t>
              </a:r>
              <a:endParaRPr lang="en-US" sz="1600">
                <a:solidFill>
                  <a:srgbClr val="FF3300"/>
                </a:solidFill>
                <a:cs typeface="Arial" charset="0"/>
              </a:endParaRPr>
            </a:p>
          </p:txBody>
        </p:sp>
        <p:sp>
          <p:nvSpPr>
            <p:cNvPr id="19542" name="Text Box 418"/>
            <p:cNvSpPr txBox="1">
              <a:spLocks noChangeArrowheads="1"/>
            </p:cNvSpPr>
            <p:nvPr/>
          </p:nvSpPr>
          <p:spPr bwMode="auto">
            <a:xfrm>
              <a:off x="8053388" y="3651250"/>
              <a:ext cx="330200" cy="336550"/>
            </a:xfrm>
            <a:prstGeom prst="rect">
              <a:avLst/>
            </a:prstGeom>
            <a:noFill/>
            <a:ln w="9525">
              <a:noFill/>
              <a:miter lim="800000"/>
              <a:headEnd/>
              <a:tailEnd/>
            </a:ln>
          </p:spPr>
          <p:txBody>
            <a:bodyPr wrap="none">
              <a:spAutoFit/>
            </a:bodyPr>
            <a:lstStyle/>
            <a:p>
              <a:r>
                <a:rPr lang="es-ES_tradnl" sz="1600">
                  <a:solidFill>
                    <a:srgbClr val="FF3300"/>
                  </a:solidFill>
                  <a:cs typeface="Arial" charset="0"/>
                </a:rPr>
                <a:t>N</a:t>
              </a:r>
              <a:endParaRPr lang="en-US" sz="1600">
                <a:solidFill>
                  <a:srgbClr val="FF3300"/>
                </a:solidFill>
                <a:cs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524"/>
                                        </p:tgtEl>
                                        <p:attrNameLst>
                                          <p:attrName>style.visibility</p:attrName>
                                        </p:attrNameLst>
                                      </p:cBhvr>
                                      <p:to>
                                        <p:strVal val="visible"/>
                                      </p:to>
                                    </p:set>
                                    <p:animEffect transition="in" filter="box(in)">
                                      <p:cBhvr>
                                        <p:cTn id="7" dur="500"/>
                                        <p:tgtEl>
                                          <p:spTgt spid="1952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9525"/>
                                        </p:tgtEl>
                                        <p:attrNameLst>
                                          <p:attrName>style.visibility</p:attrName>
                                        </p:attrNameLst>
                                      </p:cBhvr>
                                      <p:to>
                                        <p:strVal val="visible"/>
                                      </p:to>
                                    </p:set>
                                    <p:animEffect transition="in" filter="box(in)">
                                      <p:cBhvr>
                                        <p:cTn id="10" dur="500"/>
                                        <p:tgtEl>
                                          <p:spTgt spid="19525"/>
                                        </p:tgtEl>
                                      </p:cBhvr>
                                    </p:animEffect>
                                  </p:childTnLst>
                                </p:cTn>
                              </p:par>
                              <p:par>
                                <p:cTn id="11" presetID="4" presetClass="entr" presetSubtype="16" fill="hold" nodeType="withEffect">
                                  <p:stCondLst>
                                    <p:cond delay="0"/>
                                  </p:stCondLst>
                                  <p:childTnLst>
                                    <p:set>
                                      <p:cBhvr>
                                        <p:cTn id="12" dur="1" fill="hold">
                                          <p:stCondLst>
                                            <p:cond delay="0"/>
                                          </p:stCondLst>
                                        </p:cTn>
                                        <p:tgtEl>
                                          <p:spTgt spid="214"/>
                                        </p:tgtEl>
                                        <p:attrNameLst>
                                          <p:attrName>style.visibility</p:attrName>
                                        </p:attrNameLst>
                                      </p:cBhvr>
                                      <p:to>
                                        <p:strVal val="visible"/>
                                      </p:to>
                                    </p:set>
                                    <p:animEffect transition="in" filter="box(in)">
                                      <p:cBhvr>
                                        <p:cTn id="13" dur="500"/>
                                        <p:tgtEl>
                                          <p:spTgt spid="214"/>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9521"/>
                                        </p:tgtEl>
                                        <p:attrNameLst>
                                          <p:attrName>style.visibility</p:attrName>
                                        </p:attrNameLst>
                                      </p:cBhvr>
                                      <p:to>
                                        <p:strVal val="visible"/>
                                      </p:to>
                                    </p:set>
                                    <p:animEffect transition="in" filter="box(in)">
                                      <p:cBhvr>
                                        <p:cTn id="16" dur="500"/>
                                        <p:tgtEl>
                                          <p:spTgt spid="195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21" grpId="0"/>
      <p:bldP spid="19524" grpId="0"/>
      <p:bldP spid="195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50" descr="Planta piloto 008"/>
          <p:cNvPicPr>
            <a:picLocks noChangeAspect="1" noChangeArrowheads="1"/>
          </p:cNvPicPr>
          <p:nvPr/>
        </p:nvPicPr>
        <p:blipFill>
          <a:blip r:embed="rId3" cstate="print"/>
          <a:srcRect l="2856"/>
          <a:stretch>
            <a:fillRect/>
          </a:stretch>
        </p:blipFill>
        <p:spPr bwMode="auto">
          <a:xfrm>
            <a:off x="323528" y="3647066"/>
            <a:ext cx="2979737" cy="1976437"/>
          </a:xfrm>
          <a:prstGeom prst="rect">
            <a:avLst/>
          </a:prstGeom>
          <a:noFill/>
          <a:ln w="9525">
            <a:noFill/>
            <a:miter lim="800000"/>
            <a:headEnd/>
            <a:tailEnd/>
          </a:ln>
        </p:spPr>
      </p:pic>
      <p:sp>
        <p:nvSpPr>
          <p:cNvPr id="927795" name="Rectangle 51"/>
          <p:cNvSpPr>
            <a:spLocks noChangeArrowheads="1"/>
          </p:cNvSpPr>
          <p:nvPr/>
        </p:nvSpPr>
        <p:spPr bwMode="auto">
          <a:xfrm>
            <a:off x="323528" y="3284239"/>
            <a:ext cx="2979737" cy="374650"/>
          </a:xfrm>
          <a:prstGeom prst="rect">
            <a:avLst/>
          </a:prstGeom>
          <a:solidFill>
            <a:schemeClr val="bg1">
              <a:lumMod val="50000"/>
            </a:schemeClr>
          </a:solidFill>
          <a:ln w="9525" algn="ctr">
            <a:noFill/>
            <a:miter lim="800000"/>
            <a:headEnd/>
            <a:tailEnd/>
          </a:ln>
          <a:effectLst/>
        </p:spPr>
        <p:txBody>
          <a:bodyPr lIns="93296" tIns="46648" rIns="93296" bIns="46648" anchor="ctr">
            <a:spAutoFit/>
          </a:bodyPr>
          <a:lstStyle/>
          <a:p>
            <a:pPr algn="ctr">
              <a:lnSpc>
                <a:spcPct val="130000"/>
              </a:lnSpc>
              <a:spcBef>
                <a:spcPct val="65000"/>
              </a:spcBef>
              <a:buFont typeface="Wingdings" pitchFamily="2" charset="2"/>
              <a:buNone/>
              <a:defRPr/>
            </a:pPr>
            <a:r>
              <a:rPr lang="es-ES_tradnl" sz="1400" b="1" dirty="0" err="1" smtClean="0">
                <a:solidFill>
                  <a:schemeClr val="bg1"/>
                </a:solidFill>
                <a:latin typeface="Verdana" pitchFamily="34" charset="0"/>
              </a:rPr>
              <a:t>Stirred</a:t>
            </a:r>
            <a:r>
              <a:rPr lang="es-ES_tradnl" sz="1400" b="1" dirty="0" smtClean="0">
                <a:solidFill>
                  <a:schemeClr val="bg1"/>
                </a:solidFill>
                <a:latin typeface="Verdana" pitchFamily="34" charset="0"/>
              </a:rPr>
              <a:t> </a:t>
            </a:r>
            <a:r>
              <a:rPr lang="es-ES_tradnl" sz="1400" b="1" dirty="0" err="1" smtClean="0">
                <a:solidFill>
                  <a:schemeClr val="bg1"/>
                </a:solidFill>
                <a:latin typeface="Verdana" pitchFamily="34" charset="0"/>
              </a:rPr>
              <a:t>tank</a:t>
            </a:r>
            <a:r>
              <a:rPr lang="es-ES_tradnl" sz="1400" b="1" dirty="0" smtClean="0">
                <a:solidFill>
                  <a:schemeClr val="bg1"/>
                </a:solidFill>
                <a:latin typeface="Verdana" pitchFamily="34" charset="0"/>
              </a:rPr>
              <a:t> </a:t>
            </a:r>
            <a:r>
              <a:rPr lang="es-ES_tradnl" sz="1400" b="1" dirty="0">
                <a:solidFill>
                  <a:schemeClr val="bg1"/>
                </a:solidFill>
                <a:latin typeface="Verdana" pitchFamily="34" charset="0"/>
              </a:rPr>
              <a:t>15 </a:t>
            </a:r>
            <a:r>
              <a:rPr lang="es-ES_tradnl" sz="1400" b="1" dirty="0" smtClean="0">
                <a:solidFill>
                  <a:schemeClr val="bg1"/>
                </a:solidFill>
                <a:latin typeface="Verdana" pitchFamily="34" charset="0"/>
              </a:rPr>
              <a:t>l</a:t>
            </a:r>
            <a:endParaRPr lang="es-ES_tradnl" sz="1400" b="1" dirty="0">
              <a:solidFill>
                <a:schemeClr val="bg1"/>
              </a:solidFill>
              <a:latin typeface="Verdana" pitchFamily="34" charset="0"/>
            </a:endParaRPr>
          </a:p>
        </p:txBody>
      </p:sp>
      <p:pic>
        <p:nvPicPr>
          <p:cNvPr id="21507" name="Picture 38"/>
          <p:cNvPicPr>
            <a:picLocks noChangeAspect="1" noChangeArrowheads="1"/>
          </p:cNvPicPr>
          <p:nvPr/>
        </p:nvPicPr>
        <p:blipFill>
          <a:blip r:embed="rId4" cstate="print"/>
          <a:srcRect b="39616"/>
          <a:stretch>
            <a:fillRect/>
          </a:stretch>
        </p:blipFill>
        <p:spPr bwMode="auto">
          <a:xfrm>
            <a:off x="1034231" y="907876"/>
            <a:ext cx="7642225" cy="2039937"/>
          </a:xfrm>
          <a:prstGeom prst="rect">
            <a:avLst/>
          </a:prstGeom>
          <a:noFill/>
          <a:ln w="9525">
            <a:noFill/>
            <a:miter lim="800000"/>
            <a:headEnd/>
            <a:tailEnd/>
          </a:ln>
        </p:spPr>
      </p:pic>
      <p:sp>
        <p:nvSpPr>
          <p:cNvPr id="21508" name="Rectangle 39"/>
          <p:cNvSpPr>
            <a:spLocks noChangeArrowheads="1"/>
          </p:cNvSpPr>
          <p:nvPr/>
        </p:nvSpPr>
        <p:spPr bwMode="auto">
          <a:xfrm>
            <a:off x="-59431" y="1211265"/>
            <a:ext cx="1391071" cy="503311"/>
          </a:xfrm>
          <a:prstGeom prst="rect">
            <a:avLst/>
          </a:prstGeom>
          <a:noFill/>
          <a:ln w="9525">
            <a:noFill/>
            <a:miter lim="800000"/>
            <a:headEnd/>
            <a:tailEnd/>
          </a:ln>
        </p:spPr>
        <p:txBody>
          <a:bodyPr lIns="91430" tIns="45716" rIns="91430" bIns="45716"/>
          <a:lstStyle/>
          <a:p>
            <a:pPr algn="ctr" defTabSz="912813">
              <a:lnSpc>
                <a:spcPct val="90000"/>
              </a:lnSpc>
              <a:buSzPct val="120000"/>
            </a:pPr>
            <a:r>
              <a:rPr lang="es-ES_tradnl" sz="1400" b="1" dirty="0" smtClean="0">
                <a:latin typeface="Verdana" pitchFamily="34" charset="0"/>
              </a:rPr>
              <a:t>P-123</a:t>
            </a:r>
          </a:p>
          <a:p>
            <a:pPr algn="ctr" defTabSz="912813">
              <a:lnSpc>
                <a:spcPct val="90000"/>
              </a:lnSpc>
              <a:buSzPct val="120000"/>
            </a:pPr>
            <a:r>
              <a:rPr lang="es-ES_tradnl" sz="1400" b="1" dirty="0" smtClean="0">
                <a:latin typeface="Verdana" pitchFamily="34" charset="0"/>
              </a:rPr>
              <a:t>Non-</a:t>
            </a:r>
            <a:r>
              <a:rPr lang="es-ES_tradnl" sz="1400" b="1" dirty="0" err="1" smtClean="0">
                <a:latin typeface="Verdana" pitchFamily="34" charset="0"/>
              </a:rPr>
              <a:t>ionic</a:t>
            </a:r>
            <a:r>
              <a:rPr lang="es-ES_tradnl" sz="1400" b="1" dirty="0" smtClean="0">
                <a:latin typeface="Verdana" pitchFamily="34" charset="0"/>
              </a:rPr>
              <a:t> </a:t>
            </a:r>
            <a:r>
              <a:rPr lang="es-ES_tradnl" sz="1400" b="1" dirty="0" err="1" smtClean="0">
                <a:latin typeface="Verdana" pitchFamily="34" charset="0"/>
              </a:rPr>
              <a:t>surfactant</a:t>
            </a:r>
            <a:endParaRPr lang="es-ES_tradnl" sz="1400" b="1" dirty="0">
              <a:latin typeface="Verdana" pitchFamily="34" charset="0"/>
            </a:endParaRPr>
          </a:p>
          <a:p>
            <a:pPr algn="ctr" defTabSz="912813">
              <a:lnSpc>
                <a:spcPct val="90000"/>
              </a:lnSpc>
              <a:buSzPct val="120000"/>
            </a:pPr>
            <a:endParaRPr lang="es-ES_tradnl" sz="1400" b="1" dirty="0">
              <a:latin typeface="Verdana" pitchFamily="34" charset="0"/>
            </a:endParaRPr>
          </a:p>
        </p:txBody>
      </p:sp>
      <p:sp>
        <p:nvSpPr>
          <p:cNvPr id="21509" name="Rectangle 40"/>
          <p:cNvSpPr>
            <a:spLocks noChangeArrowheads="1"/>
          </p:cNvSpPr>
          <p:nvPr/>
        </p:nvSpPr>
        <p:spPr bwMode="auto">
          <a:xfrm>
            <a:off x="1907704" y="1196752"/>
            <a:ext cx="1273796" cy="360039"/>
          </a:xfrm>
          <a:prstGeom prst="rect">
            <a:avLst/>
          </a:prstGeom>
          <a:noFill/>
          <a:ln w="9525">
            <a:noFill/>
            <a:miter lim="800000"/>
            <a:headEnd/>
            <a:tailEnd/>
          </a:ln>
        </p:spPr>
        <p:txBody>
          <a:bodyPr lIns="91430" tIns="45716" rIns="91430" bIns="45716"/>
          <a:lstStyle/>
          <a:p>
            <a:pPr algn="just" defTabSz="912813">
              <a:lnSpc>
                <a:spcPct val="90000"/>
              </a:lnSpc>
              <a:buSzPct val="120000"/>
            </a:pPr>
            <a:r>
              <a:rPr lang="es-ES_tradnl" sz="1400" b="1" dirty="0" smtClean="0">
                <a:latin typeface="Verdana" pitchFamily="34" charset="0"/>
              </a:rPr>
              <a:t>TEOS</a:t>
            </a:r>
          </a:p>
          <a:p>
            <a:pPr algn="just" defTabSz="912813">
              <a:lnSpc>
                <a:spcPct val="90000"/>
              </a:lnSpc>
              <a:buSzPct val="120000"/>
            </a:pPr>
            <a:r>
              <a:rPr lang="es-ES_tradnl" sz="1400" b="1" dirty="0" smtClean="0">
                <a:latin typeface="Verdana" pitchFamily="34" charset="0"/>
              </a:rPr>
              <a:t>precursor</a:t>
            </a:r>
            <a:endParaRPr lang="es-MX" sz="1400" b="1" dirty="0">
              <a:latin typeface="Verdana" pitchFamily="34" charset="0"/>
            </a:endParaRPr>
          </a:p>
        </p:txBody>
      </p:sp>
      <p:sp>
        <p:nvSpPr>
          <p:cNvPr id="21510" name="Rectangle 41"/>
          <p:cNvSpPr>
            <a:spLocks noChangeArrowheads="1"/>
          </p:cNvSpPr>
          <p:nvPr/>
        </p:nvSpPr>
        <p:spPr bwMode="auto">
          <a:xfrm>
            <a:off x="1065981" y="1939751"/>
            <a:ext cx="739775" cy="725487"/>
          </a:xfrm>
          <a:prstGeom prst="rect">
            <a:avLst/>
          </a:prstGeom>
          <a:noFill/>
          <a:ln w="9525">
            <a:noFill/>
            <a:miter lim="800000"/>
            <a:headEnd/>
            <a:tailEnd/>
          </a:ln>
        </p:spPr>
        <p:txBody>
          <a:bodyPr wrap="none" lIns="93296" tIns="46648" rIns="93296" bIns="46648" anchor="ctr"/>
          <a:lstStyle/>
          <a:p>
            <a:endParaRPr lang="en-US"/>
          </a:p>
        </p:txBody>
      </p:sp>
      <p:cxnSp>
        <p:nvCxnSpPr>
          <p:cNvPr id="21512" name="AutoShape 43"/>
          <p:cNvCxnSpPr>
            <a:cxnSpLocks noChangeShapeType="1"/>
          </p:cNvCxnSpPr>
          <p:nvPr/>
        </p:nvCxnSpPr>
        <p:spPr bwMode="auto">
          <a:xfrm rot="10800000" flipV="1">
            <a:off x="1603648" y="1460294"/>
            <a:ext cx="268287" cy="360363"/>
          </a:xfrm>
          <a:prstGeom prst="bentConnector2">
            <a:avLst/>
          </a:prstGeom>
          <a:noFill/>
          <a:ln w="9525">
            <a:solidFill>
              <a:schemeClr val="tx1"/>
            </a:solidFill>
            <a:miter lim="800000"/>
            <a:headEnd/>
            <a:tailEnd type="triangle" w="med" len="med"/>
          </a:ln>
        </p:spPr>
      </p:cxnSp>
      <p:sp>
        <p:nvSpPr>
          <p:cNvPr id="21513" name="Rectangle 44"/>
          <p:cNvSpPr>
            <a:spLocks noChangeArrowheads="1"/>
          </p:cNvSpPr>
          <p:nvPr/>
        </p:nvSpPr>
        <p:spPr bwMode="auto">
          <a:xfrm>
            <a:off x="962794" y="2527126"/>
            <a:ext cx="1076325" cy="385762"/>
          </a:xfrm>
          <a:prstGeom prst="rect">
            <a:avLst/>
          </a:prstGeom>
          <a:noFill/>
          <a:ln w="9525">
            <a:noFill/>
            <a:miter lim="800000"/>
            <a:headEnd/>
            <a:tailEnd/>
          </a:ln>
        </p:spPr>
        <p:txBody>
          <a:bodyPr lIns="91430" tIns="45716" rIns="91430" bIns="45716"/>
          <a:lstStyle/>
          <a:p>
            <a:pPr algn="ctr" defTabSz="912813">
              <a:lnSpc>
                <a:spcPct val="120000"/>
              </a:lnSpc>
              <a:buSzPct val="120000"/>
            </a:pPr>
            <a:r>
              <a:rPr lang="es-ES_tradnl" sz="1100" b="1" dirty="0" err="1" smtClean="0">
                <a:latin typeface="Verdana" pitchFamily="34" charset="0"/>
              </a:rPr>
              <a:t>Spherical</a:t>
            </a:r>
            <a:r>
              <a:rPr lang="es-ES_tradnl" sz="1100" b="1" dirty="0" smtClean="0">
                <a:latin typeface="Verdana" pitchFamily="34" charset="0"/>
              </a:rPr>
              <a:t> </a:t>
            </a:r>
            <a:r>
              <a:rPr lang="es-ES_tradnl" sz="1100" b="1" dirty="0" err="1" smtClean="0">
                <a:latin typeface="Verdana" pitchFamily="34" charset="0"/>
              </a:rPr>
              <a:t>micelle</a:t>
            </a:r>
            <a:endParaRPr lang="es-MX" sz="1100" b="1" dirty="0">
              <a:latin typeface="Verdana" pitchFamily="34" charset="0"/>
            </a:endParaRPr>
          </a:p>
        </p:txBody>
      </p:sp>
      <p:sp>
        <p:nvSpPr>
          <p:cNvPr id="21514" name="Rectangle 45"/>
          <p:cNvSpPr>
            <a:spLocks noChangeArrowheads="1"/>
          </p:cNvSpPr>
          <p:nvPr/>
        </p:nvSpPr>
        <p:spPr bwMode="auto">
          <a:xfrm>
            <a:off x="1835919" y="2527126"/>
            <a:ext cx="1076325" cy="384175"/>
          </a:xfrm>
          <a:prstGeom prst="rect">
            <a:avLst/>
          </a:prstGeom>
          <a:noFill/>
          <a:ln w="9525">
            <a:noFill/>
            <a:miter lim="800000"/>
            <a:headEnd/>
            <a:tailEnd/>
          </a:ln>
        </p:spPr>
        <p:txBody>
          <a:bodyPr lIns="91430" tIns="45716" rIns="91430" bIns="45716"/>
          <a:lstStyle/>
          <a:p>
            <a:pPr algn="ctr" defTabSz="912813">
              <a:lnSpc>
                <a:spcPct val="120000"/>
              </a:lnSpc>
              <a:buSzPct val="120000"/>
            </a:pPr>
            <a:r>
              <a:rPr lang="es-ES_tradnl" sz="1100" b="1" dirty="0" err="1" smtClean="0">
                <a:latin typeface="Verdana" pitchFamily="34" charset="0"/>
              </a:rPr>
              <a:t>Cylindrical</a:t>
            </a:r>
            <a:r>
              <a:rPr lang="es-ES_tradnl" sz="1100" b="1" dirty="0" smtClean="0">
                <a:latin typeface="Verdana" pitchFamily="34" charset="0"/>
              </a:rPr>
              <a:t> </a:t>
            </a:r>
            <a:r>
              <a:rPr lang="es-ES_tradnl" sz="1100" b="1" dirty="0" err="1" smtClean="0">
                <a:latin typeface="Verdana" pitchFamily="34" charset="0"/>
              </a:rPr>
              <a:t>micelle</a:t>
            </a:r>
            <a:endParaRPr lang="es-MX" sz="1100" b="1" dirty="0">
              <a:latin typeface="Verdana" pitchFamily="34" charset="0"/>
            </a:endParaRPr>
          </a:p>
        </p:txBody>
      </p:sp>
      <p:sp>
        <p:nvSpPr>
          <p:cNvPr id="21515" name="Rectangle 48"/>
          <p:cNvSpPr>
            <a:spLocks noChangeArrowheads="1"/>
          </p:cNvSpPr>
          <p:nvPr/>
        </p:nvSpPr>
        <p:spPr bwMode="auto">
          <a:xfrm>
            <a:off x="7524328" y="2708920"/>
            <a:ext cx="1454150" cy="361950"/>
          </a:xfrm>
          <a:prstGeom prst="rect">
            <a:avLst/>
          </a:prstGeom>
          <a:noFill/>
          <a:ln w="9525">
            <a:noFill/>
            <a:miter lim="800000"/>
            <a:headEnd/>
            <a:tailEnd/>
          </a:ln>
        </p:spPr>
        <p:txBody>
          <a:bodyPr lIns="91430" tIns="45716" rIns="91430" bIns="45716"/>
          <a:lstStyle/>
          <a:p>
            <a:pPr algn="ctr" defTabSz="912813">
              <a:lnSpc>
                <a:spcPct val="125000"/>
              </a:lnSpc>
              <a:buSzPct val="120000"/>
            </a:pPr>
            <a:r>
              <a:rPr lang="es-ES_tradnl" sz="1400" b="1" dirty="0" err="1">
                <a:latin typeface="Verdana" pitchFamily="34" charset="0"/>
              </a:rPr>
              <a:t>SBA</a:t>
            </a:r>
            <a:r>
              <a:rPr lang="es-ES_tradnl" sz="1400" b="1" dirty="0">
                <a:latin typeface="Verdana" pitchFamily="34" charset="0"/>
              </a:rPr>
              <a:t>-15</a:t>
            </a:r>
            <a:endParaRPr lang="es-MX" sz="1400" b="1" dirty="0">
              <a:latin typeface="Verdana" pitchFamily="34" charset="0"/>
            </a:endParaRPr>
          </a:p>
        </p:txBody>
      </p:sp>
      <p:sp>
        <p:nvSpPr>
          <p:cNvPr id="21516" name="Text Box 49"/>
          <p:cNvSpPr txBox="1">
            <a:spLocks noChangeArrowheads="1"/>
          </p:cNvSpPr>
          <p:nvPr/>
        </p:nvSpPr>
        <p:spPr bwMode="auto">
          <a:xfrm>
            <a:off x="5868168" y="2390602"/>
            <a:ext cx="1514475" cy="537405"/>
          </a:xfrm>
          <a:prstGeom prst="rect">
            <a:avLst/>
          </a:prstGeom>
          <a:noFill/>
          <a:ln w="9525">
            <a:noFill/>
            <a:miter lim="800000"/>
            <a:headEnd/>
            <a:tailEnd/>
          </a:ln>
        </p:spPr>
        <p:txBody>
          <a:bodyPr lIns="93296" tIns="46648" rIns="93296" bIns="46648">
            <a:spAutoFit/>
          </a:bodyPr>
          <a:lstStyle/>
          <a:p>
            <a:pPr algn="ctr">
              <a:lnSpc>
                <a:spcPct val="120000"/>
              </a:lnSpc>
            </a:pPr>
            <a:r>
              <a:rPr lang="es-ES" sz="1200" b="1" dirty="0" err="1" smtClean="0">
                <a:latin typeface="Verdana" pitchFamily="34" charset="0"/>
              </a:rPr>
              <a:t>Surfactant</a:t>
            </a:r>
            <a:endParaRPr lang="es-ES" sz="1200" b="1" dirty="0" smtClean="0">
              <a:latin typeface="Verdana" pitchFamily="34" charset="0"/>
            </a:endParaRPr>
          </a:p>
          <a:p>
            <a:pPr algn="ctr">
              <a:lnSpc>
                <a:spcPct val="120000"/>
              </a:lnSpc>
            </a:pPr>
            <a:r>
              <a:rPr lang="es-ES" sz="1200" b="1" dirty="0" err="1" smtClean="0">
                <a:latin typeface="Verdana" pitchFamily="34" charset="0"/>
              </a:rPr>
              <a:t>Removal</a:t>
            </a:r>
            <a:endParaRPr lang="es-ES" sz="1200" b="1" dirty="0" smtClean="0">
              <a:latin typeface="Verdana" pitchFamily="34" charset="0"/>
            </a:endParaRPr>
          </a:p>
        </p:txBody>
      </p:sp>
      <p:sp>
        <p:nvSpPr>
          <p:cNvPr id="21517" name="Rectangle 92"/>
          <p:cNvSpPr>
            <a:spLocks noChangeArrowheads="1"/>
          </p:cNvSpPr>
          <p:nvPr/>
        </p:nvSpPr>
        <p:spPr bwMode="auto">
          <a:xfrm>
            <a:off x="4491806" y="1468263"/>
            <a:ext cx="766763" cy="374650"/>
          </a:xfrm>
          <a:prstGeom prst="rect">
            <a:avLst/>
          </a:prstGeom>
          <a:solidFill>
            <a:schemeClr val="bg1"/>
          </a:solidFill>
          <a:ln w="9525">
            <a:noFill/>
            <a:miter lim="800000"/>
            <a:headEnd/>
            <a:tailEnd/>
          </a:ln>
        </p:spPr>
        <p:txBody>
          <a:bodyPr wrap="none" lIns="93296" tIns="46648" rIns="93296" bIns="46648" anchor="ctr"/>
          <a:lstStyle/>
          <a:p>
            <a:endParaRPr lang="en-US"/>
          </a:p>
        </p:txBody>
      </p:sp>
      <p:sp>
        <p:nvSpPr>
          <p:cNvPr id="21518" name="Rectangle 93"/>
          <p:cNvSpPr>
            <a:spLocks noChangeArrowheads="1"/>
          </p:cNvSpPr>
          <p:nvPr/>
        </p:nvSpPr>
        <p:spPr bwMode="auto">
          <a:xfrm>
            <a:off x="4626744" y="1573038"/>
            <a:ext cx="346075" cy="646113"/>
          </a:xfrm>
          <a:prstGeom prst="rect">
            <a:avLst/>
          </a:prstGeom>
          <a:solidFill>
            <a:schemeClr val="bg1"/>
          </a:solidFill>
          <a:ln w="9525">
            <a:noFill/>
            <a:miter lim="800000"/>
            <a:headEnd/>
            <a:tailEnd/>
          </a:ln>
        </p:spPr>
        <p:txBody>
          <a:bodyPr wrap="none" lIns="93296" tIns="46648" rIns="93296" bIns="46648" anchor="ctr"/>
          <a:lstStyle/>
          <a:p>
            <a:endParaRPr lang="en-US"/>
          </a:p>
        </p:txBody>
      </p:sp>
      <p:sp>
        <p:nvSpPr>
          <p:cNvPr id="21519" name="Rectangle 98"/>
          <p:cNvSpPr>
            <a:spLocks noChangeArrowheads="1"/>
          </p:cNvSpPr>
          <p:nvPr/>
        </p:nvSpPr>
        <p:spPr bwMode="auto">
          <a:xfrm>
            <a:off x="4552131" y="2352501"/>
            <a:ext cx="400050" cy="325437"/>
          </a:xfrm>
          <a:prstGeom prst="rect">
            <a:avLst/>
          </a:prstGeom>
          <a:solidFill>
            <a:schemeClr val="bg1"/>
          </a:solidFill>
          <a:ln w="9525">
            <a:noFill/>
            <a:miter lim="800000"/>
            <a:headEnd/>
            <a:tailEnd/>
          </a:ln>
        </p:spPr>
        <p:txBody>
          <a:bodyPr wrap="none" lIns="93296" tIns="46648" rIns="93296" bIns="46648" anchor="ctr"/>
          <a:lstStyle/>
          <a:p>
            <a:endParaRPr lang="en-US"/>
          </a:p>
        </p:txBody>
      </p:sp>
      <p:pic>
        <p:nvPicPr>
          <p:cNvPr id="21520" name="Picture 91"/>
          <p:cNvPicPr>
            <a:picLocks noChangeAspect="1" noChangeArrowheads="1"/>
          </p:cNvPicPr>
          <p:nvPr/>
        </p:nvPicPr>
        <p:blipFill>
          <a:blip r:embed="rId5" cstate="print"/>
          <a:srcRect/>
          <a:stretch>
            <a:fillRect/>
          </a:stretch>
        </p:blipFill>
        <p:spPr bwMode="auto">
          <a:xfrm>
            <a:off x="4248919" y="2276301"/>
            <a:ext cx="898525" cy="790575"/>
          </a:xfrm>
          <a:prstGeom prst="rect">
            <a:avLst/>
          </a:prstGeom>
          <a:noFill/>
          <a:ln w="9525">
            <a:noFill/>
            <a:miter lim="800000"/>
            <a:headEnd/>
            <a:tailEnd/>
          </a:ln>
        </p:spPr>
      </p:pic>
      <p:sp>
        <p:nvSpPr>
          <p:cNvPr id="21521" name="Rectangle 47"/>
          <p:cNvSpPr>
            <a:spLocks noChangeArrowheads="1"/>
          </p:cNvSpPr>
          <p:nvPr/>
        </p:nvSpPr>
        <p:spPr bwMode="auto">
          <a:xfrm>
            <a:off x="4882331" y="907876"/>
            <a:ext cx="2235200" cy="474662"/>
          </a:xfrm>
          <a:prstGeom prst="rect">
            <a:avLst/>
          </a:prstGeom>
          <a:noFill/>
          <a:ln w="9525">
            <a:noFill/>
            <a:miter lim="800000"/>
            <a:headEnd/>
            <a:tailEnd/>
          </a:ln>
        </p:spPr>
        <p:txBody>
          <a:bodyPr lIns="91430" tIns="45716" rIns="91430" bIns="45716"/>
          <a:lstStyle/>
          <a:p>
            <a:pPr algn="ctr" defTabSz="912813">
              <a:lnSpc>
                <a:spcPct val="120000"/>
              </a:lnSpc>
              <a:buSzPct val="120000"/>
            </a:pPr>
            <a:r>
              <a:rPr lang="es-ES_tradnl" sz="1100" b="1" dirty="0" err="1" smtClean="0">
                <a:latin typeface="Verdana" pitchFamily="34" charset="0"/>
              </a:rPr>
              <a:t>Surfactant</a:t>
            </a:r>
            <a:r>
              <a:rPr lang="es-ES_tradnl" sz="1100" b="1" dirty="0" smtClean="0">
                <a:latin typeface="Verdana" pitchFamily="34" charset="0"/>
              </a:rPr>
              <a:t> </a:t>
            </a:r>
          </a:p>
          <a:p>
            <a:pPr algn="ctr" defTabSz="912813">
              <a:lnSpc>
                <a:spcPct val="120000"/>
              </a:lnSpc>
              <a:buSzPct val="120000"/>
            </a:pPr>
            <a:r>
              <a:rPr lang="es-ES_tradnl" sz="1100" b="1" dirty="0" err="1" smtClean="0">
                <a:latin typeface="Verdana" pitchFamily="34" charset="0"/>
              </a:rPr>
              <a:t>inside</a:t>
            </a:r>
            <a:r>
              <a:rPr lang="es-ES_tradnl" sz="1100" b="1" dirty="0" smtClean="0">
                <a:latin typeface="Verdana" pitchFamily="34" charset="0"/>
              </a:rPr>
              <a:t> </a:t>
            </a:r>
            <a:r>
              <a:rPr lang="es-ES_tradnl" sz="1100" b="1" dirty="0" err="1" smtClean="0">
                <a:latin typeface="Verdana" pitchFamily="34" charset="0"/>
              </a:rPr>
              <a:t>pores</a:t>
            </a:r>
            <a:endParaRPr lang="es-MX" sz="1100" b="1" dirty="0">
              <a:latin typeface="Verdana" pitchFamily="34" charset="0"/>
            </a:endParaRPr>
          </a:p>
        </p:txBody>
      </p:sp>
      <p:sp>
        <p:nvSpPr>
          <p:cNvPr id="21522" name="Rectangle 52"/>
          <p:cNvSpPr>
            <a:spLocks noChangeArrowheads="1"/>
          </p:cNvSpPr>
          <p:nvPr/>
        </p:nvSpPr>
        <p:spPr bwMode="auto">
          <a:xfrm>
            <a:off x="94431" y="695018"/>
            <a:ext cx="6300192" cy="452703"/>
          </a:xfrm>
          <a:prstGeom prst="rect">
            <a:avLst/>
          </a:prstGeom>
          <a:noFill/>
          <a:ln w="9525" algn="ctr">
            <a:noFill/>
            <a:miter lim="800000"/>
            <a:headEnd/>
            <a:tailEnd/>
          </a:ln>
        </p:spPr>
        <p:txBody>
          <a:bodyPr wrap="square" lIns="93296" tIns="46648" rIns="93296" bIns="46648" anchor="ctr">
            <a:spAutoFit/>
          </a:bodyPr>
          <a:lstStyle/>
          <a:p>
            <a:pPr lvl="1">
              <a:lnSpc>
                <a:spcPct val="130000"/>
              </a:lnSpc>
              <a:spcBef>
                <a:spcPct val="65000"/>
              </a:spcBef>
              <a:buFont typeface="Wingdings" pitchFamily="2" charset="2"/>
              <a:buNone/>
            </a:pPr>
            <a:r>
              <a:rPr lang="es-ES_tradnl" sz="2000" b="1" dirty="0" smtClean="0">
                <a:cs typeface="Arial" charset="0"/>
              </a:rPr>
              <a:t>SBA-15 </a:t>
            </a:r>
            <a:r>
              <a:rPr lang="es-ES_tradnl" sz="2000" b="1" dirty="0" err="1" smtClean="0">
                <a:cs typeface="Arial" charset="0"/>
              </a:rPr>
              <a:t>Synthesis</a:t>
            </a:r>
            <a:endParaRPr lang="es-ES_tradnl" sz="2000" b="1" dirty="0">
              <a:cs typeface="Arial" charset="0"/>
            </a:endParaRPr>
          </a:p>
        </p:txBody>
      </p:sp>
      <p:pic>
        <p:nvPicPr>
          <p:cNvPr id="21523" name="Picture 100" descr="T1-8"/>
          <p:cNvPicPr>
            <a:picLocks noChangeAspect="1" noChangeArrowheads="1"/>
          </p:cNvPicPr>
          <p:nvPr/>
        </p:nvPicPr>
        <p:blipFill>
          <a:blip r:embed="rId6" cstate="print"/>
          <a:srcRect l="33121" t="37823"/>
          <a:stretch>
            <a:fillRect/>
          </a:stretch>
        </p:blipFill>
        <p:spPr bwMode="auto">
          <a:xfrm>
            <a:off x="3469953" y="3546275"/>
            <a:ext cx="2876550" cy="2114550"/>
          </a:xfrm>
          <a:prstGeom prst="rect">
            <a:avLst/>
          </a:prstGeom>
          <a:noFill/>
          <a:ln w="9525">
            <a:noFill/>
            <a:miter lim="800000"/>
            <a:headEnd/>
            <a:tailEnd/>
          </a:ln>
        </p:spPr>
      </p:pic>
      <p:sp>
        <p:nvSpPr>
          <p:cNvPr id="927845" name="Text Box 101"/>
          <p:cNvSpPr txBox="1">
            <a:spLocks noChangeArrowheads="1"/>
          </p:cNvSpPr>
          <p:nvPr/>
        </p:nvSpPr>
        <p:spPr bwMode="auto">
          <a:xfrm>
            <a:off x="3479478" y="3284239"/>
            <a:ext cx="2867025" cy="309562"/>
          </a:xfrm>
          <a:prstGeom prst="rect">
            <a:avLst/>
          </a:prstGeom>
          <a:solidFill>
            <a:schemeClr val="bg1">
              <a:lumMod val="50000"/>
            </a:schemeClr>
          </a:solidFill>
          <a:ln w="9525">
            <a:noFill/>
            <a:miter lim="800000"/>
            <a:headEnd/>
            <a:tailEnd/>
          </a:ln>
          <a:effectLst/>
        </p:spPr>
        <p:txBody>
          <a:bodyPr lIns="93296" tIns="46648" rIns="93296" bIns="46648">
            <a:spAutoFit/>
          </a:bodyPr>
          <a:lstStyle/>
          <a:p>
            <a:pPr algn="ctr">
              <a:defRPr/>
            </a:pPr>
            <a:r>
              <a:rPr lang="es-ES" sz="1400" b="1" dirty="0" smtClean="0">
                <a:solidFill>
                  <a:schemeClr val="bg1"/>
                </a:solidFill>
                <a:latin typeface="Verdana" pitchFamily="34" charset="0"/>
              </a:rPr>
              <a:t>TEM </a:t>
            </a:r>
            <a:r>
              <a:rPr lang="es-ES" sz="1400" b="1" dirty="0" err="1" smtClean="0">
                <a:solidFill>
                  <a:schemeClr val="bg1"/>
                </a:solidFill>
                <a:latin typeface="Verdana" pitchFamily="34" charset="0"/>
              </a:rPr>
              <a:t>image</a:t>
            </a:r>
            <a:endParaRPr lang="es-ES" sz="1400" b="1" dirty="0">
              <a:solidFill>
                <a:schemeClr val="bg1"/>
              </a:solidFill>
              <a:latin typeface="Verdana" pitchFamily="34" charset="0"/>
            </a:endParaRPr>
          </a:p>
        </p:txBody>
      </p:sp>
      <p:grpSp>
        <p:nvGrpSpPr>
          <p:cNvPr id="21525" name="21 Grupo"/>
          <p:cNvGrpSpPr>
            <a:grpSpLocks/>
          </p:cNvGrpSpPr>
          <p:nvPr/>
        </p:nvGrpSpPr>
        <p:grpSpPr bwMode="auto">
          <a:xfrm>
            <a:off x="323850" y="188913"/>
            <a:ext cx="4968875" cy="400110"/>
            <a:chOff x="323528" y="188640"/>
            <a:chExt cx="4968552" cy="400170"/>
          </a:xfrm>
        </p:grpSpPr>
        <p:sp>
          <p:nvSpPr>
            <p:cNvPr id="21544" name="22 CuadroTexto"/>
            <p:cNvSpPr txBox="1">
              <a:spLocks noChangeArrowheads="1"/>
            </p:cNvSpPr>
            <p:nvPr/>
          </p:nvSpPr>
          <p:spPr bwMode="auto">
            <a:xfrm>
              <a:off x="860763" y="188640"/>
              <a:ext cx="3887735" cy="400170"/>
            </a:xfrm>
            <a:prstGeom prst="rect">
              <a:avLst/>
            </a:prstGeom>
            <a:solidFill>
              <a:srgbClr val="FFF8EF"/>
            </a:solidFill>
            <a:ln w="9525">
              <a:noFill/>
              <a:miter lim="800000"/>
              <a:headEnd/>
              <a:tailEnd/>
            </a:ln>
          </p:spPr>
          <p:txBody>
            <a:bodyPr wrap="none">
              <a:spAutoFit/>
            </a:bodyPr>
            <a:lstStyle/>
            <a:p>
              <a:pPr algn="ctr"/>
              <a:r>
                <a:rPr lang="es-ES" sz="2000" b="1" dirty="0" smtClean="0">
                  <a:solidFill>
                    <a:srgbClr val="000099"/>
                  </a:solidFill>
                  <a:cs typeface="Arial" charset="0"/>
                </a:rPr>
                <a:t>EXPERIMENTAL PROCEDURE</a:t>
              </a:r>
              <a:endParaRPr lang="es-ES" sz="2000" b="1" dirty="0">
                <a:solidFill>
                  <a:srgbClr val="000099"/>
                </a:solidFill>
                <a:cs typeface="Arial" charset="0"/>
              </a:endParaRPr>
            </a:p>
          </p:txBody>
        </p:sp>
        <p:sp>
          <p:nvSpPr>
            <p:cNvPr id="31" name="30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latin typeface="Arial" pitchFamily="34" charset="0"/>
                <a:cs typeface="Arial" pitchFamily="34" charset="0"/>
              </a:endParaRPr>
            </a:p>
          </p:txBody>
        </p:sp>
      </p:grpSp>
      <p:pic>
        <p:nvPicPr>
          <p:cNvPr id="21526" name="Picture 2"/>
          <p:cNvPicPr>
            <a:picLocks noChangeAspect="1" noChangeArrowheads="1"/>
          </p:cNvPicPr>
          <p:nvPr/>
        </p:nvPicPr>
        <p:blipFill>
          <a:blip r:embed="rId7" cstate="print">
            <a:clrChange>
              <a:clrFrom>
                <a:srgbClr val="FEFEFE"/>
              </a:clrFrom>
              <a:clrTo>
                <a:srgbClr val="FEFEFE">
                  <a:alpha val="0"/>
                </a:srgbClr>
              </a:clrTo>
            </a:clrChange>
          </a:blip>
          <a:srcRect l="78519" t="22379" r="1331" b="4973"/>
          <a:stretch>
            <a:fillRect/>
          </a:stretch>
        </p:blipFill>
        <p:spPr bwMode="auto">
          <a:xfrm>
            <a:off x="7740352" y="5229200"/>
            <a:ext cx="1200377" cy="1152129"/>
          </a:xfrm>
          <a:prstGeom prst="rect">
            <a:avLst/>
          </a:prstGeom>
          <a:noFill/>
          <a:ln w="9525">
            <a:noFill/>
            <a:miter lim="800000"/>
            <a:headEnd/>
            <a:tailEnd/>
          </a:ln>
        </p:spPr>
      </p:pic>
      <p:sp>
        <p:nvSpPr>
          <p:cNvPr id="21528" name="Rectangle 30"/>
          <p:cNvSpPr>
            <a:spLocks noChangeArrowheads="1"/>
          </p:cNvSpPr>
          <p:nvPr/>
        </p:nvSpPr>
        <p:spPr bwMode="auto">
          <a:xfrm>
            <a:off x="35496" y="5758188"/>
            <a:ext cx="1620838" cy="754053"/>
          </a:xfrm>
          <a:prstGeom prst="rect">
            <a:avLst/>
          </a:prstGeom>
          <a:noFill/>
          <a:ln w="9525">
            <a:noFill/>
            <a:miter lim="800000"/>
            <a:headEnd/>
            <a:tailEnd/>
          </a:ln>
        </p:spPr>
        <p:txBody>
          <a:bodyPr lIns="0" tIns="0" rIns="0" bIns="0">
            <a:spAutoFit/>
          </a:bodyPr>
          <a:lstStyle/>
          <a:p>
            <a:pPr marL="336550" indent="-336550" algn="ctr" defTabSz="895350">
              <a:spcBef>
                <a:spcPct val="50000"/>
              </a:spcBef>
              <a:buClr>
                <a:schemeClr val="hlink"/>
              </a:buClr>
              <a:buSzPct val="70000"/>
              <a:buFont typeface="Wingdings" pitchFamily="2" charset="2"/>
              <a:buNone/>
            </a:pPr>
            <a:r>
              <a:rPr lang="es-ES" sz="1400" b="1" dirty="0">
                <a:solidFill>
                  <a:srgbClr val="000000"/>
                </a:solidFill>
                <a:latin typeface="Verdana" pitchFamily="34" charset="0"/>
              </a:rPr>
              <a:t>P-123 (</a:t>
            </a:r>
            <a:r>
              <a:rPr lang="es-ES" sz="1400" b="1" dirty="0" err="1">
                <a:solidFill>
                  <a:srgbClr val="000000"/>
                </a:solidFill>
                <a:latin typeface="Verdana" pitchFamily="34" charset="0"/>
              </a:rPr>
              <a:t>Pluronic</a:t>
            </a:r>
            <a:r>
              <a:rPr lang="es-ES" sz="1400" b="1" dirty="0">
                <a:solidFill>
                  <a:srgbClr val="000000"/>
                </a:solidFill>
                <a:latin typeface="Verdana" pitchFamily="34" charset="0"/>
              </a:rPr>
              <a:t>)</a:t>
            </a:r>
          </a:p>
          <a:p>
            <a:pPr marL="336550" indent="-336550" algn="ctr" defTabSz="895350">
              <a:spcBef>
                <a:spcPct val="50000"/>
              </a:spcBef>
              <a:buClr>
                <a:schemeClr val="hlink"/>
              </a:buClr>
              <a:buSzPct val="70000"/>
              <a:buFont typeface="Wingdings" pitchFamily="2" charset="2"/>
              <a:buNone/>
            </a:pPr>
            <a:r>
              <a:rPr lang="es-ES" sz="1400" b="1" dirty="0" err="1" smtClean="0">
                <a:solidFill>
                  <a:srgbClr val="000000"/>
                </a:solidFill>
                <a:latin typeface="Verdana" pitchFamily="34" charset="0"/>
              </a:rPr>
              <a:t>HCl</a:t>
            </a:r>
            <a:r>
              <a:rPr lang="es-ES" sz="1400" b="1" dirty="0" smtClean="0">
                <a:solidFill>
                  <a:srgbClr val="000000"/>
                </a:solidFill>
                <a:latin typeface="Verdana" pitchFamily="34" charset="0"/>
              </a:rPr>
              <a:t> 1,9 M</a:t>
            </a:r>
            <a:endParaRPr lang="es-ES" sz="1400" b="1" dirty="0">
              <a:solidFill>
                <a:srgbClr val="000000"/>
              </a:solidFill>
              <a:latin typeface="Verdana" pitchFamily="34" charset="0"/>
            </a:endParaRPr>
          </a:p>
        </p:txBody>
      </p:sp>
      <p:sp>
        <p:nvSpPr>
          <p:cNvPr id="21529" name="Rectangle 32"/>
          <p:cNvSpPr>
            <a:spLocks noChangeArrowheads="1"/>
          </p:cNvSpPr>
          <p:nvPr/>
        </p:nvSpPr>
        <p:spPr bwMode="auto">
          <a:xfrm>
            <a:off x="3131840" y="5773254"/>
            <a:ext cx="1944216" cy="215444"/>
          </a:xfrm>
          <a:prstGeom prst="rect">
            <a:avLst/>
          </a:prstGeom>
          <a:noFill/>
          <a:ln w="9525">
            <a:noFill/>
            <a:miter lim="800000"/>
            <a:headEnd/>
            <a:tailEnd/>
          </a:ln>
        </p:spPr>
        <p:txBody>
          <a:bodyPr wrap="square" lIns="0" tIns="0" rIns="0" bIns="0">
            <a:spAutoFit/>
          </a:bodyPr>
          <a:lstStyle/>
          <a:p>
            <a:pPr marL="336550" indent="-336550" algn="ctr" defTabSz="895350">
              <a:spcBef>
                <a:spcPct val="50000"/>
              </a:spcBef>
              <a:buClr>
                <a:schemeClr val="hlink"/>
              </a:buClr>
              <a:buSzPct val="70000"/>
              <a:buFont typeface="Wingdings" pitchFamily="2" charset="2"/>
              <a:buNone/>
            </a:pPr>
            <a:r>
              <a:rPr lang="es-ES" sz="1400" b="1" dirty="0">
                <a:solidFill>
                  <a:srgbClr val="000000"/>
                </a:solidFill>
                <a:latin typeface="Verdana" pitchFamily="34" charset="0"/>
              </a:rPr>
              <a:t>+ </a:t>
            </a:r>
            <a:r>
              <a:rPr lang="es-ES" sz="1400" b="1" dirty="0" smtClean="0">
                <a:solidFill>
                  <a:srgbClr val="000000"/>
                </a:solidFill>
                <a:latin typeface="Verdana" pitchFamily="34" charset="0"/>
              </a:rPr>
              <a:t>TEOS </a:t>
            </a:r>
            <a:r>
              <a:rPr lang="es-ES" sz="1400" b="1" dirty="0" err="1" smtClean="0">
                <a:solidFill>
                  <a:srgbClr val="000000"/>
                </a:solidFill>
                <a:latin typeface="Verdana" pitchFamily="34" charset="0"/>
              </a:rPr>
              <a:t>Hydrolisis</a:t>
            </a:r>
            <a:endParaRPr lang="es-ES" sz="1400" b="1" dirty="0">
              <a:solidFill>
                <a:srgbClr val="000000"/>
              </a:solidFill>
              <a:latin typeface="Verdana" pitchFamily="34" charset="0"/>
            </a:endParaRPr>
          </a:p>
        </p:txBody>
      </p:sp>
      <p:sp>
        <p:nvSpPr>
          <p:cNvPr id="21530" name="Line 33"/>
          <p:cNvSpPr>
            <a:spLocks noChangeShapeType="1"/>
          </p:cNvSpPr>
          <p:nvPr/>
        </p:nvSpPr>
        <p:spPr bwMode="auto">
          <a:xfrm>
            <a:off x="1759521" y="6018460"/>
            <a:ext cx="1338263" cy="0"/>
          </a:xfrm>
          <a:prstGeom prst="line">
            <a:avLst/>
          </a:prstGeom>
          <a:noFill/>
          <a:ln w="9525">
            <a:solidFill>
              <a:schemeClr val="tx1"/>
            </a:solidFill>
            <a:round/>
            <a:headEnd/>
            <a:tailEnd type="triangle" w="med" len="med"/>
          </a:ln>
        </p:spPr>
        <p:txBody>
          <a:bodyPr/>
          <a:lstStyle/>
          <a:p>
            <a:endParaRPr lang="es-ES"/>
          </a:p>
        </p:txBody>
      </p:sp>
      <p:sp>
        <p:nvSpPr>
          <p:cNvPr id="21532" name="Rectangle 35"/>
          <p:cNvSpPr>
            <a:spLocks noChangeArrowheads="1"/>
          </p:cNvSpPr>
          <p:nvPr/>
        </p:nvSpPr>
        <p:spPr bwMode="auto">
          <a:xfrm>
            <a:off x="1962721" y="6064576"/>
            <a:ext cx="904875" cy="184666"/>
          </a:xfrm>
          <a:prstGeom prst="rect">
            <a:avLst/>
          </a:prstGeom>
          <a:noFill/>
          <a:ln w="9525">
            <a:noFill/>
            <a:miter lim="800000"/>
            <a:headEnd/>
            <a:tailEnd/>
          </a:ln>
        </p:spPr>
        <p:txBody>
          <a:bodyPr lIns="0" tIns="0" rIns="0" bIns="0">
            <a:spAutoFit/>
          </a:bodyPr>
          <a:lstStyle/>
          <a:p>
            <a:pPr marL="336550" indent="-336550" algn="ctr" defTabSz="895350">
              <a:spcBef>
                <a:spcPct val="50000"/>
              </a:spcBef>
              <a:buClr>
                <a:schemeClr val="hlink"/>
              </a:buClr>
              <a:buSzPct val="70000"/>
              <a:buFont typeface="Wingdings" pitchFamily="2" charset="2"/>
              <a:buNone/>
            </a:pPr>
            <a:r>
              <a:rPr lang="en-US" sz="1200" b="1">
                <a:solidFill>
                  <a:srgbClr val="000000"/>
                </a:solidFill>
                <a:latin typeface="Verdana" pitchFamily="34" charset="0"/>
              </a:rPr>
              <a:t>2h, RT</a:t>
            </a:r>
          </a:p>
        </p:txBody>
      </p:sp>
      <p:sp>
        <p:nvSpPr>
          <p:cNvPr id="21533" name="Line 36"/>
          <p:cNvSpPr>
            <a:spLocks noChangeShapeType="1"/>
          </p:cNvSpPr>
          <p:nvPr/>
        </p:nvSpPr>
        <p:spPr bwMode="auto">
          <a:xfrm>
            <a:off x="3418086" y="6023222"/>
            <a:ext cx="1338262" cy="0"/>
          </a:xfrm>
          <a:prstGeom prst="line">
            <a:avLst/>
          </a:prstGeom>
          <a:noFill/>
          <a:ln w="9525">
            <a:solidFill>
              <a:schemeClr val="tx1"/>
            </a:solidFill>
            <a:round/>
            <a:headEnd/>
            <a:tailEnd type="triangle" w="med" len="med"/>
          </a:ln>
        </p:spPr>
        <p:txBody>
          <a:bodyPr/>
          <a:lstStyle/>
          <a:p>
            <a:endParaRPr lang="es-ES"/>
          </a:p>
        </p:txBody>
      </p:sp>
      <p:sp>
        <p:nvSpPr>
          <p:cNvPr id="21534" name="Rectangle 37"/>
          <p:cNvSpPr>
            <a:spLocks noChangeArrowheads="1"/>
          </p:cNvSpPr>
          <p:nvPr/>
        </p:nvSpPr>
        <p:spPr bwMode="auto">
          <a:xfrm>
            <a:off x="3616523" y="6051876"/>
            <a:ext cx="904875" cy="184150"/>
          </a:xfrm>
          <a:prstGeom prst="rect">
            <a:avLst/>
          </a:prstGeom>
          <a:noFill/>
          <a:ln w="9525">
            <a:noFill/>
            <a:miter lim="800000"/>
            <a:headEnd/>
            <a:tailEnd/>
          </a:ln>
        </p:spPr>
        <p:txBody>
          <a:bodyPr lIns="0" tIns="0" rIns="0" bIns="0">
            <a:spAutoFit/>
          </a:bodyPr>
          <a:lstStyle/>
          <a:p>
            <a:pPr marL="336550" indent="-336550" algn="ctr" defTabSz="895350">
              <a:spcBef>
                <a:spcPct val="50000"/>
              </a:spcBef>
              <a:buClr>
                <a:schemeClr val="hlink"/>
              </a:buClr>
              <a:buSzPct val="70000"/>
              <a:buFont typeface="Wingdings" pitchFamily="2" charset="2"/>
              <a:buNone/>
            </a:pPr>
            <a:r>
              <a:rPr lang="es-ES" sz="1200" b="1" dirty="0">
                <a:solidFill>
                  <a:srgbClr val="000000"/>
                </a:solidFill>
                <a:latin typeface="Verdana" pitchFamily="34" charset="0"/>
              </a:rPr>
              <a:t>20h, </a:t>
            </a:r>
            <a:r>
              <a:rPr lang="es-ES" sz="1200" b="1" dirty="0">
                <a:solidFill>
                  <a:srgbClr val="FF0000"/>
                </a:solidFill>
                <a:latin typeface="Verdana" pitchFamily="34" charset="0"/>
              </a:rPr>
              <a:t>40ºC</a:t>
            </a:r>
          </a:p>
        </p:txBody>
      </p:sp>
      <p:sp>
        <p:nvSpPr>
          <p:cNvPr id="21536" name="Line 39"/>
          <p:cNvSpPr>
            <a:spLocks noChangeShapeType="1"/>
          </p:cNvSpPr>
          <p:nvPr/>
        </p:nvSpPr>
        <p:spPr bwMode="auto">
          <a:xfrm>
            <a:off x="4883919" y="6027985"/>
            <a:ext cx="1338262" cy="0"/>
          </a:xfrm>
          <a:prstGeom prst="line">
            <a:avLst/>
          </a:prstGeom>
          <a:noFill/>
          <a:ln w="9525">
            <a:solidFill>
              <a:schemeClr val="tx1"/>
            </a:solidFill>
            <a:round/>
            <a:headEnd/>
            <a:tailEnd type="triangle" w="med" len="med"/>
          </a:ln>
        </p:spPr>
        <p:txBody>
          <a:bodyPr/>
          <a:lstStyle/>
          <a:p>
            <a:endParaRPr lang="es-ES"/>
          </a:p>
        </p:txBody>
      </p:sp>
      <p:sp>
        <p:nvSpPr>
          <p:cNvPr id="21537" name="Rectangle 40"/>
          <p:cNvSpPr>
            <a:spLocks noChangeArrowheads="1"/>
          </p:cNvSpPr>
          <p:nvPr/>
        </p:nvSpPr>
        <p:spPr bwMode="auto">
          <a:xfrm>
            <a:off x="5082356" y="6056638"/>
            <a:ext cx="1073820" cy="184666"/>
          </a:xfrm>
          <a:prstGeom prst="rect">
            <a:avLst/>
          </a:prstGeom>
          <a:noFill/>
          <a:ln w="9525">
            <a:noFill/>
            <a:miter lim="800000"/>
            <a:headEnd/>
            <a:tailEnd/>
          </a:ln>
        </p:spPr>
        <p:txBody>
          <a:bodyPr wrap="square" lIns="0" tIns="0" rIns="0" bIns="0">
            <a:spAutoFit/>
          </a:bodyPr>
          <a:lstStyle/>
          <a:p>
            <a:pPr marL="336550" indent="-336550" algn="ctr" defTabSz="895350">
              <a:spcBef>
                <a:spcPct val="50000"/>
              </a:spcBef>
              <a:buClr>
                <a:schemeClr val="hlink"/>
              </a:buClr>
              <a:buSzPct val="70000"/>
              <a:buFont typeface="Wingdings" pitchFamily="2" charset="2"/>
              <a:buNone/>
            </a:pPr>
            <a:r>
              <a:rPr lang="es-ES" sz="1200" b="1" dirty="0">
                <a:solidFill>
                  <a:srgbClr val="000000"/>
                </a:solidFill>
                <a:latin typeface="Verdana" pitchFamily="34" charset="0"/>
              </a:rPr>
              <a:t>24h, 110ºC</a:t>
            </a:r>
          </a:p>
        </p:txBody>
      </p:sp>
      <p:sp>
        <p:nvSpPr>
          <p:cNvPr id="21539" name="Line 42"/>
          <p:cNvSpPr>
            <a:spLocks noChangeShapeType="1"/>
          </p:cNvSpPr>
          <p:nvPr/>
        </p:nvSpPr>
        <p:spPr bwMode="auto">
          <a:xfrm>
            <a:off x="6269806" y="6020047"/>
            <a:ext cx="1338263" cy="0"/>
          </a:xfrm>
          <a:prstGeom prst="line">
            <a:avLst/>
          </a:prstGeom>
          <a:noFill/>
          <a:ln w="9525">
            <a:solidFill>
              <a:schemeClr val="tx1"/>
            </a:solidFill>
            <a:round/>
            <a:headEnd/>
            <a:tailEnd type="triangle" w="med" len="med"/>
          </a:ln>
        </p:spPr>
        <p:txBody>
          <a:bodyPr/>
          <a:lstStyle/>
          <a:p>
            <a:endParaRPr lang="es-ES"/>
          </a:p>
        </p:txBody>
      </p:sp>
      <p:sp>
        <p:nvSpPr>
          <p:cNvPr id="21540" name="Rectangle 43"/>
          <p:cNvSpPr>
            <a:spLocks noChangeArrowheads="1"/>
          </p:cNvSpPr>
          <p:nvPr/>
        </p:nvSpPr>
        <p:spPr bwMode="auto">
          <a:xfrm>
            <a:off x="6468244" y="6048701"/>
            <a:ext cx="904875" cy="184666"/>
          </a:xfrm>
          <a:prstGeom prst="rect">
            <a:avLst/>
          </a:prstGeom>
          <a:noFill/>
          <a:ln w="9525">
            <a:noFill/>
            <a:miter lim="800000"/>
            <a:headEnd/>
            <a:tailEnd/>
          </a:ln>
        </p:spPr>
        <p:txBody>
          <a:bodyPr lIns="0" tIns="0" rIns="0" bIns="0">
            <a:spAutoFit/>
          </a:bodyPr>
          <a:lstStyle/>
          <a:p>
            <a:pPr marL="336550" indent="-336550" algn="ctr" defTabSz="895350">
              <a:spcBef>
                <a:spcPct val="50000"/>
              </a:spcBef>
              <a:buClr>
                <a:schemeClr val="hlink"/>
              </a:buClr>
              <a:buSzPct val="70000"/>
              <a:buFont typeface="Wingdings" pitchFamily="2" charset="2"/>
              <a:buNone/>
            </a:pPr>
            <a:r>
              <a:rPr lang="es-ES" sz="1200" b="1">
                <a:solidFill>
                  <a:srgbClr val="000000"/>
                </a:solidFill>
                <a:latin typeface="Verdana" pitchFamily="34" charset="0"/>
              </a:rPr>
              <a:t>5h, 550ºC</a:t>
            </a:r>
          </a:p>
        </p:txBody>
      </p:sp>
      <p:sp>
        <p:nvSpPr>
          <p:cNvPr id="21541" name="Rectangle 47"/>
          <p:cNvSpPr>
            <a:spLocks noChangeArrowheads="1"/>
          </p:cNvSpPr>
          <p:nvPr/>
        </p:nvSpPr>
        <p:spPr bwMode="auto">
          <a:xfrm>
            <a:off x="4521969" y="6538738"/>
            <a:ext cx="2569934" cy="307777"/>
          </a:xfrm>
          <a:prstGeom prst="rect">
            <a:avLst/>
          </a:prstGeom>
          <a:noFill/>
          <a:ln w="9525">
            <a:noFill/>
            <a:miter lim="800000"/>
            <a:headEnd/>
            <a:tailEnd/>
          </a:ln>
        </p:spPr>
        <p:txBody>
          <a:bodyPr wrap="none">
            <a:spAutoFit/>
          </a:bodyPr>
          <a:lstStyle/>
          <a:p>
            <a:pPr>
              <a:spcBef>
                <a:spcPct val="50000"/>
              </a:spcBef>
            </a:pPr>
            <a:r>
              <a:rPr lang="en-US" sz="1400" b="1" dirty="0">
                <a:solidFill>
                  <a:srgbClr val="990000"/>
                </a:solidFill>
                <a:latin typeface="Arial" pitchFamily="34" charset="0"/>
                <a:cs typeface="Arial" pitchFamily="34" charset="0"/>
              </a:rPr>
              <a:t>D. Zhao et al., Science, 1998</a:t>
            </a:r>
          </a:p>
        </p:txBody>
      </p:sp>
      <p:sp>
        <p:nvSpPr>
          <p:cNvPr id="21542" name="AutoShape 31"/>
          <p:cNvSpPr>
            <a:spLocks/>
          </p:cNvSpPr>
          <p:nvPr/>
        </p:nvSpPr>
        <p:spPr bwMode="auto">
          <a:xfrm>
            <a:off x="1586484" y="5734297"/>
            <a:ext cx="88900" cy="530225"/>
          </a:xfrm>
          <a:prstGeom prst="rightBrace">
            <a:avLst>
              <a:gd name="adj1" fmla="val 49702"/>
              <a:gd name="adj2" fmla="val 50000"/>
            </a:avLst>
          </a:prstGeom>
          <a:noFill/>
          <a:ln w="9525">
            <a:solidFill>
              <a:schemeClr val="tx1"/>
            </a:solidFill>
            <a:round/>
            <a:headEnd/>
            <a:tailEnd/>
          </a:ln>
        </p:spPr>
        <p:txBody>
          <a:bodyPr wrap="none" anchor="ctr"/>
          <a:lstStyle/>
          <a:p>
            <a:endParaRPr lang="en-US"/>
          </a:p>
        </p:txBody>
      </p:sp>
      <p:sp>
        <p:nvSpPr>
          <p:cNvPr id="21543" name="Rectangle 32"/>
          <p:cNvSpPr>
            <a:spLocks noChangeArrowheads="1"/>
          </p:cNvSpPr>
          <p:nvPr/>
        </p:nvSpPr>
        <p:spPr bwMode="auto">
          <a:xfrm>
            <a:off x="4337819" y="1949276"/>
            <a:ext cx="904875" cy="184666"/>
          </a:xfrm>
          <a:prstGeom prst="rect">
            <a:avLst/>
          </a:prstGeom>
          <a:noFill/>
          <a:ln w="9525">
            <a:noFill/>
            <a:miter lim="800000"/>
            <a:headEnd/>
            <a:tailEnd/>
          </a:ln>
        </p:spPr>
        <p:txBody>
          <a:bodyPr lIns="0" tIns="0" rIns="0" bIns="0">
            <a:spAutoFit/>
          </a:bodyPr>
          <a:lstStyle/>
          <a:p>
            <a:pPr marL="336550" indent="-336550" algn="ctr" defTabSz="895350">
              <a:spcBef>
                <a:spcPct val="50000"/>
              </a:spcBef>
              <a:buClr>
                <a:schemeClr val="hlink"/>
              </a:buClr>
              <a:buSzPct val="70000"/>
              <a:buFont typeface="Wingdings" pitchFamily="2" charset="2"/>
              <a:buNone/>
            </a:pPr>
            <a:r>
              <a:rPr lang="es-ES" sz="1200" dirty="0">
                <a:solidFill>
                  <a:srgbClr val="000000"/>
                </a:solidFill>
                <a:latin typeface="Verdana" pitchFamily="34" charset="0"/>
              </a:rPr>
              <a:t>+ TEOS</a:t>
            </a:r>
          </a:p>
        </p:txBody>
      </p:sp>
      <p:sp>
        <p:nvSpPr>
          <p:cNvPr id="43" name="Rectangle 34"/>
          <p:cNvSpPr>
            <a:spLocks noChangeArrowheads="1"/>
          </p:cNvSpPr>
          <p:nvPr/>
        </p:nvSpPr>
        <p:spPr bwMode="auto">
          <a:xfrm>
            <a:off x="1948434" y="5783588"/>
            <a:ext cx="1039812" cy="215900"/>
          </a:xfrm>
          <a:prstGeom prst="rect">
            <a:avLst/>
          </a:prstGeom>
          <a:noFill/>
          <a:ln w="9525">
            <a:noFill/>
            <a:miter lim="800000"/>
            <a:headEnd/>
            <a:tailEnd/>
          </a:ln>
        </p:spPr>
        <p:txBody>
          <a:bodyPr lIns="0" tIns="0" rIns="0" bIns="0">
            <a:spAutoFit/>
          </a:bodyPr>
          <a:lstStyle/>
          <a:p>
            <a:pPr marL="336550" indent="-336550" algn="ctr" defTabSz="895350">
              <a:spcBef>
                <a:spcPct val="50000"/>
              </a:spcBef>
              <a:buClr>
                <a:schemeClr val="hlink"/>
              </a:buClr>
              <a:buSzPct val="70000"/>
              <a:buFont typeface="Wingdings" pitchFamily="2" charset="2"/>
              <a:buNone/>
            </a:pPr>
            <a:r>
              <a:rPr lang="en-US" sz="1400" b="1" dirty="0" err="1" smtClean="0">
                <a:solidFill>
                  <a:srgbClr val="000000"/>
                </a:solidFill>
                <a:latin typeface="Verdana" pitchFamily="34" charset="0"/>
              </a:rPr>
              <a:t>Disolution</a:t>
            </a:r>
            <a:endParaRPr lang="en-US" sz="1400" b="1" dirty="0">
              <a:solidFill>
                <a:srgbClr val="000000"/>
              </a:solidFill>
              <a:latin typeface="Verdana" pitchFamily="34" charset="0"/>
            </a:endParaRPr>
          </a:p>
        </p:txBody>
      </p:sp>
      <p:sp>
        <p:nvSpPr>
          <p:cNvPr id="44" name="Rectangle 38"/>
          <p:cNvSpPr>
            <a:spLocks noChangeArrowheads="1"/>
          </p:cNvSpPr>
          <p:nvPr/>
        </p:nvSpPr>
        <p:spPr bwMode="auto">
          <a:xfrm>
            <a:off x="5069656" y="5775651"/>
            <a:ext cx="1109663" cy="215444"/>
          </a:xfrm>
          <a:prstGeom prst="rect">
            <a:avLst/>
          </a:prstGeom>
          <a:noFill/>
          <a:ln w="9525">
            <a:noFill/>
            <a:miter lim="800000"/>
            <a:headEnd/>
            <a:tailEnd/>
          </a:ln>
        </p:spPr>
        <p:txBody>
          <a:bodyPr lIns="0" tIns="0" rIns="0" bIns="0">
            <a:spAutoFit/>
          </a:bodyPr>
          <a:lstStyle/>
          <a:p>
            <a:pPr marL="336550" indent="-336550" algn="ctr" defTabSz="895350">
              <a:spcBef>
                <a:spcPct val="50000"/>
              </a:spcBef>
              <a:buClr>
                <a:schemeClr val="hlink"/>
              </a:buClr>
              <a:buSzPct val="70000"/>
              <a:buFont typeface="Wingdings" pitchFamily="2" charset="2"/>
              <a:buNone/>
            </a:pPr>
            <a:r>
              <a:rPr lang="es-ES" sz="1400" b="1" dirty="0" err="1" smtClean="0">
                <a:solidFill>
                  <a:srgbClr val="000000"/>
                </a:solidFill>
                <a:latin typeface="Verdana" pitchFamily="34" charset="0"/>
              </a:rPr>
              <a:t>Ageing</a:t>
            </a:r>
            <a:endParaRPr lang="es-ES" sz="1400" b="1" dirty="0">
              <a:solidFill>
                <a:srgbClr val="000000"/>
              </a:solidFill>
              <a:latin typeface="Verdana" pitchFamily="34" charset="0"/>
            </a:endParaRPr>
          </a:p>
        </p:txBody>
      </p:sp>
      <p:sp>
        <p:nvSpPr>
          <p:cNvPr id="45" name="Rectangle 41"/>
          <p:cNvSpPr>
            <a:spLocks noChangeArrowheads="1"/>
          </p:cNvSpPr>
          <p:nvPr/>
        </p:nvSpPr>
        <p:spPr bwMode="auto">
          <a:xfrm>
            <a:off x="6455544" y="5780413"/>
            <a:ext cx="1163637" cy="215900"/>
          </a:xfrm>
          <a:prstGeom prst="rect">
            <a:avLst/>
          </a:prstGeom>
          <a:noFill/>
          <a:ln w="9525">
            <a:noFill/>
            <a:miter lim="800000"/>
            <a:headEnd/>
            <a:tailEnd/>
          </a:ln>
        </p:spPr>
        <p:txBody>
          <a:bodyPr lIns="0" tIns="0" rIns="0" bIns="0">
            <a:spAutoFit/>
          </a:bodyPr>
          <a:lstStyle/>
          <a:p>
            <a:pPr marL="336550" indent="-336550" algn="ctr" defTabSz="895350">
              <a:spcBef>
                <a:spcPct val="50000"/>
              </a:spcBef>
              <a:buClr>
                <a:schemeClr val="hlink"/>
              </a:buClr>
              <a:buSzPct val="70000"/>
              <a:buFont typeface="Wingdings" pitchFamily="2" charset="2"/>
              <a:buNone/>
            </a:pPr>
            <a:r>
              <a:rPr lang="es-ES" sz="1400" b="1" dirty="0" err="1" smtClean="0">
                <a:solidFill>
                  <a:srgbClr val="000000"/>
                </a:solidFill>
                <a:latin typeface="Verdana" pitchFamily="34" charset="0"/>
              </a:rPr>
              <a:t>Calcination</a:t>
            </a:r>
            <a:endParaRPr lang="es-ES" sz="1400" b="1" dirty="0">
              <a:solidFill>
                <a:srgbClr val="000000"/>
              </a:solidFill>
              <a:latin typeface="Verdana" pitchFamily="34" charset="0"/>
            </a:endParaRPr>
          </a:p>
        </p:txBody>
      </p:sp>
      <p:sp>
        <p:nvSpPr>
          <p:cNvPr id="46" name="45 CuadroTexto"/>
          <p:cNvSpPr txBox="1"/>
          <p:nvPr/>
        </p:nvSpPr>
        <p:spPr>
          <a:xfrm>
            <a:off x="6342293" y="3645025"/>
            <a:ext cx="2801707" cy="923330"/>
          </a:xfrm>
          <a:prstGeom prst="rect">
            <a:avLst/>
          </a:prstGeom>
          <a:noFill/>
        </p:spPr>
        <p:txBody>
          <a:bodyPr wrap="square" rtlCol="0">
            <a:spAutoFit/>
          </a:bodyPr>
          <a:lstStyle/>
          <a:p>
            <a:pPr lvl="0" algn="ctr"/>
            <a:r>
              <a:rPr lang="es-ES" b="1" dirty="0" smtClean="0">
                <a:solidFill>
                  <a:srgbClr val="C00000"/>
                </a:solidFill>
              </a:rPr>
              <a:t>Mesoporous </a:t>
            </a:r>
          </a:p>
          <a:p>
            <a:pPr lvl="0" algn="ctr"/>
            <a:r>
              <a:rPr lang="es-ES" b="1" dirty="0" err="1" smtClean="0">
                <a:solidFill>
                  <a:srgbClr val="C00000"/>
                </a:solidFill>
              </a:rPr>
              <a:t>ordered</a:t>
            </a:r>
            <a:r>
              <a:rPr lang="es-ES" b="1" dirty="0" smtClean="0">
                <a:solidFill>
                  <a:srgbClr val="C00000"/>
                </a:solidFill>
              </a:rPr>
              <a:t> material</a:t>
            </a:r>
          </a:p>
          <a:p>
            <a:pPr lvl="0" algn="ctr"/>
            <a:r>
              <a:rPr lang="es-ES" b="1" dirty="0" err="1" smtClean="0">
                <a:solidFill>
                  <a:srgbClr val="C00000"/>
                </a:solidFill>
              </a:rPr>
              <a:t>Dp</a:t>
            </a:r>
            <a:r>
              <a:rPr lang="es-ES" b="1" dirty="0" smtClean="0">
                <a:solidFill>
                  <a:srgbClr val="C00000"/>
                </a:solidFill>
              </a:rPr>
              <a:t> = </a:t>
            </a:r>
            <a:r>
              <a:rPr lang="es-ES" b="1" dirty="0" smtClean="0">
                <a:solidFill>
                  <a:srgbClr val="C00000"/>
                </a:solidFill>
              </a:rPr>
              <a:t>9 </a:t>
            </a:r>
            <a:r>
              <a:rPr lang="es-ES" b="1" dirty="0" err="1" smtClean="0">
                <a:solidFill>
                  <a:srgbClr val="C00000"/>
                </a:solidFill>
              </a:rPr>
              <a:t>nm</a:t>
            </a:r>
            <a:endParaRPr lang="es-ES" dirty="0"/>
          </a:p>
        </p:txBody>
      </p:sp>
      <p:sp>
        <p:nvSpPr>
          <p:cNvPr id="47" name="46 CuadroTexto"/>
          <p:cNvSpPr txBox="1"/>
          <p:nvPr/>
        </p:nvSpPr>
        <p:spPr>
          <a:xfrm>
            <a:off x="5148064" y="2823908"/>
            <a:ext cx="2289409" cy="313932"/>
          </a:xfrm>
          <a:prstGeom prst="rect">
            <a:avLst/>
          </a:prstGeom>
          <a:noFill/>
        </p:spPr>
        <p:txBody>
          <a:bodyPr wrap="none" rtlCol="0">
            <a:spAutoFit/>
          </a:bodyPr>
          <a:lstStyle/>
          <a:p>
            <a:pPr lvl="0" algn="ctr">
              <a:lnSpc>
                <a:spcPct val="120000"/>
              </a:lnSpc>
            </a:pPr>
            <a:r>
              <a:rPr lang="es-ES" sz="1200" dirty="0" smtClean="0">
                <a:solidFill>
                  <a:prstClr val="black"/>
                </a:solidFill>
                <a:latin typeface="Verdana" pitchFamily="34" charset="0"/>
              </a:rPr>
              <a:t>(</a:t>
            </a:r>
            <a:r>
              <a:rPr lang="es-ES" sz="1200" b="1" dirty="0" err="1" smtClean="0">
                <a:solidFill>
                  <a:prstClr val="black"/>
                </a:solidFill>
                <a:latin typeface="Verdana" pitchFamily="34" charset="0"/>
              </a:rPr>
              <a:t>Calcination</a:t>
            </a:r>
            <a:r>
              <a:rPr lang="es-ES" sz="1200" b="1" dirty="0" smtClean="0">
                <a:solidFill>
                  <a:prstClr val="black"/>
                </a:solidFill>
                <a:latin typeface="Verdana" pitchFamily="34" charset="0"/>
              </a:rPr>
              <a:t>, </a:t>
            </a:r>
            <a:r>
              <a:rPr lang="es-ES" sz="1200" b="1" dirty="0" err="1" smtClean="0">
                <a:solidFill>
                  <a:prstClr val="black"/>
                </a:solidFill>
                <a:latin typeface="Verdana" pitchFamily="34" charset="0"/>
              </a:rPr>
              <a:t>extraction</a:t>
            </a:r>
            <a:r>
              <a:rPr lang="es-ES" sz="1200" b="1" dirty="0" smtClean="0">
                <a:solidFill>
                  <a:prstClr val="black"/>
                </a:solidFill>
                <a:latin typeface="Verdana" pitchFamily="34" charset="0"/>
              </a:rPr>
              <a:t>)</a:t>
            </a:r>
          </a:p>
        </p:txBody>
      </p:sp>
      <p:cxnSp>
        <p:nvCxnSpPr>
          <p:cNvPr id="21511" name="AutoShape 42"/>
          <p:cNvCxnSpPr>
            <a:cxnSpLocks noChangeShapeType="1"/>
            <a:stCxn id="21508" idx="3"/>
          </p:cNvCxnSpPr>
          <p:nvPr/>
        </p:nvCxnSpPr>
        <p:spPr bwMode="auto">
          <a:xfrm>
            <a:off x="1331640" y="1462921"/>
            <a:ext cx="265113" cy="395672"/>
          </a:xfrm>
          <a:prstGeom prst="bentConnector2">
            <a:avLst/>
          </a:prstGeom>
          <a:noFill/>
          <a:ln w="9525">
            <a:solidFill>
              <a:schemeClr val="tx1"/>
            </a:solidFill>
            <a:miter lim="800000"/>
            <a:headEnd/>
            <a:tailEnd type="triangl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278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7845" grpId="0" animBg="1"/>
      <p:bldP spid="4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5"/>
          <p:cNvPicPr>
            <a:picLocks noChangeAspect="1" noChangeArrowheads="1"/>
          </p:cNvPicPr>
          <p:nvPr/>
        </p:nvPicPr>
        <p:blipFill>
          <a:blip r:embed="rId3" cstate="print"/>
          <a:srcRect/>
          <a:stretch>
            <a:fillRect/>
          </a:stretch>
        </p:blipFill>
        <p:spPr bwMode="auto">
          <a:xfrm>
            <a:off x="5737225" y="1241425"/>
            <a:ext cx="3130550" cy="892175"/>
          </a:xfrm>
          <a:prstGeom prst="rect">
            <a:avLst/>
          </a:prstGeom>
          <a:noFill/>
          <a:ln w="9525">
            <a:noFill/>
            <a:miter lim="800000"/>
            <a:headEnd/>
            <a:tailEnd/>
          </a:ln>
        </p:spPr>
      </p:pic>
      <p:pic>
        <p:nvPicPr>
          <p:cNvPr id="22530" name="Picture 4"/>
          <p:cNvPicPr>
            <a:picLocks noChangeAspect="1" noChangeArrowheads="1"/>
          </p:cNvPicPr>
          <p:nvPr/>
        </p:nvPicPr>
        <p:blipFill>
          <a:blip r:embed="rId4" cstate="print"/>
          <a:srcRect/>
          <a:stretch>
            <a:fillRect/>
          </a:stretch>
        </p:blipFill>
        <p:spPr bwMode="auto">
          <a:xfrm>
            <a:off x="498475" y="1196975"/>
            <a:ext cx="592138" cy="939800"/>
          </a:xfrm>
          <a:prstGeom prst="rect">
            <a:avLst/>
          </a:prstGeom>
          <a:noFill/>
          <a:ln w="9525">
            <a:noFill/>
            <a:miter lim="800000"/>
            <a:headEnd/>
            <a:tailEnd/>
          </a:ln>
        </p:spPr>
      </p:pic>
      <p:sp>
        <p:nvSpPr>
          <p:cNvPr id="22531" name="Rectangle 5"/>
          <p:cNvSpPr>
            <a:spLocks noChangeArrowheads="1"/>
          </p:cNvSpPr>
          <p:nvPr/>
        </p:nvSpPr>
        <p:spPr bwMode="auto">
          <a:xfrm>
            <a:off x="6372225" y="2060575"/>
            <a:ext cx="1617663" cy="369888"/>
          </a:xfrm>
          <a:prstGeom prst="rect">
            <a:avLst/>
          </a:prstGeom>
          <a:noFill/>
          <a:ln w="9525">
            <a:noFill/>
            <a:miter lim="800000"/>
            <a:headEnd/>
            <a:tailEnd/>
          </a:ln>
        </p:spPr>
        <p:txBody>
          <a:bodyPr lIns="0" tIns="0" rIns="0" bIns="0">
            <a:spAutoFit/>
          </a:bodyPr>
          <a:lstStyle/>
          <a:p>
            <a:pPr marL="336550" indent="-336550" defTabSz="895350">
              <a:buClr>
                <a:schemeClr val="hlink"/>
              </a:buClr>
              <a:buSzPct val="70000"/>
              <a:buFont typeface="Wingdings" pitchFamily="2" charset="2"/>
              <a:buNone/>
            </a:pPr>
            <a:r>
              <a:rPr lang="es-ES" sz="1200" b="1">
                <a:solidFill>
                  <a:srgbClr val="000000"/>
                </a:solidFill>
                <a:latin typeface="Verdana" pitchFamily="34" charset="0"/>
              </a:rPr>
              <a:t>SBA- DT(NNN</a:t>
            </a:r>
            <a:r>
              <a:rPr lang="es-ES" sz="1200">
                <a:solidFill>
                  <a:srgbClr val="000000"/>
                </a:solidFill>
                <a:latin typeface="Verdana" pitchFamily="34" charset="0"/>
              </a:rPr>
              <a:t>)</a:t>
            </a:r>
            <a:r>
              <a:rPr lang="es-ES" sz="2400">
                <a:latin typeface="Verdana" pitchFamily="34" charset="0"/>
              </a:rPr>
              <a:t> </a:t>
            </a:r>
          </a:p>
        </p:txBody>
      </p:sp>
      <p:sp>
        <p:nvSpPr>
          <p:cNvPr id="22532" name="Rectangle 6"/>
          <p:cNvSpPr>
            <a:spLocks noChangeArrowheads="1"/>
          </p:cNvSpPr>
          <p:nvPr/>
        </p:nvSpPr>
        <p:spPr bwMode="auto">
          <a:xfrm>
            <a:off x="447675" y="2060575"/>
            <a:ext cx="785813" cy="369888"/>
          </a:xfrm>
          <a:prstGeom prst="rect">
            <a:avLst/>
          </a:prstGeom>
          <a:noFill/>
          <a:ln w="9525">
            <a:noFill/>
            <a:miter lim="800000"/>
            <a:headEnd/>
            <a:tailEnd/>
          </a:ln>
        </p:spPr>
        <p:txBody>
          <a:bodyPr lIns="0" tIns="0" rIns="0" bIns="0">
            <a:spAutoFit/>
          </a:bodyPr>
          <a:lstStyle/>
          <a:p>
            <a:pPr marL="336550" indent="-336550" defTabSz="895350">
              <a:buClr>
                <a:schemeClr val="hlink"/>
              </a:buClr>
              <a:buSzPct val="70000"/>
              <a:buFont typeface="Wingdings" pitchFamily="2" charset="2"/>
              <a:buNone/>
            </a:pPr>
            <a:r>
              <a:rPr lang="es-ES" sz="1200" b="1">
                <a:solidFill>
                  <a:srgbClr val="000000"/>
                </a:solidFill>
                <a:latin typeface="Verdana" pitchFamily="34" charset="0"/>
              </a:rPr>
              <a:t>SBA-15</a:t>
            </a:r>
            <a:r>
              <a:rPr lang="es-ES" sz="2400">
                <a:latin typeface="Verdana" pitchFamily="34" charset="0"/>
              </a:rPr>
              <a:t> </a:t>
            </a:r>
          </a:p>
        </p:txBody>
      </p:sp>
      <p:sp>
        <p:nvSpPr>
          <p:cNvPr id="22533" name="Rectangle 7"/>
          <p:cNvSpPr>
            <a:spLocks noChangeArrowheads="1"/>
          </p:cNvSpPr>
          <p:nvPr/>
        </p:nvSpPr>
        <p:spPr bwMode="auto">
          <a:xfrm>
            <a:off x="755650" y="2133600"/>
            <a:ext cx="5256213" cy="1106488"/>
          </a:xfrm>
          <a:prstGeom prst="rect">
            <a:avLst/>
          </a:prstGeom>
          <a:noFill/>
          <a:ln w="9525">
            <a:noFill/>
            <a:miter lim="800000"/>
            <a:headEnd/>
            <a:tailEnd/>
          </a:ln>
        </p:spPr>
        <p:txBody>
          <a:bodyPr lIns="0" tIns="0" rIns="0" bIns="0">
            <a:spAutoFit/>
          </a:bodyPr>
          <a:lstStyle/>
          <a:p>
            <a:pPr marL="336550" indent="-336550" algn="ctr" defTabSz="895350">
              <a:buClr>
                <a:schemeClr val="hlink"/>
              </a:buClr>
              <a:buSzPct val="70000"/>
              <a:buFont typeface="Wingdings" pitchFamily="2" charset="2"/>
              <a:buNone/>
            </a:pPr>
            <a:r>
              <a:rPr lang="es-ES" sz="1200" b="1" dirty="0">
                <a:solidFill>
                  <a:srgbClr val="000000"/>
                </a:solidFill>
                <a:latin typeface="Verdana" pitchFamily="34" charset="0"/>
              </a:rPr>
              <a:t>DT (NNN)</a:t>
            </a:r>
            <a:r>
              <a:rPr lang="es-ES_tradnl" dirty="0">
                <a:solidFill>
                  <a:srgbClr val="000000"/>
                </a:solidFill>
                <a:cs typeface="Arial" charset="0"/>
              </a:rPr>
              <a:t> </a:t>
            </a:r>
          </a:p>
          <a:p>
            <a:pPr marL="336550" indent="-336550" algn="ctr" defTabSz="895350">
              <a:buClr>
                <a:schemeClr val="hlink"/>
              </a:buClr>
              <a:buSzPct val="70000"/>
              <a:buFont typeface="Wingdings" pitchFamily="2" charset="2"/>
              <a:buNone/>
            </a:pPr>
            <a:r>
              <a:rPr lang="es-ES" dirty="0" err="1" smtClean="0">
                <a:solidFill>
                  <a:srgbClr val="000000"/>
                </a:solidFill>
                <a:cs typeface="Arial" charset="0"/>
              </a:rPr>
              <a:t>Diethylen-</a:t>
            </a:r>
            <a:r>
              <a:rPr lang="es-ES" u="sng" dirty="0" err="1" smtClean="0">
                <a:solidFill>
                  <a:srgbClr val="000000"/>
                </a:solidFill>
                <a:cs typeface="Arial" charset="0"/>
              </a:rPr>
              <a:t>triamino-propyl</a:t>
            </a:r>
            <a:r>
              <a:rPr lang="es-ES" u="sng" dirty="0" smtClean="0">
                <a:solidFill>
                  <a:srgbClr val="000000"/>
                </a:solidFill>
                <a:cs typeface="Arial" charset="0"/>
              </a:rPr>
              <a:t> </a:t>
            </a:r>
            <a:r>
              <a:rPr lang="es-ES" dirty="0" err="1" smtClean="0">
                <a:solidFill>
                  <a:srgbClr val="000000"/>
                </a:solidFill>
                <a:cs typeface="Arial" charset="0"/>
              </a:rPr>
              <a:t>metoxysilane</a:t>
            </a:r>
            <a:endParaRPr lang="es-ES" sz="1200" b="1" dirty="0">
              <a:solidFill>
                <a:srgbClr val="000000"/>
              </a:solidFill>
              <a:latin typeface="Verdana" pitchFamily="34" charset="0"/>
            </a:endParaRPr>
          </a:p>
          <a:p>
            <a:pPr marL="336550" indent="-336550" defTabSz="895350">
              <a:buClr>
                <a:schemeClr val="hlink"/>
              </a:buClr>
              <a:buSzPct val="70000"/>
              <a:buFont typeface="Wingdings" pitchFamily="2" charset="2"/>
              <a:buNone/>
            </a:pPr>
            <a:endParaRPr lang="es-ES" sz="1200" b="1" dirty="0">
              <a:solidFill>
                <a:srgbClr val="000000"/>
              </a:solidFill>
              <a:latin typeface="Verdana" pitchFamily="34" charset="0"/>
            </a:endParaRPr>
          </a:p>
          <a:p>
            <a:pPr marL="336550" indent="-336550" defTabSz="895350">
              <a:buClr>
                <a:schemeClr val="hlink"/>
              </a:buClr>
              <a:buSzPct val="70000"/>
              <a:buFont typeface="Wingdings" pitchFamily="2" charset="2"/>
              <a:buNone/>
            </a:pPr>
            <a:r>
              <a:rPr lang="es-ES" sz="2400" b="1" dirty="0">
                <a:latin typeface="Verdana" pitchFamily="34" charset="0"/>
              </a:rPr>
              <a:t> </a:t>
            </a:r>
          </a:p>
        </p:txBody>
      </p:sp>
      <p:sp>
        <p:nvSpPr>
          <p:cNvPr id="22534" name="Line 8"/>
          <p:cNvSpPr>
            <a:spLocks noChangeShapeType="1"/>
          </p:cNvSpPr>
          <p:nvPr/>
        </p:nvSpPr>
        <p:spPr bwMode="auto">
          <a:xfrm>
            <a:off x="5051425" y="1700213"/>
            <a:ext cx="503238" cy="0"/>
          </a:xfrm>
          <a:prstGeom prst="line">
            <a:avLst/>
          </a:prstGeom>
          <a:noFill/>
          <a:ln w="9525">
            <a:solidFill>
              <a:schemeClr val="tx1"/>
            </a:solidFill>
            <a:round/>
            <a:headEnd/>
            <a:tailEnd type="triangle" w="med" len="med"/>
          </a:ln>
        </p:spPr>
        <p:txBody>
          <a:bodyPr/>
          <a:lstStyle/>
          <a:p>
            <a:endParaRPr lang="es-ES"/>
          </a:p>
        </p:txBody>
      </p:sp>
      <p:sp>
        <p:nvSpPr>
          <p:cNvPr id="22535" name="Rectangle 9"/>
          <p:cNvSpPr>
            <a:spLocks noChangeArrowheads="1"/>
          </p:cNvSpPr>
          <p:nvPr/>
        </p:nvSpPr>
        <p:spPr bwMode="auto">
          <a:xfrm>
            <a:off x="1254125" y="1412875"/>
            <a:ext cx="785813" cy="365125"/>
          </a:xfrm>
          <a:prstGeom prst="rect">
            <a:avLst/>
          </a:prstGeom>
          <a:noFill/>
          <a:ln w="9525">
            <a:noFill/>
            <a:miter lim="800000"/>
            <a:headEnd/>
            <a:tailEnd/>
          </a:ln>
        </p:spPr>
        <p:txBody>
          <a:bodyPr lIns="0" tIns="0" rIns="0" bIns="0">
            <a:spAutoFit/>
          </a:bodyPr>
          <a:lstStyle/>
          <a:p>
            <a:pPr marL="336550" indent="-336550" defTabSz="895350">
              <a:buClr>
                <a:schemeClr val="hlink"/>
              </a:buClr>
              <a:buSzPct val="70000"/>
              <a:buFont typeface="Wingdings" pitchFamily="2" charset="2"/>
              <a:buNone/>
            </a:pPr>
            <a:r>
              <a:rPr lang="es-ES" sz="1200" b="1">
                <a:solidFill>
                  <a:srgbClr val="000000"/>
                </a:solidFill>
                <a:latin typeface="Verdana" pitchFamily="34" charset="0"/>
              </a:rPr>
              <a:t>+</a:t>
            </a:r>
            <a:r>
              <a:rPr lang="es-ES" sz="2400">
                <a:latin typeface="Verdana" pitchFamily="34" charset="0"/>
              </a:rPr>
              <a:t> </a:t>
            </a:r>
          </a:p>
        </p:txBody>
      </p:sp>
      <p:sp>
        <p:nvSpPr>
          <p:cNvPr id="22536" name="Rectangle 11"/>
          <p:cNvSpPr>
            <a:spLocks noChangeArrowheads="1"/>
          </p:cNvSpPr>
          <p:nvPr/>
        </p:nvSpPr>
        <p:spPr bwMode="auto">
          <a:xfrm>
            <a:off x="323850" y="765175"/>
            <a:ext cx="7272338" cy="423863"/>
          </a:xfrm>
          <a:prstGeom prst="rect">
            <a:avLst/>
          </a:prstGeom>
          <a:noFill/>
          <a:ln w="9525">
            <a:noFill/>
            <a:miter lim="800000"/>
            <a:headEnd/>
            <a:tailEnd/>
          </a:ln>
        </p:spPr>
        <p:txBody>
          <a:bodyPr/>
          <a:lstStyle/>
          <a:p>
            <a:pPr algn="just">
              <a:spcBef>
                <a:spcPct val="20000"/>
              </a:spcBef>
            </a:pPr>
            <a:r>
              <a:rPr lang="en-US" sz="2000" b="1" dirty="0" smtClean="0">
                <a:cs typeface="Arial" charset="0"/>
              </a:rPr>
              <a:t>SBA-15 </a:t>
            </a:r>
            <a:r>
              <a:rPr lang="en-US" sz="2000" b="1" dirty="0" err="1" smtClean="0">
                <a:cs typeface="Arial" charset="0"/>
              </a:rPr>
              <a:t>Functionalization</a:t>
            </a:r>
            <a:r>
              <a:rPr lang="en-US" sz="2000" b="1" dirty="0" smtClean="0">
                <a:cs typeface="Arial" charset="0"/>
              </a:rPr>
              <a:t> by </a:t>
            </a:r>
            <a:r>
              <a:rPr lang="en-US" sz="2000" b="1" dirty="0" smtClean="0">
                <a:solidFill>
                  <a:srgbClr val="C00000"/>
                </a:solidFill>
                <a:cs typeface="Arial" charset="0"/>
              </a:rPr>
              <a:t>GRAFTING</a:t>
            </a:r>
            <a:endParaRPr lang="en-US" sz="2000" dirty="0">
              <a:solidFill>
                <a:srgbClr val="C00000"/>
              </a:solidFill>
              <a:cs typeface="Arial" charset="0"/>
              <a:sym typeface="Symbol" pitchFamily="18" charset="2"/>
            </a:endParaRPr>
          </a:p>
        </p:txBody>
      </p:sp>
      <p:pic>
        <p:nvPicPr>
          <p:cNvPr id="203788" name="Picture 12"/>
          <p:cNvPicPr>
            <a:picLocks noChangeAspect="1" noChangeArrowheads="1"/>
          </p:cNvPicPr>
          <p:nvPr/>
        </p:nvPicPr>
        <p:blipFill>
          <a:blip r:embed="rId5" cstate="print"/>
          <a:srcRect/>
          <a:stretch>
            <a:fillRect/>
          </a:stretch>
        </p:blipFill>
        <p:spPr bwMode="auto">
          <a:xfrm>
            <a:off x="2066925" y="3149600"/>
            <a:ext cx="715963" cy="1533525"/>
          </a:xfrm>
          <a:prstGeom prst="rect">
            <a:avLst/>
          </a:prstGeom>
          <a:noFill/>
          <a:ln w="9525">
            <a:noFill/>
            <a:miter lim="800000"/>
            <a:headEnd/>
            <a:tailEnd/>
          </a:ln>
        </p:spPr>
      </p:pic>
      <p:sp>
        <p:nvSpPr>
          <p:cNvPr id="203789" name="Rectangle 13"/>
          <p:cNvSpPr>
            <a:spLocks noChangeArrowheads="1"/>
          </p:cNvSpPr>
          <p:nvPr/>
        </p:nvSpPr>
        <p:spPr bwMode="auto">
          <a:xfrm>
            <a:off x="260103" y="3162300"/>
            <a:ext cx="1824538" cy="830997"/>
          </a:xfrm>
          <a:prstGeom prst="rect">
            <a:avLst/>
          </a:prstGeom>
          <a:noFill/>
          <a:ln w="9525">
            <a:noFill/>
            <a:miter lim="800000"/>
            <a:headEnd/>
            <a:tailEnd/>
          </a:ln>
        </p:spPr>
        <p:txBody>
          <a:bodyPr wrap="none">
            <a:spAutoFit/>
          </a:bodyPr>
          <a:lstStyle/>
          <a:p>
            <a:pPr algn="ctr"/>
            <a:r>
              <a:rPr lang="en-GB" sz="1600" b="1" dirty="0" err="1" smtClean="0">
                <a:sym typeface="Wingdings" pitchFamily="2" charset="2"/>
              </a:rPr>
              <a:t>Calcined</a:t>
            </a:r>
            <a:r>
              <a:rPr lang="en-GB" sz="1600" b="1" dirty="0" smtClean="0">
                <a:sym typeface="Wingdings" pitchFamily="2" charset="2"/>
              </a:rPr>
              <a:t> SBA-15</a:t>
            </a:r>
            <a:endParaRPr lang="en-GB" sz="1600" b="1" dirty="0">
              <a:sym typeface="Wingdings" pitchFamily="2" charset="2"/>
            </a:endParaRPr>
          </a:p>
          <a:p>
            <a:pPr algn="ctr"/>
            <a:r>
              <a:rPr lang="en-GB" sz="1600" dirty="0" smtClean="0">
                <a:latin typeface="Verdana" pitchFamily="34" charset="0"/>
                <a:sym typeface="Wingdings" pitchFamily="2" charset="2"/>
              </a:rPr>
              <a:t>Toluene</a:t>
            </a:r>
            <a:endParaRPr lang="en-GB" sz="1600" dirty="0">
              <a:latin typeface="Verdana" pitchFamily="34" charset="0"/>
              <a:sym typeface="Wingdings" pitchFamily="2" charset="2"/>
            </a:endParaRPr>
          </a:p>
          <a:p>
            <a:pPr algn="ctr"/>
            <a:r>
              <a:rPr lang="en-GB" sz="1600" dirty="0">
                <a:latin typeface="Verdana" pitchFamily="34" charset="0"/>
                <a:sym typeface="Wingdings" pitchFamily="2" charset="2"/>
              </a:rPr>
              <a:t>100mL</a:t>
            </a:r>
          </a:p>
        </p:txBody>
      </p:sp>
      <p:sp>
        <p:nvSpPr>
          <p:cNvPr id="203790" name="Rectangle 14"/>
          <p:cNvSpPr>
            <a:spLocks noChangeArrowheads="1"/>
          </p:cNvSpPr>
          <p:nvPr/>
        </p:nvSpPr>
        <p:spPr bwMode="auto">
          <a:xfrm>
            <a:off x="3059113" y="3062288"/>
            <a:ext cx="3241675" cy="585787"/>
          </a:xfrm>
          <a:prstGeom prst="rect">
            <a:avLst/>
          </a:prstGeom>
          <a:noFill/>
          <a:ln w="9525">
            <a:noFill/>
            <a:miter lim="800000"/>
            <a:headEnd/>
            <a:tailEnd/>
          </a:ln>
        </p:spPr>
        <p:txBody>
          <a:bodyPr>
            <a:spAutoFit/>
          </a:bodyPr>
          <a:lstStyle/>
          <a:p>
            <a:pPr algn="ctr"/>
            <a:r>
              <a:rPr lang="en-GB" sz="1600" b="1" dirty="0" err="1" smtClean="0">
                <a:sym typeface="Wingdings" pitchFamily="2" charset="2"/>
              </a:rPr>
              <a:t>Functionalization</a:t>
            </a:r>
            <a:r>
              <a:rPr lang="en-GB" sz="1600" b="1" dirty="0" smtClean="0">
                <a:sym typeface="Wingdings" pitchFamily="2" charset="2"/>
              </a:rPr>
              <a:t> agent</a:t>
            </a:r>
            <a:endParaRPr lang="en-GB" sz="1600" b="1" dirty="0">
              <a:sym typeface="Wingdings" pitchFamily="2" charset="2"/>
            </a:endParaRPr>
          </a:p>
          <a:p>
            <a:pPr algn="ctr"/>
            <a:r>
              <a:rPr lang="en-GB" sz="1600" b="1" dirty="0">
                <a:sym typeface="Wingdings" pitchFamily="2" charset="2"/>
              </a:rPr>
              <a:t>AP(N), ED(NN), DT(NNN)</a:t>
            </a:r>
            <a:endParaRPr lang="en-GB" sz="1600" b="1" baseline="30000" dirty="0">
              <a:sym typeface="Wingdings" pitchFamily="2" charset="2"/>
            </a:endParaRPr>
          </a:p>
        </p:txBody>
      </p:sp>
      <p:sp>
        <p:nvSpPr>
          <p:cNvPr id="203791" name="AutoShape 15"/>
          <p:cNvSpPr>
            <a:spLocks noChangeArrowheads="1"/>
          </p:cNvSpPr>
          <p:nvPr/>
        </p:nvSpPr>
        <p:spPr bwMode="auto">
          <a:xfrm>
            <a:off x="2844800" y="3921125"/>
            <a:ext cx="504825" cy="215900"/>
          </a:xfrm>
          <a:prstGeom prst="rightArrow">
            <a:avLst>
              <a:gd name="adj1" fmla="val 50000"/>
              <a:gd name="adj2" fmla="val 58456"/>
            </a:avLst>
          </a:prstGeom>
          <a:solidFill>
            <a:srgbClr val="FF9900"/>
          </a:solidFill>
          <a:ln w="9525">
            <a:solidFill>
              <a:schemeClr val="tx1"/>
            </a:solidFill>
            <a:miter lim="800000"/>
            <a:headEnd/>
            <a:tailEnd/>
          </a:ln>
        </p:spPr>
        <p:txBody>
          <a:bodyPr wrap="none" anchor="ctr"/>
          <a:lstStyle/>
          <a:p>
            <a:endParaRPr lang="en-US"/>
          </a:p>
        </p:txBody>
      </p:sp>
      <p:sp>
        <p:nvSpPr>
          <p:cNvPr id="203792" name="Rectangle 16"/>
          <p:cNvSpPr>
            <a:spLocks noChangeArrowheads="1"/>
          </p:cNvSpPr>
          <p:nvPr/>
        </p:nvSpPr>
        <p:spPr bwMode="auto">
          <a:xfrm>
            <a:off x="5575300" y="3725863"/>
            <a:ext cx="1187761" cy="584775"/>
          </a:xfrm>
          <a:prstGeom prst="rect">
            <a:avLst/>
          </a:prstGeom>
          <a:noFill/>
          <a:ln w="9525">
            <a:noFill/>
            <a:miter lim="800000"/>
            <a:headEnd/>
            <a:tailEnd/>
          </a:ln>
        </p:spPr>
        <p:txBody>
          <a:bodyPr wrap="none">
            <a:spAutoFit/>
          </a:bodyPr>
          <a:lstStyle/>
          <a:p>
            <a:r>
              <a:rPr lang="en-GB" sz="1600" dirty="0" smtClean="0">
                <a:latin typeface="Verdana" pitchFamily="34" charset="0"/>
                <a:sym typeface="Wingdings" pitchFamily="2" charset="2"/>
              </a:rPr>
              <a:t>Filtration</a:t>
            </a:r>
            <a:r>
              <a:rPr lang="en-GB" sz="1600" dirty="0">
                <a:latin typeface="Verdana" pitchFamily="34" charset="0"/>
                <a:sym typeface="Wingdings" pitchFamily="2" charset="2"/>
              </a:rPr>
              <a:t>/</a:t>
            </a:r>
          </a:p>
          <a:p>
            <a:r>
              <a:rPr lang="en-GB" sz="1600" dirty="0" smtClean="0">
                <a:latin typeface="Verdana" pitchFamily="34" charset="0"/>
                <a:sym typeface="Wingdings" pitchFamily="2" charset="2"/>
              </a:rPr>
              <a:t>Washing</a:t>
            </a:r>
            <a:endParaRPr lang="en-GB" sz="1600" baseline="30000" dirty="0">
              <a:latin typeface="Verdana" pitchFamily="34" charset="0"/>
              <a:sym typeface="Wingdings" pitchFamily="2" charset="2"/>
            </a:endParaRPr>
          </a:p>
        </p:txBody>
      </p:sp>
      <p:sp>
        <p:nvSpPr>
          <p:cNvPr id="203793" name="Rectangle 17"/>
          <p:cNvSpPr>
            <a:spLocks noChangeArrowheads="1"/>
          </p:cNvSpPr>
          <p:nvPr/>
        </p:nvSpPr>
        <p:spPr bwMode="auto">
          <a:xfrm>
            <a:off x="3715464" y="3736975"/>
            <a:ext cx="824072" cy="584775"/>
          </a:xfrm>
          <a:prstGeom prst="rect">
            <a:avLst/>
          </a:prstGeom>
          <a:noFill/>
          <a:ln w="9525">
            <a:noFill/>
            <a:miter lim="800000"/>
            <a:headEnd/>
            <a:tailEnd/>
          </a:ln>
        </p:spPr>
        <p:txBody>
          <a:bodyPr wrap="none">
            <a:spAutoFit/>
          </a:bodyPr>
          <a:lstStyle/>
          <a:p>
            <a:pPr algn="ctr"/>
            <a:r>
              <a:rPr lang="en-GB" sz="1600" dirty="0" smtClean="0">
                <a:latin typeface="Verdana" pitchFamily="34" charset="0"/>
                <a:sym typeface="Wingdings" pitchFamily="2" charset="2"/>
              </a:rPr>
              <a:t>Reflux</a:t>
            </a:r>
            <a:endParaRPr lang="en-GB" sz="1600" dirty="0">
              <a:latin typeface="Verdana" pitchFamily="34" charset="0"/>
              <a:sym typeface="Wingdings" pitchFamily="2" charset="2"/>
            </a:endParaRPr>
          </a:p>
          <a:p>
            <a:pPr algn="ctr"/>
            <a:r>
              <a:rPr lang="en-GB" sz="1600" dirty="0">
                <a:latin typeface="Verdana" pitchFamily="34" charset="0"/>
                <a:sym typeface="Wingdings" pitchFamily="2" charset="2"/>
              </a:rPr>
              <a:t>24 h</a:t>
            </a:r>
            <a:endParaRPr lang="en-GB" sz="1600" baseline="30000" dirty="0">
              <a:latin typeface="Verdana" pitchFamily="34" charset="0"/>
              <a:sym typeface="Wingdings" pitchFamily="2" charset="2"/>
            </a:endParaRPr>
          </a:p>
        </p:txBody>
      </p:sp>
      <p:sp>
        <p:nvSpPr>
          <p:cNvPr id="203794" name="AutoShape 18"/>
          <p:cNvSpPr>
            <a:spLocks noChangeArrowheads="1"/>
          </p:cNvSpPr>
          <p:nvPr/>
        </p:nvSpPr>
        <p:spPr bwMode="auto">
          <a:xfrm>
            <a:off x="4899025" y="3921125"/>
            <a:ext cx="504825" cy="215900"/>
          </a:xfrm>
          <a:prstGeom prst="rightArrow">
            <a:avLst>
              <a:gd name="adj1" fmla="val 50000"/>
              <a:gd name="adj2" fmla="val 58456"/>
            </a:avLst>
          </a:prstGeom>
          <a:solidFill>
            <a:srgbClr val="FF9900"/>
          </a:solidFill>
          <a:ln w="9525">
            <a:solidFill>
              <a:schemeClr val="tx1"/>
            </a:solidFill>
            <a:miter lim="800000"/>
            <a:headEnd/>
            <a:tailEnd/>
          </a:ln>
        </p:spPr>
        <p:txBody>
          <a:bodyPr wrap="none" anchor="ctr"/>
          <a:lstStyle/>
          <a:p>
            <a:endParaRPr lang="en-US"/>
          </a:p>
        </p:txBody>
      </p:sp>
      <p:sp>
        <p:nvSpPr>
          <p:cNvPr id="203795" name="Rectangle 19"/>
          <p:cNvSpPr>
            <a:spLocks noChangeArrowheads="1"/>
          </p:cNvSpPr>
          <p:nvPr/>
        </p:nvSpPr>
        <p:spPr bwMode="auto">
          <a:xfrm>
            <a:off x="7521575" y="3805238"/>
            <a:ext cx="1035861" cy="400110"/>
          </a:xfrm>
          <a:prstGeom prst="rect">
            <a:avLst/>
          </a:prstGeom>
          <a:noFill/>
          <a:ln w="9525">
            <a:noFill/>
            <a:miter lim="800000"/>
            <a:headEnd/>
            <a:tailEnd/>
          </a:ln>
        </p:spPr>
        <p:txBody>
          <a:bodyPr wrap="none">
            <a:spAutoFit/>
          </a:bodyPr>
          <a:lstStyle/>
          <a:p>
            <a:r>
              <a:rPr lang="en-GB" sz="2000" dirty="0" smtClean="0">
                <a:latin typeface="Verdana" pitchFamily="34" charset="0"/>
                <a:sym typeface="Wingdings" pitchFamily="2" charset="2"/>
              </a:rPr>
              <a:t>Drying</a:t>
            </a:r>
            <a:endParaRPr lang="en-GB" sz="2000" baseline="30000" dirty="0">
              <a:latin typeface="Verdana" pitchFamily="34" charset="0"/>
              <a:sym typeface="Wingdings" pitchFamily="2" charset="2"/>
            </a:endParaRPr>
          </a:p>
        </p:txBody>
      </p:sp>
      <p:sp>
        <p:nvSpPr>
          <p:cNvPr id="203796" name="Line 20"/>
          <p:cNvSpPr>
            <a:spLocks noChangeShapeType="1"/>
          </p:cNvSpPr>
          <p:nvPr/>
        </p:nvSpPr>
        <p:spPr bwMode="auto">
          <a:xfrm>
            <a:off x="1749425" y="3484563"/>
            <a:ext cx="409575" cy="419100"/>
          </a:xfrm>
          <a:prstGeom prst="line">
            <a:avLst/>
          </a:prstGeom>
          <a:noFill/>
          <a:ln w="9525">
            <a:solidFill>
              <a:schemeClr val="tx1"/>
            </a:solidFill>
            <a:round/>
            <a:headEnd/>
            <a:tailEnd type="triangle" w="med" len="med"/>
          </a:ln>
        </p:spPr>
        <p:txBody>
          <a:bodyPr/>
          <a:lstStyle/>
          <a:p>
            <a:endParaRPr lang="es-ES"/>
          </a:p>
        </p:txBody>
      </p:sp>
      <p:sp>
        <p:nvSpPr>
          <p:cNvPr id="203797" name="Line 21"/>
          <p:cNvSpPr>
            <a:spLocks noChangeShapeType="1"/>
          </p:cNvSpPr>
          <p:nvPr/>
        </p:nvSpPr>
        <p:spPr bwMode="auto">
          <a:xfrm flipH="1">
            <a:off x="2720975" y="3560763"/>
            <a:ext cx="361950" cy="381000"/>
          </a:xfrm>
          <a:prstGeom prst="line">
            <a:avLst/>
          </a:prstGeom>
          <a:noFill/>
          <a:ln w="9525">
            <a:solidFill>
              <a:schemeClr val="tx1"/>
            </a:solidFill>
            <a:round/>
            <a:headEnd/>
            <a:tailEnd type="triangle" w="med" len="med"/>
          </a:ln>
        </p:spPr>
        <p:txBody>
          <a:bodyPr/>
          <a:lstStyle/>
          <a:p>
            <a:endParaRPr lang="es-ES"/>
          </a:p>
        </p:txBody>
      </p:sp>
      <p:sp>
        <p:nvSpPr>
          <p:cNvPr id="203798" name="AutoShape 22"/>
          <p:cNvSpPr>
            <a:spLocks noChangeArrowheads="1"/>
          </p:cNvSpPr>
          <p:nvPr/>
        </p:nvSpPr>
        <p:spPr bwMode="auto">
          <a:xfrm>
            <a:off x="6934200" y="3921125"/>
            <a:ext cx="504825" cy="215900"/>
          </a:xfrm>
          <a:prstGeom prst="rightArrow">
            <a:avLst>
              <a:gd name="adj1" fmla="val 50000"/>
              <a:gd name="adj2" fmla="val 58456"/>
            </a:avLst>
          </a:prstGeom>
          <a:solidFill>
            <a:srgbClr val="FF9900"/>
          </a:solidFill>
          <a:ln w="9525">
            <a:solidFill>
              <a:schemeClr val="tx1"/>
            </a:solidFill>
            <a:miter lim="800000"/>
            <a:headEnd/>
            <a:tailEnd/>
          </a:ln>
        </p:spPr>
        <p:txBody>
          <a:bodyPr wrap="none" anchor="ctr"/>
          <a:lstStyle/>
          <a:p>
            <a:endParaRPr lang="en-US"/>
          </a:p>
        </p:txBody>
      </p:sp>
      <p:sp>
        <p:nvSpPr>
          <p:cNvPr id="203799" name="Rectangle 23"/>
          <p:cNvSpPr>
            <a:spLocks noChangeArrowheads="1"/>
          </p:cNvSpPr>
          <p:nvPr/>
        </p:nvSpPr>
        <p:spPr bwMode="auto">
          <a:xfrm>
            <a:off x="3473450" y="3757613"/>
            <a:ext cx="1314450" cy="552450"/>
          </a:xfrm>
          <a:prstGeom prst="rect">
            <a:avLst/>
          </a:prstGeom>
          <a:noFill/>
          <a:ln w="9525">
            <a:solidFill>
              <a:schemeClr val="tx1"/>
            </a:solidFill>
            <a:miter lim="800000"/>
            <a:headEnd/>
            <a:tailEnd/>
          </a:ln>
        </p:spPr>
        <p:txBody>
          <a:bodyPr wrap="none" anchor="ctr"/>
          <a:lstStyle/>
          <a:p>
            <a:endParaRPr lang="en-US"/>
          </a:p>
        </p:txBody>
      </p:sp>
      <p:sp>
        <p:nvSpPr>
          <p:cNvPr id="203800" name="Rectangle 24"/>
          <p:cNvSpPr>
            <a:spLocks noChangeArrowheads="1"/>
          </p:cNvSpPr>
          <p:nvPr/>
        </p:nvSpPr>
        <p:spPr bwMode="auto">
          <a:xfrm>
            <a:off x="5508625" y="3752850"/>
            <a:ext cx="1314450" cy="552450"/>
          </a:xfrm>
          <a:prstGeom prst="rect">
            <a:avLst/>
          </a:prstGeom>
          <a:noFill/>
          <a:ln w="9525">
            <a:solidFill>
              <a:schemeClr val="tx1"/>
            </a:solidFill>
            <a:miter lim="800000"/>
            <a:headEnd/>
            <a:tailEnd/>
          </a:ln>
        </p:spPr>
        <p:txBody>
          <a:bodyPr wrap="none" anchor="ctr"/>
          <a:lstStyle/>
          <a:p>
            <a:endParaRPr lang="en-US"/>
          </a:p>
        </p:txBody>
      </p:sp>
      <p:sp>
        <p:nvSpPr>
          <p:cNvPr id="203801" name="Rectangle 25"/>
          <p:cNvSpPr>
            <a:spLocks noChangeArrowheads="1"/>
          </p:cNvSpPr>
          <p:nvPr/>
        </p:nvSpPr>
        <p:spPr bwMode="auto">
          <a:xfrm>
            <a:off x="7480300" y="3752850"/>
            <a:ext cx="1268413" cy="552450"/>
          </a:xfrm>
          <a:prstGeom prst="rect">
            <a:avLst/>
          </a:prstGeom>
          <a:noFill/>
          <a:ln w="9525">
            <a:solidFill>
              <a:schemeClr val="tx1"/>
            </a:solidFill>
            <a:miter lim="800000"/>
            <a:headEnd/>
            <a:tailEnd/>
          </a:ln>
        </p:spPr>
        <p:txBody>
          <a:bodyPr wrap="none" anchor="ctr"/>
          <a:lstStyle/>
          <a:p>
            <a:endParaRPr lang="en-US"/>
          </a:p>
        </p:txBody>
      </p:sp>
      <p:sp>
        <p:nvSpPr>
          <p:cNvPr id="203802" name="Rectangle 26"/>
          <p:cNvSpPr>
            <a:spLocks noChangeArrowheads="1"/>
          </p:cNvSpPr>
          <p:nvPr/>
        </p:nvSpPr>
        <p:spPr bwMode="auto">
          <a:xfrm>
            <a:off x="250825" y="2997200"/>
            <a:ext cx="8713788" cy="1843088"/>
          </a:xfrm>
          <a:prstGeom prst="rect">
            <a:avLst/>
          </a:prstGeom>
          <a:noFill/>
          <a:ln w="9525">
            <a:solidFill>
              <a:schemeClr val="tx1"/>
            </a:solidFill>
            <a:miter lim="800000"/>
            <a:headEnd/>
            <a:tailEnd/>
          </a:ln>
        </p:spPr>
        <p:txBody>
          <a:bodyPr wrap="none" anchor="ctr"/>
          <a:lstStyle/>
          <a:p>
            <a:endParaRPr lang="en-US"/>
          </a:p>
        </p:txBody>
      </p:sp>
      <p:pic>
        <p:nvPicPr>
          <p:cNvPr id="22552" name="Picture 27"/>
          <p:cNvPicPr>
            <a:picLocks noChangeAspect="1" noChangeArrowheads="1"/>
          </p:cNvPicPr>
          <p:nvPr/>
        </p:nvPicPr>
        <p:blipFill>
          <a:blip r:embed="rId6" cstate="print"/>
          <a:srcRect/>
          <a:stretch>
            <a:fillRect/>
          </a:stretch>
        </p:blipFill>
        <p:spPr bwMode="auto">
          <a:xfrm>
            <a:off x="1501775" y="1350963"/>
            <a:ext cx="3276600" cy="695325"/>
          </a:xfrm>
          <a:prstGeom prst="rect">
            <a:avLst/>
          </a:prstGeom>
          <a:noFill/>
          <a:ln w="9525">
            <a:noFill/>
            <a:miter lim="800000"/>
            <a:headEnd/>
            <a:tailEnd/>
          </a:ln>
        </p:spPr>
      </p:pic>
      <p:sp>
        <p:nvSpPr>
          <p:cNvPr id="203821" name="Rectangle 45"/>
          <p:cNvSpPr>
            <a:spLocks noChangeArrowheads="1"/>
          </p:cNvSpPr>
          <p:nvPr/>
        </p:nvSpPr>
        <p:spPr bwMode="auto">
          <a:xfrm>
            <a:off x="3716338" y="4310063"/>
            <a:ext cx="819150" cy="336550"/>
          </a:xfrm>
          <a:prstGeom prst="rect">
            <a:avLst/>
          </a:prstGeom>
          <a:noFill/>
          <a:ln w="9525">
            <a:noFill/>
            <a:miter lim="800000"/>
            <a:headEnd/>
            <a:tailEnd/>
          </a:ln>
        </p:spPr>
        <p:txBody>
          <a:bodyPr wrap="none" lIns="90000" tIns="46800" rIns="90000" bIns="46800">
            <a:spAutoFit/>
          </a:bodyPr>
          <a:lstStyle/>
          <a:p>
            <a:r>
              <a:rPr lang="en-GB" sz="1600">
                <a:latin typeface="Verdana" pitchFamily="34" charset="0"/>
                <a:sym typeface="Wingdings" pitchFamily="2" charset="2"/>
              </a:rPr>
              <a:t>111ºC</a:t>
            </a:r>
            <a:endParaRPr lang="en-US" sz="1600">
              <a:latin typeface="Verdana" pitchFamily="34" charset="0"/>
              <a:sym typeface="Wingdings" pitchFamily="2" charset="2"/>
            </a:endParaRPr>
          </a:p>
        </p:txBody>
      </p:sp>
      <p:sp>
        <p:nvSpPr>
          <p:cNvPr id="203822" name="Rectangle 46"/>
          <p:cNvSpPr>
            <a:spLocks noChangeArrowheads="1"/>
          </p:cNvSpPr>
          <p:nvPr/>
        </p:nvSpPr>
        <p:spPr bwMode="auto">
          <a:xfrm>
            <a:off x="5322888" y="4288647"/>
            <a:ext cx="1793875" cy="341313"/>
          </a:xfrm>
          <a:prstGeom prst="rect">
            <a:avLst/>
          </a:prstGeom>
          <a:noFill/>
          <a:ln w="9525">
            <a:noFill/>
            <a:miter lim="800000"/>
            <a:headEnd/>
            <a:tailEnd/>
          </a:ln>
        </p:spPr>
        <p:txBody>
          <a:bodyPr wrap="none" lIns="90000" tIns="46800" rIns="90000" bIns="46800">
            <a:spAutoFit/>
          </a:bodyPr>
          <a:lstStyle/>
          <a:p>
            <a:pPr algn="ctr"/>
            <a:r>
              <a:rPr lang="en-GB" sz="1600" dirty="0">
                <a:latin typeface="Verdana" pitchFamily="34" charset="0"/>
                <a:sym typeface="Wingdings" pitchFamily="2" charset="2"/>
              </a:rPr>
              <a:t>200 </a:t>
            </a:r>
            <a:r>
              <a:rPr lang="en-GB" sz="1600" dirty="0" err="1">
                <a:latin typeface="Verdana" pitchFamily="34" charset="0"/>
                <a:sym typeface="Wingdings" pitchFamily="2" charset="2"/>
              </a:rPr>
              <a:t>mL</a:t>
            </a:r>
            <a:r>
              <a:rPr lang="en-GB" sz="1600" dirty="0">
                <a:latin typeface="Verdana" pitchFamily="34" charset="0"/>
                <a:sym typeface="Wingdings" pitchFamily="2" charset="2"/>
              </a:rPr>
              <a:t> </a:t>
            </a:r>
            <a:r>
              <a:rPr lang="en-GB" sz="1600" dirty="0" smtClean="0">
                <a:latin typeface="Verdana" pitchFamily="34" charset="0"/>
                <a:sym typeface="Wingdings" pitchFamily="2" charset="2"/>
              </a:rPr>
              <a:t>toluene</a:t>
            </a:r>
            <a:endParaRPr lang="en-US" sz="1600" dirty="0">
              <a:latin typeface="Verdana" pitchFamily="34" charset="0"/>
              <a:sym typeface="Wingdings" pitchFamily="2" charset="2"/>
            </a:endParaRPr>
          </a:p>
        </p:txBody>
      </p:sp>
      <p:pic>
        <p:nvPicPr>
          <p:cNvPr id="67585" name="Picture 1"/>
          <p:cNvPicPr>
            <a:picLocks noChangeAspect="1" noChangeArrowheads="1"/>
          </p:cNvPicPr>
          <p:nvPr/>
        </p:nvPicPr>
        <p:blipFill>
          <a:blip r:embed="rId7" cstate="print"/>
          <a:srcRect/>
          <a:stretch>
            <a:fillRect/>
          </a:stretch>
        </p:blipFill>
        <p:spPr bwMode="auto">
          <a:xfrm>
            <a:off x="827088" y="4941888"/>
            <a:ext cx="7358062" cy="1643062"/>
          </a:xfrm>
          <a:prstGeom prst="rect">
            <a:avLst/>
          </a:prstGeom>
          <a:noFill/>
          <a:ln w="9525">
            <a:noFill/>
            <a:miter lim="800000"/>
            <a:headEnd/>
            <a:tailEnd/>
          </a:ln>
        </p:spPr>
      </p:pic>
      <p:grpSp>
        <p:nvGrpSpPr>
          <p:cNvPr id="32" name="21 Grupo"/>
          <p:cNvGrpSpPr>
            <a:grpSpLocks/>
          </p:cNvGrpSpPr>
          <p:nvPr/>
        </p:nvGrpSpPr>
        <p:grpSpPr bwMode="auto">
          <a:xfrm>
            <a:off x="323850" y="188913"/>
            <a:ext cx="4968875" cy="400110"/>
            <a:chOff x="323528" y="188640"/>
            <a:chExt cx="4968552" cy="400170"/>
          </a:xfrm>
        </p:grpSpPr>
        <p:sp>
          <p:nvSpPr>
            <p:cNvPr id="33" name="22 CuadroTexto"/>
            <p:cNvSpPr txBox="1">
              <a:spLocks noChangeArrowheads="1"/>
            </p:cNvSpPr>
            <p:nvPr/>
          </p:nvSpPr>
          <p:spPr bwMode="auto">
            <a:xfrm>
              <a:off x="860763" y="188640"/>
              <a:ext cx="3887735" cy="400170"/>
            </a:xfrm>
            <a:prstGeom prst="rect">
              <a:avLst/>
            </a:prstGeom>
            <a:solidFill>
              <a:srgbClr val="FFF8EF"/>
            </a:solidFill>
            <a:ln w="9525">
              <a:noFill/>
              <a:miter lim="800000"/>
              <a:headEnd/>
              <a:tailEnd/>
            </a:ln>
          </p:spPr>
          <p:txBody>
            <a:bodyPr wrap="none">
              <a:spAutoFit/>
            </a:bodyPr>
            <a:lstStyle/>
            <a:p>
              <a:pPr algn="ctr"/>
              <a:r>
                <a:rPr lang="es-ES" sz="2000" b="1" dirty="0" smtClean="0">
                  <a:solidFill>
                    <a:srgbClr val="000099"/>
                  </a:solidFill>
                  <a:cs typeface="Arial" charset="0"/>
                </a:rPr>
                <a:t>EXPERIMENTAL PROCEDURE</a:t>
              </a:r>
              <a:endParaRPr lang="es-ES" sz="2000" b="1" dirty="0">
                <a:solidFill>
                  <a:srgbClr val="000099"/>
                </a:solidFill>
                <a:cs typeface="Arial" charset="0"/>
              </a:endParaRPr>
            </a:p>
          </p:txBody>
        </p:sp>
        <p:sp>
          <p:nvSpPr>
            <p:cNvPr id="34" name="33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378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378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379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379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379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3802"/>
                                        </p:tgtEl>
                                        <p:attrNameLst>
                                          <p:attrName>style.visibility</p:attrName>
                                        </p:attrNameLst>
                                      </p:cBhvr>
                                      <p:to>
                                        <p:strVal val="visible"/>
                                      </p:to>
                                    </p:set>
                                  </p:childTnLst>
                                </p:cTn>
                              </p:par>
                              <p:par>
                                <p:cTn id="17" presetID="22" presetClass="entr" presetSubtype="4" fill="hold" grpId="0" nodeType="withEffect">
                                  <p:stCondLst>
                                    <p:cond delay="0"/>
                                  </p:stCondLst>
                                  <p:childTnLst>
                                    <p:set>
                                      <p:cBhvr>
                                        <p:cTn id="18" dur="1" fill="hold">
                                          <p:stCondLst>
                                            <p:cond delay="0"/>
                                          </p:stCondLst>
                                        </p:cTn>
                                        <p:tgtEl>
                                          <p:spTgt spid="203791"/>
                                        </p:tgtEl>
                                        <p:attrNameLst>
                                          <p:attrName>style.visibility</p:attrName>
                                        </p:attrNameLst>
                                      </p:cBhvr>
                                      <p:to>
                                        <p:strVal val="visible"/>
                                      </p:to>
                                    </p:set>
                                    <p:animEffect transition="in" filter="wipe(down)">
                                      <p:cBhvr>
                                        <p:cTn id="19" dur="500"/>
                                        <p:tgtEl>
                                          <p:spTgt spid="20379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03799"/>
                                        </p:tgtEl>
                                        <p:attrNameLst>
                                          <p:attrName>style.visibility</p:attrName>
                                        </p:attrNameLst>
                                      </p:cBhvr>
                                      <p:to>
                                        <p:strVal val="visible"/>
                                      </p:to>
                                    </p:set>
                                    <p:animEffect transition="in" filter="wipe(down)">
                                      <p:cBhvr>
                                        <p:cTn id="22" dur="500"/>
                                        <p:tgtEl>
                                          <p:spTgt spid="20379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03793"/>
                                        </p:tgtEl>
                                        <p:attrNameLst>
                                          <p:attrName>style.visibility</p:attrName>
                                        </p:attrNameLst>
                                      </p:cBhvr>
                                      <p:to>
                                        <p:strVal val="visible"/>
                                      </p:to>
                                    </p:set>
                                    <p:animEffect transition="in" filter="wipe(down)">
                                      <p:cBhvr>
                                        <p:cTn id="25" dur="500"/>
                                        <p:tgtEl>
                                          <p:spTgt spid="203793"/>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03821"/>
                                        </p:tgtEl>
                                        <p:attrNameLst>
                                          <p:attrName>style.visibility</p:attrName>
                                        </p:attrNameLst>
                                      </p:cBhvr>
                                      <p:to>
                                        <p:strVal val="visible"/>
                                      </p:to>
                                    </p:set>
                                    <p:animEffect transition="in" filter="wipe(down)">
                                      <p:cBhvr>
                                        <p:cTn id="28" dur="500"/>
                                        <p:tgtEl>
                                          <p:spTgt spid="203821"/>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03794"/>
                                        </p:tgtEl>
                                        <p:attrNameLst>
                                          <p:attrName>style.visibility</p:attrName>
                                        </p:attrNameLst>
                                      </p:cBhvr>
                                      <p:to>
                                        <p:strVal val="visible"/>
                                      </p:to>
                                    </p:set>
                                    <p:animEffect transition="in" filter="wipe(down)">
                                      <p:cBhvr>
                                        <p:cTn id="31" dur="500"/>
                                        <p:tgtEl>
                                          <p:spTgt spid="203794"/>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03800"/>
                                        </p:tgtEl>
                                        <p:attrNameLst>
                                          <p:attrName>style.visibility</p:attrName>
                                        </p:attrNameLst>
                                      </p:cBhvr>
                                      <p:to>
                                        <p:strVal val="visible"/>
                                      </p:to>
                                    </p:set>
                                    <p:animEffect transition="in" filter="wipe(down)">
                                      <p:cBhvr>
                                        <p:cTn id="34" dur="500"/>
                                        <p:tgtEl>
                                          <p:spTgt spid="203800"/>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203792"/>
                                        </p:tgtEl>
                                        <p:attrNameLst>
                                          <p:attrName>style.visibility</p:attrName>
                                        </p:attrNameLst>
                                      </p:cBhvr>
                                      <p:to>
                                        <p:strVal val="visible"/>
                                      </p:to>
                                    </p:set>
                                    <p:animEffect transition="in" filter="wipe(down)">
                                      <p:cBhvr>
                                        <p:cTn id="37" dur="500"/>
                                        <p:tgtEl>
                                          <p:spTgt spid="20379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03822"/>
                                        </p:tgtEl>
                                        <p:attrNameLst>
                                          <p:attrName>style.visibility</p:attrName>
                                        </p:attrNameLst>
                                      </p:cBhvr>
                                      <p:to>
                                        <p:strVal val="visible"/>
                                      </p:to>
                                    </p:set>
                                    <p:animEffect transition="in" filter="wipe(down)">
                                      <p:cBhvr>
                                        <p:cTn id="40" dur="500"/>
                                        <p:tgtEl>
                                          <p:spTgt spid="203822"/>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03798"/>
                                        </p:tgtEl>
                                        <p:attrNameLst>
                                          <p:attrName>style.visibility</p:attrName>
                                        </p:attrNameLst>
                                      </p:cBhvr>
                                      <p:to>
                                        <p:strVal val="visible"/>
                                      </p:to>
                                    </p:set>
                                    <p:animEffect transition="in" filter="wipe(down)">
                                      <p:cBhvr>
                                        <p:cTn id="43" dur="500"/>
                                        <p:tgtEl>
                                          <p:spTgt spid="203798"/>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03801"/>
                                        </p:tgtEl>
                                        <p:attrNameLst>
                                          <p:attrName>style.visibility</p:attrName>
                                        </p:attrNameLst>
                                      </p:cBhvr>
                                      <p:to>
                                        <p:strVal val="visible"/>
                                      </p:to>
                                    </p:set>
                                    <p:animEffect transition="in" filter="wipe(down)">
                                      <p:cBhvr>
                                        <p:cTn id="46" dur="500"/>
                                        <p:tgtEl>
                                          <p:spTgt spid="203801"/>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203795"/>
                                        </p:tgtEl>
                                        <p:attrNameLst>
                                          <p:attrName>style.visibility</p:attrName>
                                        </p:attrNameLst>
                                      </p:cBhvr>
                                      <p:to>
                                        <p:strVal val="visible"/>
                                      </p:to>
                                    </p:set>
                                    <p:animEffect transition="in" filter="wipe(down)">
                                      <p:cBhvr>
                                        <p:cTn id="49" dur="500"/>
                                        <p:tgtEl>
                                          <p:spTgt spid="203795"/>
                                        </p:tgtEl>
                                      </p:cBhvr>
                                    </p:animEffect>
                                  </p:childTnLst>
                                </p:cTn>
                              </p:par>
                              <p:par>
                                <p:cTn id="50" presetID="1" presetClass="entr" presetSubtype="0" fill="hold" nodeType="withEffect">
                                  <p:stCondLst>
                                    <p:cond delay="0"/>
                                  </p:stCondLst>
                                  <p:childTnLst>
                                    <p:set>
                                      <p:cBhvr>
                                        <p:cTn id="51" dur="1" fill="hold">
                                          <p:stCondLst>
                                            <p:cond delay="0"/>
                                          </p:stCondLst>
                                        </p:cTn>
                                        <p:tgtEl>
                                          <p:spTgt spid="675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89" grpId="0"/>
      <p:bldP spid="203790" grpId="0"/>
      <p:bldP spid="203791" grpId="0" animBg="1"/>
      <p:bldP spid="203792" grpId="0"/>
      <p:bldP spid="203793" grpId="0"/>
      <p:bldP spid="203794" grpId="0" animBg="1"/>
      <p:bldP spid="203795" grpId="0"/>
      <p:bldP spid="203796" grpId="0" animBg="1"/>
      <p:bldP spid="203797" grpId="0" animBg="1"/>
      <p:bldP spid="203798" grpId="0" animBg="1"/>
      <p:bldP spid="203799" grpId="0" animBg="1"/>
      <p:bldP spid="203800" grpId="0" animBg="1"/>
      <p:bldP spid="203801" grpId="0" animBg="1"/>
      <p:bldP spid="203802" grpId="0" animBg="1"/>
      <p:bldP spid="203821" grpId="0"/>
      <p:bldP spid="2038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p:cNvPicPr>
            <a:picLocks noChangeAspect="1" noChangeArrowheads="1"/>
          </p:cNvPicPr>
          <p:nvPr/>
        </p:nvPicPr>
        <p:blipFill>
          <a:blip r:embed="rId3" cstate="print"/>
          <a:srcRect/>
          <a:stretch>
            <a:fillRect/>
          </a:stretch>
        </p:blipFill>
        <p:spPr bwMode="auto">
          <a:xfrm>
            <a:off x="1630363" y="2597150"/>
            <a:ext cx="1558925" cy="1681163"/>
          </a:xfrm>
          <a:prstGeom prst="rect">
            <a:avLst/>
          </a:prstGeom>
          <a:noFill/>
          <a:ln w="9525">
            <a:noFill/>
            <a:miter lim="800000"/>
            <a:headEnd/>
            <a:tailEnd/>
          </a:ln>
        </p:spPr>
      </p:pic>
      <p:sp>
        <p:nvSpPr>
          <p:cNvPr id="21507" name="AutoShape 16"/>
          <p:cNvSpPr>
            <a:spLocks/>
          </p:cNvSpPr>
          <p:nvPr/>
        </p:nvSpPr>
        <p:spPr bwMode="auto">
          <a:xfrm>
            <a:off x="1187624" y="1557338"/>
            <a:ext cx="1509712" cy="647700"/>
          </a:xfrm>
          <a:prstGeom prst="borderCallout3">
            <a:avLst>
              <a:gd name="adj1" fmla="val 104899"/>
              <a:gd name="adj2" fmla="val 24620"/>
              <a:gd name="adj3" fmla="val 139473"/>
              <a:gd name="adj4" fmla="val 28021"/>
              <a:gd name="adj5" fmla="val 174641"/>
              <a:gd name="adj6" fmla="val 35438"/>
              <a:gd name="adj7" fmla="val 219921"/>
              <a:gd name="adj8" fmla="val 56505"/>
            </a:avLst>
          </a:prstGeom>
          <a:noFill/>
          <a:ln w="15875">
            <a:solidFill>
              <a:srgbClr val="17375E"/>
            </a:solidFill>
            <a:miter lim="800000"/>
            <a:headEnd/>
            <a:tailEnd type="stealth" w="med" len="lg"/>
          </a:ln>
        </p:spPr>
        <p:txBody>
          <a:bodyPr/>
          <a:lstStyle/>
          <a:p>
            <a:pPr algn="ctr"/>
            <a:r>
              <a:rPr lang="es-ES" sz="1600" b="1" dirty="0" err="1" smtClean="0">
                <a:cs typeface="Arial" charset="0"/>
              </a:rPr>
              <a:t>Pluronic</a:t>
            </a:r>
            <a:r>
              <a:rPr lang="es-ES" sz="1600" b="1" dirty="0" smtClean="0">
                <a:cs typeface="Arial" charset="0"/>
              </a:rPr>
              <a:t> 123</a:t>
            </a:r>
          </a:p>
          <a:p>
            <a:pPr algn="ctr"/>
            <a:r>
              <a:rPr lang="es-ES" sz="1600" b="1" dirty="0" err="1" smtClean="0">
                <a:cs typeface="Arial" charset="0"/>
              </a:rPr>
              <a:t>surfactant</a:t>
            </a:r>
            <a:endParaRPr lang="es-ES" sz="1600" b="1" dirty="0">
              <a:cs typeface="Arial" charset="0"/>
            </a:endParaRPr>
          </a:p>
        </p:txBody>
      </p:sp>
      <p:sp>
        <p:nvSpPr>
          <p:cNvPr id="7" name="AutoShape 17"/>
          <p:cNvSpPr>
            <a:spLocks/>
          </p:cNvSpPr>
          <p:nvPr/>
        </p:nvSpPr>
        <p:spPr bwMode="auto">
          <a:xfrm>
            <a:off x="3203575" y="1628775"/>
            <a:ext cx="1446213" cy="615553"/>
          </a:xfrm>
          <a:prstGeom prst="borderCallout3">
            <a:avLst>
              <a:gd name="adj1" fmla="val 101004"/>
              <a:gd name="adj2" fmla="val 52531"/>
              <a:gd name="adj3" fmla="val 141815"/>
              <a:gd name="adj4" fmla="val 34970"/>
              <a:gd name="adj5" fmla="val 182837"/>
              <a:gd name="adj6" fmla="val 4941"/>
              <a:gd name="adj7" fmla="val 217156"/>
              <a:gd name="adj8" fmla="val -45530"/>
            </a:avLst>
          </a:prstGeom>
          <a:noFill/>
          <a:ln w="15875">
            <a:solidFill>
              <a:schemeClr val="tx2">
                <a:lumMod val="75000"/>
              </a:schemeClr>
            </a:solidFill>
            <a:miter lim="800000"/>
            <a:headEnd/>
            <a:tailEnd type="stealth" w="med" len="lg"/>
          </a:ln>
          <a:effectLst/>
          <a:extLst>
            <a:ext uri="{909E8E84-426E-40dd-AFC4-6F175D3DCCD1}"/>
            <a:ext uri="{AF507438-7753-43e0-B8FC-AC1667EBCBE1}"/>
          </a:extLst>
        </p:spPr>
        <p:txBody>
          <a:bodyPr>
            <a:spAutoFit/>
          </a:bodyPr>
          <a:lstStyle/>
          <a:p>
            <a:pPr algn="ctr">
              <a:defRPr/>
            </a:pPr>
            <a:r>
              <a:rPr lang="es-ES" b="1" dirty="0" smtClean="0">
                <a:latin typeface="Arial" pitchFamily="34" charset="0"/>
                <a:cs typeface="Arial" pitchFamily="34" charset="0"/>
              </a:rPr>
              <a:t>TEOS </a:t>
            </a:r>
          </a:p>
          <a:p>
            <a:pPr algn="ctr">
              <a:defRPr/>
            </a:pPr>
            <a:r>
              <a:rPr lang="es-ES" sz="1600" b="1" dirty="0" smtClean="0">
                <a:latin typeface="Arial" pitchFamily="34" charset="0"/>
                <a:cs typeface="Arial" pitchFamily="34" charset="0"/>
              </a:rPr>
              <a:t>precursor</a:t>
            </a:r>
            <a:endParaRPr lang="es-ES" sz="1600" b="1" dirty="0">
              <a:latin typeface="Arial" pitchFamily="34" charset="0"/>
              <a:cs typeface="Arial" pitchFamily="34" charset="0"/>
            </a:endParaRPr>
          </a:p>
        </p:txBody>
      </p:sp>
      <p:sp>
        <p:nvSpPr>
          <p:cNvPr id="8" name="AutoShape 18"/>
          <p:cNvSpPr>
            <a:spLocks noChangeArrowheads="1"/>
          </p:cNvSpPr>
          <p:nvPr/>
        </p:nvSpPr>
        <p:spPr bwMode="auto">
          <a:xfrm>
            <a:off x="755650" y="3644900"/>
            <a:ext cx="520700" cy="1409700"/>
          </a:xfrm>
          <a:prstGeom prst="curvedRightArrow">
            <a:avLst>
              <a:gd name="adj1" fmla="val 75905"/>
              <a:gd name="adj2" fmla="val 143388"/>
              <a:gd name="adj3" fmla="val 33333"/>
            </a:avLst>
          </a:prstGeom>
          <a:solidFill>
            <a:schemeClr val="tx1">
              <a:alpha val="70195"/>
            </a:schemeClr>
          </a:solidFill>
          <a:ln w="9525">
            <a:solidFill>
              <a:schemeClr val="tx1"/>
            </a:solidFill>
            <a:miter lim="800000"/>
            <a:headEnd/>
            <a:tailEnd/>
          </a:ln>
        </p:spPr>
        <p:txBody>
          <a:bodyPr wrap="none" anchor="ctr"/>
          <a:lstStyle/>
          <a:p>
            <a:endParaRPr lang="en-US">
              <a:cs typeface="Arial" charset="0"/>
            </a:endParaRPr>
          </a:p>
        </p:txBody>
      </p:sp>
      <p:sp>
        <p:nvSpPr>
          <p:cNvPr id="9" name="Text Box 21"/>
          <p:cNvSpPr txBox="1">
            <a:spLocks noChangeArrowheads="1"/>
          </p:cNvSpPr>
          <p:nvPr/>
        </p:nvSpPr>
        <p:spPr bwMode="auto">
          <a:xfrm>
            <a:off x="6481525" y="4617944"/>
            <a:ext cx="2390248" cy="369332"/>
          </a:xfrm>
          <a:prstGeom prst="rect">
            <a:avLst/>
          </a:prstGeom>
          <a:noFill/>
          <a:ln>
            <a:noFill/>
          </a:ln>
          <a:effectLst/>
          <a:extLst>
            <a:ext uri="{909E8E84-426E-40dd-AFC4-6F175D3DCCD1}"/>
            <a:ext uri="{91240B29-F687-4f45-9708-019B960494DF}"/>
            <a:ext uri="{AF507438-7753-43e0-B8FC-AC1667EBCBE1}"/>
          </a:extLst>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fontAlgn="auto">
              <a:spcBef>
                <a:spcPct val="50000"/>
              </a:spcBef>
              <a:spcAft>
                <a:spcPts val="0"/>
              </a:spcAft>
              <a:defRPr/>
            </a:pPr>
            <a:r>
              <a:rPr lang="es-ES" b="1" dirty="0" smtClean="0">
                <a:ln w="50800"/>
                <a:solidFill>
                  <a:srgbClr val="000099"/>
                </a:solidFill>
                <a:latin typeface="Arial" pitchFamily="34" charset="0"/>
                <a:cs typeface="Arial" pitchFamily="34" charset="0"/>
              </a:rPr>
              <a:t>PE-</a:t>
            </a:r>
            <a:r>
              <a:rPr lang="es-ES" b="1" dirty="0" err="1" smtClean="0">
                <a:ln w="50800"/>
                <a:solidFill>
                  <a:srgbClr val="000099"/>
                </a:solidFill>
                <a:latin typeface="Arial" pitchFamily="34" charset="0"/>
                <a:cs typeface="Arial" pitchFamily="34" charset="0"/>
              </a:rPr>
              <a:t>SBA15</a:t>
            </a:r>
            <a:r>
              <a:rPr lang="es-ES" b="1" dirty="0" smtClean="0">
                <a:ln w="50800"/>
                <a:solidFill>
                  <a:srgbClr val="000099"/>
                </a:solidFill>
                <a:latin typeface="Arial" pitchFamily="34" charset="0"/>
                <a:cs typeface="Arial" pitchFamily="34" charset="0"/>
              </a:rPr>
              <a:t>-c</a:t>
            </a:r>
            <a:endParaRPr lang="es-ES" b="1" dirty="0">
              <a:ln w="50800"/>
              <a:solidFill>
                <a:srgbClr val="000099"/>
              </a:solidFill>
              <a:latin typeface="Arial" pitchFamily="34" charset="0"/>
              <a:cs typeface="Arial" pitchFamily="34" charset="0"/>
            </a:endParaRPr>
          </a:p>
        </p:txBody>
      </p:sp>
      <p:sp>
        <p:nvSpPr>
          <p:cNvPr id="10" name="Text Box 21"/>
          <p:cNvSpPr txBox="1">
            <a:spLocks noChangeArrowheads="1"/>
          </p:cNvSpPr>
          <p:nvPr/>
        </p:nvSpPr>
        <p:spPr bwMode="auto">
          <a:xfrm>
            <a:off x="3220431" y="4617944"/>
            <a:ext cx="2647713" cy="369332"/>
          </a:xfrm>
          <a:prstGeom prst="rect">
            <a:avLst/>
          </a:prstGeom>
          <a:noFill/>
          <a:ln>
            <a:noFill/>
          </a:ln>
          <a:effectLst/>
          <a:extLst>
            <a:ext uri="{909E8E84-426E-40dd-AFC4-6F175D3DCCD1}"/>
            <a:ext uri="{91240B29-F687-4f45-9708-019B960494DF}"/>
            <a:ext uri="{AF507438-7753-43e0-B8FC-AC1667EBCBE1}"/>
          </a:extLst>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fontAlgn="auto">
              <a:spcBef>
                <a:spcPct val="50000"/>
              </a:spcBef>
              <a:spcAft>
                <a:spcPts val="0"/>
              </a:spcAft>
              <a:defRPr/>
            </a:pPr>
            <a:r>
              <a:rPr lang="es-ES" b="1" dirty="0" err="1" smtClean="0">
                <a:ln w="50800"/>
                <a:latin typeface="Arial" pitchFamily="34" charset="0"/>
                <a:cs typeface="Arial" pitchFamily="34" charset="0"/>
              </a:rPr>
              <a:t>Calcination</a:t>
            </a:r>
            <a:r>
              <a:rPr lang="es-ES" b="1" dirty="0" smtClean="0">
                <a:ln w="50800"/>
                <a:latin typeface="Arial" pitchFamily="34" charset="0"/>
                <a:cs typeface="Arial" pitchFamily="34" charset="0"/>
              </a:rPr>
              <a:t> </a:t>
            </a:r>
            <a:r>
              <a:rPr lang="es-ES" b="1" dirty="0">
                <a:ln w="50800"/>
                <a:latin typeface="Arial" pitchFamily="34" charset="0"/>
                <a:cs typeface="Arial" pitchFamily="34" charset="0"/>
              </a:rPr>
              <a:t>(550º C)</a:t>
            </a:r>
          </a:p>
        </p:txBody>
      </p:sp>
      <p:sp>
        <p:nvSpPr>
          <p:cNvPr id="11" name="Text Box 21"/>
          <p:cNvSpPr txBox="1">
            <a:spLocks noChangeArrowheads="1"/>
          </p:cNvSpPr>
          <p:nvPr/>
        </p:nvSpPr>
        <p:spPr bwMode="auto">
          <a:xfrm>
            <a:off x="3275856" y="5301208"/>
            <a:ext cx="2736304" cy="369332"/>
          </a:xfrm>
          <a:prstGeom prst="rect">
            <a:avLst/>
          </a:prstGeom>
          <a:noFill/>
          <a:ln>
            <a:noFill/>
          </a:ln>
          <a:effectLst/>
          <a:extLst>
            <a:ext uri="{909E8E84-426E-40dd-AFC4-6F175D3DCCD1}"/>
            <a:ext uri="{91240B29-F687-4f45-9708-019B960494DF}"/>
            <a:ext uri="{AF507438-7753-43e0-B8FC-AC1667EBCBE1}"/>
          </a:extLst>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fontAlgn="auto">
              <a:spcBef>
                <a:spcPct val="50000"/>
              </a:spcBef>
              <a:spcAft>
                <a:spcPts val="0"/>
              </a:spcAft>
              <a:defRPr/>
            </a:pPr>
            <a:r>
              <a:rPr lang="es-ES" b="1" dirty="0" err="1" smtClean="0">
                <a:ln w="50800"/>
                <a:latin typeface="Arial" pitchFamily="34" charset="0"/>
                <a:cs typeface="Arial" pitchFamily="34" charset="0"/>
              </a:rPr>
              <a:t>Extraction</a:t>
            </a:r>
            <a:r>
              <a:rPr lang="es-ES" b="1" dirty="0" smtClean="0">
                <a:ln w="50800"/>
                <a:latin typeface="Arial" pitchFamily="34" charset="0"/>
                <a:cs typeface="Arial" pitchFamily="34" charset="0"/>
              </a:rPr>
              <a:t> (</a:t>
            </a:r>
            <a:r>
              <a:rPr lang="es-ES" b="1" dirty="0" err="1" smtClean="0">
                <a:ln w="50800"/>
                <a:latin typeface="Arial" pitchFamily="34" charset="0"/>
                <a:cs typeface="Arial" pitchFamily="34" charset="0"/>
              </a:rPr>
              <a:t>EtOH</a:t>
            </a:r>
            <a:r>
              <a:rPr lang="es-ES" b="1" dirty="0" smtClean="0">
                <a:ln w="50800"/>
                <a:latin typeface="Arial" pitchFamily="34" charset="0"/>
                <a:cs typeface="Arial" pitchFamily="34" charset="0"/>
              </a:rPr>
              <a:t>)</a:t>
            </a:r>
            <a:endParaRPr lang="es-ES" b="1" dirty="0">
              <a:ln w="50800"/>
              <a:latin typeface="Arial" pitchFamily="34" charset="0"/>
              <a:cs typeface="Arial" pitchFamily="34" charset="0"/>
            </a:endParaRPr>
          </a:p>
        </p:txBody>
      </p:sp>
      <p:sp>
        <p:nvSpPr>
          <p:cNvPr id="12" name="Text Box 21"/>
          <p:cNvSpPr txBox="1">
            <a:spLocks noChangeArrowheads="1"/>
          </p:cNvSpPr>
          <p:nvPr/>
        </p:nvSpPr>
        <p:spPr bwMode="auto">
          <a:xfrm>
            <a:off x="6516481" y="5314853"/>
            <a:ext cx="2283284" cy="369332"/>
          </a:xfrm>
          <a:prstGeom prst="rect">
            <a:avLst/>
          </a:prstGeom>
          <a:noFill/>
          <a:ln>
            <a:noFill/>
          </a:ln>
          <a:effectLst/>
          <a:extLst>
            <a:ext uri="{909E8E84-426E-40dd-AFC4-6F175D3DCCD1}"/>
            <a:ext uri="{91240B29-F687-4f45-9708-019B960494DF}"/>
            <a:ext uri="{AF507438-7753-43e0-B8FC-AC1667EBCBE1}"/>
          </a:extLst>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fontAlgn="auto">
              <a:spcBef>
                <a:spcPct val="50000"/>
              </a:spcBef>
              <a:spcAft>
                <a:spcPts val="0"/>
              </a:spcAft>
              <a:defRPr/>
            </a:pPr>
            <a:r>
              <a:rPr lang="es-ES" b="1" dirty="0" smtClean="0">
                <a:ln w="50800"/>
                <a:solidFill>
                  <a:srgbClr val="000099"/>
                </a:solidFill>
                <a:latin typeface="Arial" pitchFamily="34" charset="0"/>
                <a:cs typeface="Arial" pitchFamily="34" charset="0"/>
              </a:rPr>
              <a:t>PE-</a:t>
            </a:r>
            <a:r>
              <a:rPr lang="es-ES" b="1" dirty="0" err="1" smtClean="0">
                <a:ln w="50800"/>
                <a:solidFill>
                  <a:srgbClr val="000099"/>
                </a:solidFill>
                <a:latin typeface="Arial" pitchFamily="34" charset="0"/>
                <a:cs typeface="Arial" pitchFamily="34" charset="0"/>
              </a:rPr>
              <a:t>SBA15</a:t>
            </a:r>
            <a:r>
              <a:rPr lang="es-ES" b="1" dirty="0" smtClean="0">
                <a:ln w="50800"/>
                <a:solidFill>
                  <a:srgbClr val="000099"/>
                </a:solidFill>
                <a:latin typeface="Arial" pitchFamily="34" charset="0"/>
                <a:cs typeface="Arial" pitchFamily="34" charset="0"/>
              </a:rPr>
              <a:t>-e</a:t>
            </a:r>
            <a:endParaRPr lang="es-ES" b="1" dirty="0">
              <a:ln w="50800"/>
              <a:solidFill>
                <a:srgbClr val="000099"/>
              </a:solidFill>
              <a:latin typeface="Arial" pitchFamily="34" charset="0"/>
              <a:cs typeface="Arial" pitchFamily="34" charset="0"/>
            </a:endParaRPr>
          </a:p>
        </p:txBody>
      </p:sp>
      <p:sp>
        <p:nvSpPr>
          <p:cNvPr id="21514" name="AutoShape 17"/>
          <p:cNvSpPr>
            <a:spLocks/>
          </p:cNvSpPr>
          <p:nvPr/>
        </p:nvSpPr>
        <p:spPr bwMode="auto">
          <a:xfrm>
            <a:off x="5003800" y="2277170"/>
            <a:ext cx="2736552" cy="575766"/>
          </a:xfrm>
          <a:prstGeom prst="borderCallout3">
            <a:avLst>
              <a:gd name="adj1" fmla="val 53444"/>
              <a:gd name="adj2" fmla="val 829"/>
              <a:gd name="adj3" fmla="val 93356"/>
              <a:gd name="adj4" fmla="val -27343"/>
              <a:gd name="adj5" fmla="val 119116"/>
              <a:gd name="adj6" fmla="val -62838"/>
              <a:gd name="adj7" fmla="val 136250"/>
              <a:gd name="adj8" fmla="val -88603"/>
            </a:avLst>
          </a:prstGeom>
          <a:noFill/>
          <a:ln w="15875">
            <a:solidFill>
              <a:schemeClr val="tx1"/>
            </a:solidFill>
            <a:miter lim="800000"/>
            <a:headEnd/>
            <a:tailEnd type="stealth" w="med" len="lg"/>
          </a:ln>
        </p:spPr>
        <p:txBody>
          <a:bodyPr/>
          <a:lstStyle/>
          <a:p>
            <a:pPr algn="ctr"/>
            <a:r>
              <a:rPr lang="es-ES" sz="1600" b="1" dirty="0" err="1" smtClean="0">
                <a:cs typeface="Arial" charset="0"/>
              </a:rPr>
              <a:t>Pore-expanding</a:t>
            </a:r>
            <a:r>
              <a:rPr lang="es-ES" sz="1600" b="1" dirty="0" smtClean="0">
                <a:cs typeface="Arial" charset="0"/>
              </a:rPr>
              <a:t>  </a:t>
            </a:r>
            <a:r>
              <a:rPr lang="es-ES" sz="1600" b="1" dirty="0" err="1" smtClean="0">
                <a:cs typeface="Arial" charset="0"/>
              </a:rPr>
              <a:t>agent</a:t>
            </a:r>
            <a:endParaRPr lang="es-ES" sz="1600" b="1" dirty="0">
              <a:cs typeface="Arial" charset="0"/>
            </a:endParaRPr>
          </a:p>
          <a:p>
            <a:pPr algn="ctr"/>
            <a:r>
              <a:rPr lang="es-ES" sz="1600" b="1" dirty="0">
                <a:solidFill>
                  <a:srgbClr val="FF0000"/>
                </a:solidFill>
                <a:cs typeface="Arial" charset="0"/>
              </a:rPr>
              <a:t>TIPB</a:t>
            </a:r>
            <a:endParaRPr lang="es-ES" sz="1400" b="1" dirty="0">
              <a:solidFill>
                <a:srgbClr val="FF0000"/>
              </a:solidFill>
              <a:cs typeface="Arial" charset="0"/>
            </a:endParaRPr>
          </a:p>
        </p:txBody>
      </p:sp>
      <p:sp>
        <p:nvSpPr>
          <p:cNvPr id="14" name="AutoShape 64"/>
          <p:cNvSpPr>
            <a:spLocks/>
          </p:cNvSpPr>
          <p:nvPr/>
        </p:nvSpPr>
        <p:spPr bwMode="auto">
          <a:xfrm rot="10800000">
            <a:off x="2989263" y="4468813"/>
            <a:ext cx="415925" cy="1417637"/>
          </a:xfrm>
          <a:prstGeom prst="rightBrace">
            <a:avLst>
              <a:gd name="adj1" fmla="val 29271"/>
              <a:gd name="adj2" fmla="val 50000"/>
            </a:avLst>
          </a:prstGeom>
          <a:noFill/>
          <a:ln w="15875">
            <a:solidFill>
              <a:schemeClr val="tx1"/>
            </a:solidFill>
            <a:round/>
            <a:headEnd type="none" w="med" len="lg"/>
            <a:tailEnd/>
          </a:ln>
        </p:spPr>
        <p:txBody>
          <a:bodyPr wrap="none" anchor="ctr"/>
          <a:lstStyle/>
          <a:p>
            <a:endParaRPr lang="en-US">
              <a:cs typeface="Arial" charset="0"/>
            </a:endParaRPr>
          </a:p>
        </p:txBody>
      </p:sp>
      <p:sp>
        <p:nvSpPr>
          <p:cNvPr id="21516" name="CuadroTexto 26"/>
          <p:cNvSpPr txBox="1">
            <a:spLocks noChangeArrowheads="1"/>
          </p:cNvSpPr>
          <p:nvPr/>
        </p:nvSpPr>
        <p:spPr bwMode="auto">
          <a:xfrm>
            <a:off x="7064375" y="1060450"/>
            <a:ext cx="184150" cy="369888"/>
          </a:xfrm>
          <a:prstGeom prst="rect">
            <a:avLst/>
          </a:prstGeom>
          <a:noFill/>
          <a:ln w="9525">
            <a:noFill/>
            <a:miter lim="800000"/>
            <a:headEnd/>
            <a:tailEnd/>
          </a:ln>
        </p:spPr>
        <p:txBody>
          <a:bodyPr wrap="none">
            <a:spAutoFit/>
          </a:bodyPr>
          <a:lstStyle/>
          <a:p>
            <a:endParaRPr lang="en-US">
              <a:cs typeface="Arial" charset="0"/>
            </a:endParaRPr>
          </a:p>
        </p:txBody>
      </p:sp>
      <p:sp>
        <p:nvSpPr>
          <p:cNvPr id="17" name="Text Box 20"/>
          <p:cNvSpPr txBox="1">
            <a:spLocks noChangeArrowheads="1"/>
          </p:cNvSpPr>
          <p:nvPr/>
        </p:nvSpPr>
        <p:spPr bwMode="auto">
          <a:xfrm>
            <a:off x="1102781" y="4973687"/>
            <a:ext cx="1898968" cy="369332"/>
          </a:xfrm>
          <a:prstGeom prst="rect">
            <a:avLst/>
          </a:prstGeom>
          <a:noFill/>
          <a:ln>
            <a:noFill/>
          </a:ln>
          <a:effectLst/>
          <a:extLst>
            <a:ext uri="{909E8E84-426E-40dd-AFC4-6F175D3DCCD1}"/>
            <a:ext uri="{91240B29-F687-4f45-9708-019B960494DF}"/>
            <a:ext uri="{AF507438-7753-43e0-B8FC-AC1667EBCBE1}"/>
          </a:extLst>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ctr" fontAlgn="auto">
              <a:spcBef>
                <a:spcPct val="50000"/>
              </a:spcBef>
              <a:spcAft>
                <a:spcPts val="0"/>
              </a:spcAft>
              <a:defRPr/>
            </a:pPr>
            <a:r>
              <a:rPr lang="es-ES" b="1" dirty="0" err="1" smtClean="0">
                <a:latin typeface="Arial" pitchFamily="34" charset="0"/>
                <a:cs typeface="Arial" pitchFamily="34" charset="0"/>
              </a:rPr>
              <a:t>Ageing</a:t>
            </a:r>
            <a:r>
              <a:rPr lang="es-ES" b="1" dirty="0" smtClean="0">
                <a:latin typeface="Arial" pitchFamily="34" charset="0"/>
                <a:cs typeface="Arial" pitchFamily="34" charset="0"/>
              </a:rPr>
              <a:t>, </a:t>
            </a:r>
            <a:r>
              <a:rPr lang="es-ES" sz="1600" b="1" dirty="0">
                <a:ln w="50800"/>
                <a:latin typeface="Arial" pitchFamily="34" charset="0"/>
                <a:cs typeface="Arial" pitchFamily="34" charset="0"/>
              </a:rPr>
              <a:t>110 ºC</a:t>
            </a:r>
          </a:p>
        </p:txBody>
      </p:sp>
      <p:sp>
        <p:nvSpPr>
          <p:cNvPr id="21518" name="AutoShape 17"/>
          <p:cNvSpPr>
            <a:spLocks/>
          </p:cNvSpPr>
          <p:nvPr/>
        </p:nvSpPr>
        <p:spPr bwMode="auto">
          <a:xfrm>
            <a:off x="4500563" y="3444455"/>
            <a:ext cx="1943100" cy="720725"/>
          </a:xfrm>
          <a:prstGeom prst="borderCallout3">
            <a:avLst>
              <a:gd name="adj1" fmla="val 52755"/>
              <a:gd name="adj2" fmla="val -306"/>
              <a:gd name="adj3" fmla="val 51333"/>
              <a:gd name="adj4" fmla="val -27866"/>
              <a:gd name="adj5" fmla="val 36579"/>
              <a:gd name="adj6" fmla="val -63190"/>
              <a:gd name="adj7" fmla="val -24398"/>
              <a:gd name="adj8" fmla="val -112301"/>
            </a:avLst>
          </a:prstGeom>
          <a:noFill/>
          <a:ln w="15875">
            <a:solidFill>
              <a:schemeClr val="tx1"/>
            </a:solidFill>
            <a:miter lim="800000"/>
            <a:headEnd/>
            <a:tailEnd type="stealth" w="med" len="lg"/>
          </a:ln>
        </p:spPr>
        <p:txBody>
          <a:bodyPr/>
          <a:lstStyle/>
          <a:p>
            <a:pPr algn="ctr">
              <a:spcBef>
                <a:spcPts val="600"/>
              </a:spcBef>
            </a:pPr>
            <a:r>
              <a:rPr lang="es-ES" b="1" dirty="0" err="1" smtClean="0">
                <a:cs typeface="Arial" charset="0"/>
              </a:rPr>
              <a:t>Hydrolysis</a:t>
            </a:r>
            <a:r>
              <a:rPr lang="es-ES" b="1" dirty="0" smtClean="0">
                <a:cs typeface="Arial" charset="0"/>
              </a:rPr>
              <a:t> T</a:t>
            </a:r>
          </a:p>
          <a:p>
            <a:pPr algn="ctr">
              <a:spcBef>
                <a:spcPts val="600"/>
              </a:spcBef>
            </a:pPr>
            <a:r>
              <a:rPr lang="es-ES" b="1" dirty="0" smtClean="0">
                <a:cs typeface="Arial" charset="0"/>
              </a:rPr>
              <a:t> </a:t>
            </a:r>
            <a:r>
              <a:rPr lang="es-ES" b="1" dirty="0" smtClean="0">
                <a:solidFill>
                  <a:srgbClr val="FF0000"/>
                </a:solidFill>
                <a:cs typeface="Arial" charset="0"/>
              </a:rPr>
              <a:t>17 </a:t>
            </a:r>
            <a:r>
              <a:rPr lang="es-ES" b="1" dirty="0">
                <a:solidFill>
                  <a:srgbClr val="FF0000"/>
                </a:solidFill>
                <a:cs typeface="Arial" charset="0"/>
              </a:rPr>
              <a:t>ºC</a:t>
            </a:r>
          </a:p>
        </p:txBody>
      </p:sp>
      <p:sp>
        <p:nvSpPr>
          <p:cNvPr id="21" name="AutoShape 16"/>
          <p:cNvSpPr>
            <a:spLocks/>
          </p:cNvSpPr>
          <p:nvPr/>
        </p:nvSpPr>
        <p:spPr bwMode="auto">
          <a:xfrm>
            <a:off x="173038" y="2722563"/>
            <a:ext cx="1368425" cy="576262"/>
          </a:xfrm>
          <a:prstGeom prst="borderCallout3">
            <a:avLst>
              <a:gd name="adj1" fmla="val 56451"/>
              <a:gd name="adj2" fmla="val 101516"/>
              <a:gd name="adj3" fmla="val 68658"/>
              <a:gd name="adj4" fmla="val 110174"/>
              <a:gd name="adj5" fmla="val 65544"/>
              <a:gd name="adj6" fmla="val 119098"/>
              <a:gd name="adj7" fmla="val 62027"/>
              <a:gd name="adj8" fmla="val 136001"/>
            </a:avLst>
          </a:prstGeom>
          <a:noFill/>
          <a:ln w="15875">
            <a:solidFill>
              <a:schemeClr val="tx2">
                <a:lumMod val="75000"/>
              </a:schemeClr>
            </a:solidFill>
            <a:miter lim="800000"/>
            <a:headEnd/>
            <a:tailEnd type="stealth" w="med" len="lg"/>
          </a:ln>
          <a:effectLst/>
          <a:extLst>
            <a:ext uri="{909E8E84-426E-40dd-AFC4-6F175D3DCCD1}"/>
            <a:ext uri="{AF507438-7753-43e0-B8FC-AC1667EBCBE1}"/>
          </a:extLst>
        </p:spPr>
        <p:txBody>
          <a:bodyPr/>
          <a:lstStyle/>
          <a:p>
            <a:pPr algn="ctr">
              <a:defRPr/>
            </a:pPr>
            <a:r>
              <a:rPr lang="es-ES" sz="1600" b="1" dirty="0" err="1" smtClean="0">
                <a:latin typeface="Arial" pitchFamily="34" charset="0"/>
                <a:cs typeface="Arial" pitchFamily="34" charset="0"/>
              </a:rPr>
              <a:t>HCl</a:t>
            </a:r>
            <a:r>
              <a:rPr lang="es-ES" sz="1600" b="1" dirty="0" smtClean="0">
                <a:latin typeface="Arial" pitchFamily="34" charset="0"/>
                <a:cs typeface="Arial" pitchFamily="34" charset="0"/>
              </a:rPr>
              <a:t> 1,3</a:t>
            </a:r>
          </a:p>
          <a:p>
            <a:pPr algn="ctr">
              <a:defRPr/>
            </a:pPr>
            <a:r>
              <a:rPr lang="es-ES" sz="1600" b="1" dirty="0" err="1" smtClean="0">
                <a:latin typeface="Arial" pitchFamily="34" charset="0"/>
                <a:cs typeface="Arial" pitchFamily="34" charset="0"/>
              </a:rPr>
              <a:t>solution</a:t>
            </a:r>
            <a:endParaRPr lang="es-ES" sz="1600" b="1" dirty="0">
              <a:latin typeface="Arial" pitchFamily="34" charset="0"/>
              <a:cs typeface="Arial" pitchFamily="34" charset="0"/>
            </a:endParaRPr>
          </a:p>
        </p:txBody>
      </p:sp>
      <p:cxnSp>
        <p:nvCxnSpPr>
          <p:cNvPr id="25" name="24 Conector recto de flecha"/>
          <p:cNvCxnSpPr/>
          <p:nvPr/>
        </p:nvCxnSpPr>
        <p:spPr>
          <a:xfrm>
            <a:off x="5724525" y="4837113"/>
            <a:ext cx="576263"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7" name="26 Conector recto de flecha"/>
          <p:cNvCxnSpPr/>
          <p:nvPr/>
        </p:nvCxnSpPr>
        <p:spPr>
          <a:xfrm>
            <a:off x="5727700" y="5503863"/>
            <a:ext cx="576263"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1523" name="21 CuadroTexto"/>
          <p:cNvSpPr txBox="1">
            <a:spLocks noChangeArrowheads="1"/>
          </p:cNvSpPr>
          <p:nvPr/>
        </p:nvSpPr>
        <p:spPr bwMode="auto">
          <a:xfrm>
            <a:off x="4860032" y="2924944"/>
            <a:ext cx="3249672" cy="369332"/>
          </a:xfrm>
          <a:prstGeom prst="rect">
            <a:avLst/>
          </a:prstGeom>
          <a:noFill/>
          <a:ln w="9525">
            <a:noFill/>
            <a:miter lim="800000"/>
            <a:headEnd/>
            <a:tailEnd/>
          </a:ln>
        </p:spPr>
        <p:txBody>
          <a:bodyPr wrap="none">
            <a:spAutoFit/>
          </a:bodyPr>
          <a:lstStyle/>
          <a:p>
            <a:pPr algn="ctr">
              <a:spcBef>
                <a:spcPct val="50000"/>
              </a:spcBef>
            </a:pPr>
            <a:r>
              <a:rPr lang="es-ES" b="1" dirty="0">
                <a:solidFill>
                  <a:srgbClr val="FF0000"/>
                </a:solidFill>
                <a:cs typeface="Arial" charset="0"/>
              </a:rPr>
              <a:t>TIPB: </a:t>
            </a:r>
            <a:r>
              <a:rPr lang="es-ES" b="1" dirty="0" err="1" smtClean="0">
                <a:solidFill>
                  <a:srgbClr val="FF0000"/>
                </a:solidFill>
                <a:cs typeface="Arial" charset="0"/>
              </a:rPr>
              <a:t>Tri-isopropyl-benzene</a:t>
            </a:r>
            <a:endParaRPr lang="es-ES" sz="1600" b="1" dirty="0">
              <a:solidFill>
                <a:srgbClr val="FF0000"/>
              </a:solidFill>
              <a:cs typeface="Arial" charset="0"/>
            </a:endParaRPr>
          </a:p>
        </p:txBody>
      </p:sp>
      <p:sp>
        <p:nvSpPr>
          <p:cNvPr id="23" name="Rectangle 11"/>
          <p:cNvSpPr>
            <a:spLocks noChangeArrowheads="1"/>
          </p:cNvSpPr>
          <p:nvPr/>
        </p:nvSpPr>
        <p:spPr bwMode="auto">
          <a:xfrm>
            <a:off x="323850" y="765175"/>
            <a:ext cx="7272338" cy="423863"/>
          </a:xfrm>
          <a:prstGeom prst="rect">
            <a:avLst/>
          </a:prstGeom>
          <a:noFill/>
          <a:ln w="9525">
            <a:noFill/>
            <a:miter lim="800000"/>
            <a:headEnd/>
            <a:tailEnd/>
          </a:ln>
        </p:spPr>
        <p:txBody>
          <a:bodyPr/>
          <a:lstStyle/>
          <a:p>
            <a:pPr algn="just">
              <a:spcBef>
                <a:spcPct val="20000"/>
              </a:spcBef>
            </a:pPr>
            <a:r>
              <a:rPr lang="en-US" sz="2000" b="1" dirty="0" smtClean="0">
                <a:cs typeface="Arial" charset="0"/>
              </a:rPr>
              <a:t>Synthesis of </a:t>
            </a:r>
            <a:r>
              <a:rPr lang="en-US" sz="2000" b="1" dirty="0" smtClean="0">
                <a:solidFill>
                  <a:srgbClr val="C00000"/>
                </a:solidFill>
                <a:cs typeface="Arial" charset="0"/>
              </a:rPr>
              <a:t>PORE-EXPANDED</a:t>
            </a:r>
            <a:r>
              <a:rPr lang="en-US" sz="2000" b="1" dirty="0" smtClean="0">
                <a:cs typeface="Arial" charset="0"/>
              </a:rPr>
              <a:t> SBA-15</a:t>
            </a:r>
            <a:endParaRPr lang="en-US" sz="2000" dirty="0">
              <a:solidFill>
                <a:srgbClr val="C00000"/>
              </a:solidFill>
              <a:cs typeface="Arial" charset="0"/>
              <a:sym typeface="Symbol" pitchFamily="18" charset="2"/>
            </a:endParaRPr>
          </a:p>
        </p:txBody>
      </p:sp>
      <p:grpSp>
        <p:nvGrpSpPr>
          <p:cNvPr id="26" name="21 Grupo"/>
          <p:cNvGrpSpPr>
            <a:grpSpLocks/>
          </p:cNvGrpSpPr>
          <p:nvPr/>
        </p:nvGrpSpPr>
        <p:grpSpPr bwMode="auto">
          <a:xfrm>
            <a:off x="323850" y="188913"/>
            <a:ext cx="4968875" cy="400110"/>
            <a:chOff x="323528" y="188640"/>
            <a:chExt cx="4968552" cy="400170"/>
          </a:xfrm>
        </p:grpSpPr>
        <p:sp>
          <p:nvSpPr>
            <p:cNvPr id="28" name="22 CuadroTexto"/>
            <p:cNvSpPr txBox="1">
              <a:spLocks noChangeArrowheads="1"/>
            </p:cNvSpPr>
            <p:nvPr/>
          </p:nvSpPr>
          <p:spPr bwMode="auto">
            <a:xfrm>
              <a:off x="860763" y="188640"/>
              <a:ext cx="3887735" cy="400170"/>
            </a:xfrm>
            <a:prstGeom prst="rect">
              <a:avLst/>
            </a:prstGeom>
            <a:solidFill>
              <a:srgbClr val="FFF8EF"/>
            </a:solidFill>
            <a:ln w="9525">
              <a:noFill/>
              <a:miter lim="800000"/>
              <a:headEnd/>
              <a:tailEnd/>
            </a:ln>
          </p:spPr>
          <p:txBody>
            <a:bodyPr wrap="none">
              <a:spAutoFit/>
            </a:bodyPr>
            <a:lstStyle/>
            <a:p>
              <a:pPr algn="ctr"/>
              <a:r>
                <a:rPr lang="es-ES" sz="2000" b="1" dirty="0" smtClean="0">
                  <a:solidFill>
                    <a:srgbClr val="000099"/>
                  </a:solidFill>
                  <a:cs typeface="Arial" charset="0"/>
                </a:rPr>
                <a:t>EXPERIMENTAL PROCEDURE</a:t>
              </a:r>
              <a:endParaRPr lang="es-ES" sz="2000" b="1" dirty="0">
                <a:solidFill>
                  <a:srgbClr val="000099"/>
                </a:solidFill>
                <a:cs typeface="Arial" charset="0"/>
              </a:endParaRPr>
            </a:p>
          </p:txBody>
        </p:sp>
        <p:sp>
          <p:nvSpPr>
            <p:cNvPr id="29" name="28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latin typeface="Arial" pitchFamily="34" charset="0"/>
                <a:cs typeface="Arial" pitchFamily="34" charset="0"/>
              </a:endParaRPr>
            </a:p>
          </p:txBody>
        </p:sp>
      </p:grpSp>
      <p:sp>
        <p:nvSpPr>
          <p:cNvPr id="30" name="29 CuadroTexto"/>
          <p:cNvSpPr txBox="1"/>
          <p:nvPr/>
        </p:nvSpPr>
        <p:spPr>
          <a:xfrm>
            <a:off x="5796136" y="5805264"/>
            <a:ext cx="2801707" cy="646331"/>
          </a:xfrm>
          <a:prstGeom prst="rect">
            <a:avLst/>
          </a:prstGeom>
          <a:noFill/>
        </p:spPr>
        <p:txBody>
          <a:bodyPr wrap="square" rtlCol="0">
            <a:spAutoFit/>
          </a:bodyPr>
          <a:lstStyle/>
          <a:p>
            <a:pPr lvl="0" algn="ctr"/>
            <a:r>
              <a:rPr lang="es-ES" b="1" dirty="0" err="1" smtClean="0">
                <a:solidFill>
                  <a:srgbClr val="C00000"/>
                </a:solidFill>
              </a:rPr>
              <a:t>Dp</a:t>
            </a:r>
            <a:r>
              <a:rPr lang="es-ES" b="1" dirty="0" smtClean="0">
                <a:solidFill>
                  <a:srgbClr val="C00000"/>
                </a:solidFill>
              </a:rPr>
              <a:t> = </a:t>
            </a:r>
            <a:r>
              <a:rPr lang="es-ES" b="1" dirty="0" smtClean="0">
                <a:solidFill>
                  <a:srgbClr val="C00000"/>
                </a:solidFill>
              </a:rPr>
              <a:t>12-15 </a:t>
            </a:r>
            <a:r>
              <a:rPr lang="es-ES" b="1" dirty="0" err="1" smtClean="0">
                <a:solidFill>
                  <a:srgbClr val="C00000"/>
                </a:solidFill>
              </a:rPr>
              <a:t>nm</a:t>
            </a:r>
            <a:endParaRPr lang="es-ES" b="1" dirty="0" smtClean="0">
              <a:solidFill>
                <a:srgbClr val="C00000"/>
              </a:solidFill>
              <a:ea typeface="Times New Roman" pitchFamily="18" charset="0"/>
              <a:cs typeface="Arial" charset="0"/>
            </a:endParaRPr>
          </a:p>
          <a:p>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par>
                                <p:cTn id="8" presetID="4" presetClass="entr" presetSubtype="16"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ox(in)">
                                      <p:cBhvr>
                                        <p:cTn id="10" dur="500"/>
                                        <p:tgtEl>
                                          <p:spTgt spid="17"/>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ox(in)">
                                      <p:cBhvr>
                                        <p:cTn id="13" dur="500"/>
                                        <p:tgtEl>
                                          <p:spTgt spid="8"/>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ox(in)">
                                      <p:cBhvr>
                                        <p:cTn id="16" dur="500"/>
                                        <p:tgtEl>
                                          <p:spTgt spid="14"/>
                                        </p:tgtEl>
                                      </p:cBhvr>
                                    </p:animEffect>
                                  </p:childTnLst>
                                </p:cTn>
                              </p:par>
                              <p:par>
                                <p:cTn id="17" presetID="4" presetClass="entr" presetSubtype="16"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ox(in)">
                                      <p:cBhvr>
                                        <p:cTn id="19" dur="500"/>
                                        <p:tgtEl>
                                          <p:spTgt spid="10"/>
                                        </p:tgtEl>
                                      </p:cBhvr>
                                    </p:animEffect>
                                  </p:childTnLst>
                                </p:cTn>
                              </p:par>
                              <p:par>
                                <p:cTn id="20" presetID="4" presetClass="entr" presetSubtype="16"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ox(in)">
                                      <p:cBhvr>
                                        <p:cTn id="22" dur="500"/>
                                        <p:tgtEl>
                                          <p:spTgt spid="12"/>
                                        </p:tgtEl>
                                      </p:cBhvr>
                                    </p:animEffect>
                                  </p:childTnLst>
                                </p:cTn>
                              </p:par>
                              <p:par>
                                <p:cTn id="23" presetID="4" presetClass="entr" presetSubtype="16"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ox(in)">
                                      <p:cBhvr>
                                        <p:cTn id="25" dur="500"/>
                                        <p:tgtEl>
                                          <p:spTgt spid="9"/>
                                        </p:tgtEl>
                                      </p:cBhvr>
                                    </p:animEffect>
                                  </p:childTnLst>
                                </p:cTn>
                              </p:par>
                              <p:par>
                                <p:cTn id="26" presetID="4" presetClass="entr" presetSubtype="16"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box(in)">
                                      <p:cBhvr>
                                        <p:cTn id="28" dur="500"/>
                                        <p:tgtEl>
                                          <p:spTgt spid="25"/>
                                        </p:tgtEl>
                                      </p:cBhvr>
                                    </p:animEffect>
                                  </p:childTnLst>
                                </p:cTn>
                              </p:par>
                              <p:par>
                                <p:cTn id="29" presetID="4" presetClass="entr" presetSubtype="16"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box(in)">
                                      <p:cBhvr>
                                        <p:cTn id="31" dur="500"/>
                                        <p:tgtEl>
                                          <p:spTgt spid="27"/>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ox(in)">
                                      <p:cBhvr>
                                        <p:cTn id="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45"/>
          <p:cNvSpPr txBox="1">
            <a:spLocks noChangeArrowheads="1"/>
          </p:cNvSpPr>
          <p:nvPr/>
        </p:nvSpPr>
        <p:spPr bwMode="auto">
          <a:xfrm>
            <a:off x="5148064" y="1772816"/>
            <a:ext cx="1368151" cy="1077218"/>
          </a:xfrm>
          <a:prstGeom prst="rect">
            <a:avLst/>
          </a:prstGeom>
          <a:noFill/>
          <a:ln w="9525">
            <a:noFill/>
            <a:miter lim="800000"/>
            <a:headEnd/>
            <a:tailEnd/>
          </a:ln>
        </p:spPr>
        <p:txBody>
          <a:bodyPr wrap="square">
            <a:spAutoFit/>
          </a:bodyPr>
          <a:lstStyle/>
          <a:p>
            <a:pPr>
              <a:buFontTx/>
              <a:buChar char="•"/>
            </a:pPr>
            <a:r>
              <a:rPr lang="es-ES" sz="1600" dirty="0" err="1" smtClean="0">
                <a:cs typeface="Arial" charset="0"/>
              </a:rPr>
              <a:t>Toluene</a:t>
            </a:r>
            <a:r>
              <a:rPr lang="es-ES" sz="1600" dirty="0" smtClean="0">
                <a:cs typeface="Arial" charset="0"/>
              </a:rPr>
              <a:t> </a:t>
            </a:r>
            <a:r>
              <a:rPr lang="es-ES" sz="1600" dirty="0" err="1" smtClean="0">
                <a:cs typeface="Arial" charset="0"/>
              </a:rPr>
              <a:t>washing</a:t>
            </a:r>
            <a:r>
              <a:rPr lang="es-ES" sz="1600" dirty="0" smtClean="0">
                <a:cs typeface="Arial" charset="0"/>
              </a:rPr>
              <a:t> </a:t>
            </a:r>
          </a:p>
          <a:p>
            <a:pPr>
              <a:buFontTx/>
              <a:buChar char="•"/>
            </a:pPr>
            <a:r>
              <a:rPr lang="es-ES" sz="1600" dirty="0" smtClean="0">
                <a:cs typeface="Arial" charset="0"/>
              </a:rPr>
              <a:t> </a:t>
            </a:r>
            <a:r>
              <a:rPr lang="es-ES" sz="1600" dirty="0" err="1" smtClean="0">
                <a:cs typeface="Arial" charset="0"/>
              </a:rPr>
              <a:t>Filtering</a:t>
            </a:r>
            <a:endParaRPr lang="es-ES" sz="1600" dirty="0">
              <a:cs typeface="Arial" charset="0"/>
            </a:endParaRPr>
          </a:p>
          <a:p>
            <a:pPr>
              <a:buFontTx/>
              <a:buChar char="•"/>
            </a:pPr>
            <a:r>
              <a:rPr lang="es-ES" sz="1600" dirty="0">
                <a:cs typeface="Arial" charset="0"/>
              </a:rPr>
              <a:t> </a:t>
            </a:r>
            <a:r>
              <a:rPr lang="es-ES" sz="1600" dirty="0" err="1" smtClean="0">
                <a:cs typeface="Arial" charset="0"/>
              </a:rPr>
              <a:t>Drying</a:t>
            </a:r>
            <a:endParaRPr lang="es-ES" sz="1600" dirty="0">
              <a:cs typeface="Arial" charset="0"/>
            </a:endParaRPr>
          </a:p>
        </p:txBody>
      </p:sp>
      <p:sp>
        <p:nvSpPr>
          <p:cNvPr id="6" name="Rectangle 51"/>
          <p:cNvSpPr>
            <a:spLocks noChangeArrowheads="1"/>
          </p:cNvSpPr>
          <p:nvPr/>
        </p:nvSpPr>
        <p:spPr bwMode="auto">
          <a:xfrm>
            <a:off x="6300788" y="1231438"/>
            <a:ext cx="2698750" cy="1080120"/>
          </a:xfrm>
          <a:prstGeom prst="rect">
            <a:avLst/>
          </a:prstGeom>
          <a:noFill/>
          <a:ln w="34925">
            <a:solidFill>
              <a:srgbClr val="0070C0"/>
            </a:solidFill>
            <a:miter lim="800000"/>
            <a:headEnd type="none" w="med" len="lg"/>
            <a:tailEnd/>
          </a:ln>
        </p:spPr>
        <p:txBody>
          <a:bodyPr wrap="none" anchor="ctr"/>
          <a:lstStyle/>
          <a:p>
            <a:pPr algn="ctr"/>
            <a:endParaRPr lang="es-ES" b="1" dirty="0">
              <a:cs typeface="Arial" charset="0"/>
            </a:endParaRPr>
          </a:p>
          <a:p>
            <a:pPr algn="ctr"/>
            <a:endParaRPr lang="es-ES" b="1" dirty="0">
              <a:cs typeface="Arial" charset="0"/>
            </a:endParaRPr>
          </a:p>
          <a:p>
            <a:pPr algn="ctr"/>
            <a:endParaRPr lang="es-ES" b="1" dirty="0">
              <a:cs typeface="Arial" charset="0"/>
            </a:endParaRPr>
          </a:p>
          <a:p>
            <a:pPr algn="ctr"/>
            <a:r>
              <a:rPr lang="es-ES" sz="2000" b="1" dirty="0" err="1" smtClean="0">
                <a:cs typeface="Arial" charset="0"/>
              </a:rPr>
              <a:t>Grafted</a:t>
            </a:r>
            <a:r>
              <a:rPr lang="es-ES" sz="2000" b="1" dirty="0" smtClean="0">
                <a:cs typeface="Arial" charset="0"/>
              </a:rPr>
              <a:t> </a:t>
            </a:r>
            <a:r>
              <a:rPr lang="es-ES" sz="2000" b="1" dirty="0" err="1" smtClean="0">
                <a:cs typeface="Arial" charset="0"/>
              </a:rPr>
              <a:t>adsorbents</a:t>
            </a:r>
            <a:endParaRPr lang="es-ES" b="1" dirty="0">
              <a:solidFill>
                <a:srgbClr val="3366FF"/>
              </a:solidFill>
              <a:cs typeface="Arial" charset="0"/>
            </a:endParaRPr>
          </a:p>
          <a:p>
            <a:pPr algn="ctr"/>
            <a:r>
              <a:rPr lang="es-ES" b="1" dirty="0" smtClean="0">
                <a:solidFill>
                  <a:srgbClr val="FF0000"/>
                </a:solidFill>
                <a:cs typeface="Arial" charset="0"/>
              </a:rPr>
              <a:t>PE-</a:t>
            </a:r>
            <a:r>
              <a:rPr lang="es-ES" b="1" dirty="0" err="1" smtClean="0">
                <a:solidFill>
                  <a:srgbClr val="FF0000"/>
                </a:solidFill>
                <a:cs typeface="Arial" charset="0"/>
              </a:rPr>
              <a:t>SBA15</a:t>
            </a:r>
            <a:r>
              <a:rPr lang="es-ES" b="1" dirty="0" smtClean="0">
                <a:solidFill>
                  <a:srgbClr val="FF0000"/>
                </a:solidFill>
                <a:cs typeface="Arial" charset="0"/>
              </a:rPr>
              <a:t>-N(X</a:t>
            </a:r>
            <a:r>
              <a:rPr lang="es-ES" b="1" dirty="0">
                <a:solidFill>
                  <a:srgbClr val="FF0000"/>
                </a:solidFill>
                <a:cs typeface="Arial" charset="0"/>
              </a:rPr>
              <a:t>)</a:t>
            </a:r>
          </a:p>
          <a:p>
            <a:pPr algn="ctr"/>
            <a:r>
              <a:rPr lang="es-ES" b="1" dirty="0" smtClean="0">
                <a:solidFill>
                  <a:srgbClr val="FF0000"/>
                </a:solidFill>
                <a:cs typeface="Arial" charset="0"/>
              </a:rPr>
              <a:t>PE-</a:t>
            </a:r>
            <a:r>
              <a:rPr lang="es-ES" b="1" dirty="0" err="1" smtClean="0">
                <a:solidFill>
                  <a:srgbClr val="FF0000"/>
                </a:solidFill>
                <a:cs typeface="Arial" charset="0"/>
              </a:rPr>
              <a:t>SBA15</a:t>
            </a:r>
            <a:r>
              <a:rPr lang="es-ES" b="1" dirty="0" smtClean="0">
                <a:solidFill>
                  <a:srgbClr val="FF0000"/>
                </a:solidFill>
                <a:cs typeface="Arial" charset="0"/>
              </a:rPr>
              <a:t>-</a:t>
            </a:r>
            <a:r>
              <a:rPr lang="es-ES" b="1" dirty="0" err="1" smtClean="0">
                <a:solidFill>
                  <a:srgbClr val="FF0000"/>
                </a:solidFill>
                <a:cs typeface="Arial" charset="0"/>
              </a:rPr>
              <a:t>NNN</a:t>
            </a:r>
            <a:r>
              <a:rPr lang="es-ES" b="1" dirty="0" smtClean="0">
                <a:solidFill>
                  <a:srgbClr val="FF0000"/>
                </a:solidFill>
                <a:cs typeface="Arial" charset="0"/>
              </a:rPr>
              <a:t>(X</a:t>
            </a:r>
            <a:r>
              <a:rPr lang="es-ES" b="1" dirty="0">
                <a:solidFill>
                  <a:srgbClr val="FF0000"/>
                </a:solidFill>
                <a:cs typeface="Arial" charset="0"/>
              </a:rPr>
              <a:t>)</a:t>
            </a:r>
          </a:p>
          <a:p>
            <a:pPr algn="ctr"/>
            <a:endParaRPr lang="es-ES" b="1" dirty="0">
              <a:solidFill>
                <a:srgbClr val="3366FF"/>
              </a:solidFill>
              <a:cs typeface="Arial" charset="0"/>
            </a:endParaRPr>
          </a:p>
          <a:p>
            <a:pPr algn="ctr"/>
            <a:endParaRPr lang="es-ES" b="1" dirty="0">
              <a:solidFill>
                <a:srgbClr val="3366FF"/>
              </a:solidFill>
              <a:cs typeface="Arial" charset="0"/>
            </a:endParaRPr>
          </a:p>
          <a:p>
            <a:pPr algn="ctr"/>
            <a:r>
              <a:rPr lang="es-ES" b="1" dirty="0">
                <a:cs typeface="Arial" charset="0"/>
              </a:rPr>
              <a:t> </a:t>
            </a:r>
            <a:endParaRPr lang="es-ES" b="1" dirty="0">
              <a:solidFill>
                <a:srgbClr val="3366FF"/>
              </a:solidFill>
              <a:cs typeface="Arial" charset="0"/>
            </a:endParaRPr>
          </a:p>
        </p:txBody>
      </p:sp>
      <p:sp>
        <p:nvSpPr>
          <p:cNvPr id="24580" name="CuadroTexto 1"/>
          <p:cNvSpPr txBox="1">
            <a:spLocks noChangeArrowheads="1"/>
          </p:cNvSpPr>
          <p:nvPr/>
        </p:nvSpPr>
        <p:spPr bwMode="auto">
          <a:xfrm>
            <a:off x="4138613" y="3998392"/>
            <a:ext cx="4537075" cy="366712"/>
          </a:xfrm>
          <a:prstGeom prst="rect">
            <a:avLst/>
          </a:prstGeom>
          <a:noFill/>
          <a:ln w="9525">
            <a:noFill/>
            <a:miter lim="800000"/>
            <a:headEnd/>
            <a:tailEnd/>
          </a:ln>
        </p:spPr>
        <p:txBody>
          <a:bodyPr>
            <a:spAutoFit/>
          </a:bodyPr>
          <a:lstStyle/>
          <a:p>
            <a:pPr>
              <a:spcBef>
                <a:spcPct val="50000"/>
              </a:spcBef>
            </a:pPr>
            <a:r>
              <a:rPr lang="es-ES" b="1" dirty="0">
                <a:solidFill>
                  <a:srgbClr val="FF0000"/>
                </a:solidFill>
                <a:cs typeface="Arial" charset="0"/>
              </a:rPr>
              <a:t>AP(N): </a:t>
            </a:r>
            <a:r>
              <a:rPr lang="es-ES" dirty="0">
                <a:cs typeface="Arial" charset="0"/>
              </a:rPr>
              <a:t>3-</a:t>
            </a:r>
            <a:r>
              <a:rPr lang="es-ES" u="sng" dirty="0">
                <a:cs typeface="Arial" charset="0"/>
              </a:rPr>
              <a:t>aminopropyl</a:t>
            </a:r>
            <a:r>
              <a:rPr lang="es-ES" dirty="0">
                <a:cs typeface="Arial" charset="0"/>
              </a:rPr>
              <a:t>-trimethoxisilane</a:t>
            </a:r>
          </a:p>
        </p:txBody>
      </p:sp>
      <p:pic>
        <p:nvPicPr>
          <p:cNvPr id="24581" name="Picture 2"/>
          <p:cNvPicPr>
            <a:picLocks noChangeAspect="1" noChangeArrowheads="1"/>
          </p:cNvPicPr>
          <p:nvPr/>
        </p:nvPicPr>
        <p:blipFill>
          <a:blip r:embed="rId3" cstate="print"/>
          <a:srcRect/>
          <a:stretch>
            <a:fillRect/>
          </a:stretch>
        </p:blipFill>
        <p:spPr bwMode="auto">
          <a:xfrm>
            <a:off x="688975" y="2378075"/>
            <a:ext cx="1795463" cy="3590925"/>
          </a:xfrm>
          <a:prstGeom prst="rect">
            <a:avLst/>
          </a:prstGeom>
          <a:noFill/>
          <a:ln w="9525">
            <a:noFill/>
            <a:miter lim="800000"/>
            <a:headEnd/>
            <a:tailEnd/>
          </a:ln>
        </p:spPr>
      </p:pic>
      <p:sp>
        <p:nvSpPr>
          <p:cNvPr id="24582" name="10 Rectángulo"/>
          <p:cNvSpPr>
            <a:spLocks noChangeArrowheads="1"/>
          </p:cNvSpPr>
          <p:nvPr/>
        </p:nvSpPr>
        <p:spPr bwMode="auto">
          <a:xfrm>
            <a:off x="2843213" y="5438551"/>
            <a:ext cx="6084887" cy="784830"/>
          </a:xfrm>
          <a:prstGeom prst="rect">
            <a:avLst/>
          </a:prstGeom>
          <a:noFill/>
          <a:ln w="9525">
            <a:noFill/>
            <a:miter lim="800000"/>
            <a:headEnd/>
            <a:tailEnd/>
          </a:ln>
        </p:spPr>
        <p:txBody>
          <a:bodyPr>
            <a:spAutoFit/>
          </a:bodyPr>
          <a:lstStyle/>
          <a:p>
            <a:pPr>
              <a:spcBef>
                <a:spcPct val="50000"/>
              </a:spcBef>
            </a:pPr>
            <a:r>
              <a:rPr lang="es-ES" b="1" dirty="0">
                <a:solidFill>
                  <a:srgbClr val="FF0000"/>
                </a:solidFill>
                <a:cs typeface="Arial" charset="0"/>
              </a:rPr>
              <a:t>DT(NNN)</a:t>
            </a:r>
            <a:r>
              <a:rPr lang="es-ES_tradnl" dirty="0">
                <a:cs typeface="Arial" charset="0"/>
              </a:rPr>
              <a:t>: </a:t>
            </a:r>
            <a:r>
              <a:rPr lang="es-ES" dirty="0" err="1" smtClean="0">
                <a:solidFill>
                  <a:srgbClr val="000000"/>
                </a:solidFill>
                <a:cs typeface="Arial" charset="0"/>
              </a:rPr>
              <a:t>Diethylen-</a:t>
            </a:r>
            <a:r>
              <a:rPr lang="es-ES" u="sng" dirty="0" err="1" smtClean="0">
                <a:solidFill>
                  <a:srgbClr val="000000"/>
                </a:solidFill>
                <a:cs typeface="Arial" charset="0"/>
              </a:rPr>
              <a:t>triamino-propyl</a:t>
            </a:r>
            <a:r>
              <a:rPr lang="es-ES" u="sng" dirty="0" smtClean="0">
                <a:solidFill>
                  <a:srgbClr val="000000"/>
                </a:solidFill>
                <a:cs typeface="Arial" charset="0"/>
              </a:rPr>
              <a:t> </a:t>
            </a:r>
            <a:r>
              <a:rPr lang="es-ES" dirty="0" err="1" smtClean="0">
                <a:solidFill>
                  <a:srgbClr val="000000"/>
                </a:solidFill>
                <a:cs typeface="Arial" charset="0"/>
              </a:rPr>
              <a:t>metoxysilane</a:t>
            </a:r>
            <a:endParaRPr lang="es-ES" sz="1200" b="1" dirty="0" smtClean="0">
              <a:solidFill>
                <a:srgbClr val="000000"/>
              </a:solidFill>
              <a:latin typeface="Verdana" pitchFamily="34" charset="0"/>
            </a:endParaRPr>
          </a:p>
          <a:p>
            <a:pPr>
              <a:spcBef>
                <a:spcPct val="50000"/>
              </a:spcBef>
            </a:pPr>
            <a:endParaRPr lang="es-ES_tradnl" u="sng" dirty="0">
              <a:cs typeface="Arial" charset="0"/>
            </a:endParaRPr>
          </a:p>
        </p:txBody>
      </p:sp>
      <p:sp>
        <p:nvSpPr>
          <p:cNvPr id="24583" name="CuadroTexto 1"/>
          <p:cNvSpPr txBox="1">
            <a:spLocks noChangeArrowheads="1"/>
          </p:cNvSpPr>
          <p:nvPr/>
        </p:nvSpPr>
        <p:spPr bwMode="auto">
          <a:xfrm>
            <a:off x="1945026" y="1503445"/>
            <a:ext cx="239712" cy="461962"/>
          </a:xfrm>
          <a:prstGeom prst="rect">
            <a:avLst/>
          </a:prstGeom>
          <a:noFill/>
          <a:ln w="9525">
            <a:noFill/>
            <a:miter lim="800000"/>
            <a:headEnd/>
            <a:tailEnd/>
          </a:ln>
        </p:spPr>
        <p:txBody>
          <a:bodyPr>
            <a:spAutoFit/>
          </a:bodyPr>
          <a:lstStyle/>
          <a:p>
            <a:r>
              <a:rPr lang="es-ES" sz="2400" dirty="0">
                <a:cs typeface="Arial" charset="0"/>
              </a:rPr>
              <a:t>+</a:t>
            </a:r>
          </a:p>
        </p:txBody>
      </p:sp>
      <p:sp>
        <p:nvSpPr>
          <p:cNvPr id="19466" name="12 Rectángulo"/>
          <p:cNvSpPr>
            <a:spLocks noChangeArrowheads="1"/>
          </p:cNvSpPr>
          <p:nvPr/>
        </p:nvSpPr>
        <p:spPr bwMode="auto">
          <a:xfrm>
            <a:off x="6516216" y="2348880"/>
            <a:ext cx="2282997" cy="369332"/>
          </a:xfrm>
          <a:prstGeom prst="rect">
            <a:avLst/>
          </a:prstGeom>
          <a:noFill/>
          <a:ln w="9525">
            <a:noFill/>
            <a:miter lim="800000"/>
            <a:headEnd/>
            <a:tailEnd/>
          </a:ln>
        </p:spPr>
        <p:txBody>
          <a:bodyPr wrap="none">
            <a:spAutoFit/>
          </a:bodyPr>
          <a:lstStyle/>
          <a:p>
            <a:pPr algn="r">
              <a:spcBef>
                <a:spcPct val="50000"/>
              </a:spcBef>
            </a:pPr>
            <a:r>
              <a:rPr lang="es-ES" b="1" dirty="0">
                <a:solidFill>
                  <a:srgbClr val="FF0000"/>
                </a:solidFill>
                <a:cs typeface="Arial" charset="0"/>
              </a:rPr>
              <a:t>X: </a:t>
            </a:r>
            <a:r>
              <a:rPr lang="es-ES" b="1" dirty="0" smtClean="0">
                <a:solidFill>
                  <a:srgbClr val="FF0000"/>
                </a:solidFill>
                <a:cs typeface="Arial" charset="0"/>
              </a:rPr>
              <a:t>2, </a:t>
            </a:r>
            <a:r>
              <a:rPr lang="es-ES" b="1" dirty="0" err="1" smtClean="0">
                <a:solidFill>
                  <a:srgbClr val="FF0000"/>
                </a:solidFill>
                <a:cs typeface="Arial" charset="0"/>
              </a:rPr>
              <a:t>or</a:t>
            </a:r>
            <a:r>
              <a:rPr lang="es-ES" b="1" dirty="0" smtClean="0">
                <a:solidFill>
                  <a:srgbClr val="FF0000"/>
                </a:solidFill>
                <a:cs typeface="Arial" charset="0"/>
              </a:rPr>
              <a:t> </a:t>
            </a:r>
            <a:r>
              <a:rPr lang="es-ES_tradnl" b="1" dirty="0" smtClean="0">
                <a:solidFill>
                  <a:srgbClr val="FF0000"/>
                </a:solidFill>
                <a:cs typeface="Arial" charset="0"/>
              </a:rPr>
              <a:t>6 </a:t>
            </a:r>
            <a:r>
              <a:rPr lang="es-ES_tradnl" b="1" dirty="0" err="1">
                <a:solidFill>
                  <a:srgbClr val="FF0000"/>
                </a:solidFill>
                <a:cs typeface="Arial" charset="0"/>
              </a:rPr>
              <a:t>SiOH</a:t>
            </a:r>
            <a:r>
              <a:rPr lang="es-ES_tradnl" b="1" dirty="0">
                <a:solidFill>
                  <a:srgbClr val="FF0000"/>
                </a:solidFill>
                <a:cs typeface="Arial" charset="0"/>
              </a:rPr>
              <a:t>/nm</a:t>
            </a:r>
            <a:r>
              <a:rPr lang="es-ES_tradnl" b="1" baseline="30000" dirty="0">
                <a:solidFill>
                  <a:srgbClr val="FF0000"/>
                </a:solidFill>
                <a:cs typeface="Arial" charset="0"/>
              </a:rPr>
              <a:t>2</a:t>
            </a:r>
          </a:p>
        </p:txBody>
      </p:sp>
      <p:sp>
        <p:nvSpPr>
          <p:cNvPr id="14" name="AutoShape 61"/>
          <p:cNvSpPr>
            <a:spLocks/>
          </p:cNvSpPr>
          <p:nvPr/>
        </p:nvSpPr>
        <p:spPr bwMode="auto">
          <a:xfrm>
            <a:off x="2267744" y="1308941"/>
            <a:ext cx="2737073" cy="863873"/>
          </a:xfrm>
          <a:prstGeom prst="borderCallout2">
            <a:avLst>
              <a:gd name="adj1" fmla="val 99929"/>
              <a:gd name="adj2" fmla="val 32388"/>
              <a:gd name="adj3" fmla="val 239879"/>
              <a:gd name="adj4" fmla="val 8544"/>
              <a:gd name="adj5" fmla="val 335241"/>
              <a:gd name="adj6" fmla="val -22577"/>
            </a:avLst>
          </a:prstGeom>
          <a:noFill/>
          <a:ln w="15875">
            <a:solidFill>
              <a:schemeClr val="tx2">
                <a:lumMod val="75000"/>
              </a:schemeClr>
            </a:solidFill>
            <a:miter lim="800000"/>
            <a:headEnd/>
            <a:tailEnd type="stealth" w="med" len="lg"/>
          </a:ln>
          <a:effectLst/>
          <a:extLst>
            <a:ext uri="{909E8E84-426E-40dd-AFC4-6F175D3DCCD1}"/>
            <a:ext uri="{AF507438-7753-43e0-B8FC-AC1667EBCBE1}"/>
          </a:extLst>
        </p:spPr>
        <p:txBody>
          <a:bodyPr/>
          <a:lstStyle/>
          <a:p>
            <a:pPr algn="ctr" fontAlgn="auto">
              <a:spcBef>
                <a:spcPct val="50000"/>
              </a:spcBef>
              <a:spcAft>
                <a:spcPts val="0"/>
              </a:spcAft>
              <a:defRPr/>
            </a:pPr>
            <a:r>
              <a:rPr lang="es-ES" dirty="0" smtClean="0">
                <a:latin typeface="Arial" pitchFamily="34" charset="0"/>
                <a:cs typeface="Arial" pitchFamily="34" charset="0"/>
              </a:rPr>
              <a:t>Amino-</a:t>
            </a:r>
            <a:r>
              <a:rPr lang="es-ES" dirty="0" err="1" smtClean="0">
                <a:latin typeface="Arial" pitchFamily="34" charset="0"/>
                <a:cs typeface="Arial" pitchFamily="34" charset="0"/>
              </a:rPr>
              <a:t>organic</a:t>
            </a:r>
            <a:r>
              <a:rPr lang="es-ES" dirty="0" smtClean="0">
                <a:latin typeface="Arial" pitchFamily="34" charset="0"/>
                <a:cs typeface="Arial" pitchFamily="34" charset="0"/>
              </a:rPr>
              <a:t>  </a:t>
            </a:r>
            <a:r>
              <a:rPr lang="es-ES" dirty="0" err="1" smtClean="0">
                <a:latin typeface="Arial" pitchFamily="34" charset="0"/>
                <a:cs typeface="Arial" pitchFamily="34" charset="0"/>
              </a:rPr>
              <a:t>chains</a:t>
            </a:r>
            <a:endParaRPr lang="es-ES" dirty="0">
              <a:latin typeface="Arial" pitchFamily="34" charset="0"/>
              <a:cs typeface="Arial" pitchFamily="34" charset="0"/>
            </a:endParaRPr>
          </a:p>
          <a:p>
            <a:pPr algn="ctr" fontAlgn="auto">
              <a:spcBef>
                <a:spcPct val="50000"/>
              </a:spcBef>
              <a:spcAft>
                <a:spcPts val="0"/>
              </a:spcAft>
              <a:defRPr/>
            </a:pPr>
            <a:r>
              <a:rPr lang="es-ES" b="1" dirty="0">
                <a:solidFill>
                  <a:srgbClr val="FF0000"/>
                </a:solidFill>
                <a:latin typeface="Arial" pitchFamily="34" charset="0"/>
                <a:cs typeface="Arial" pitchFamily="34" charset="0"/>
              </a:rPr>
              <a:t>AP(N) </a:t>
            </a:r>
            <a:r>
              <a:rPr lang="es-ES" dirty="0" err="1" smtClean="0">
                <a:latin typeface="Arial" pitchFamily="34" charset="0"/>
                <a:cs typeface="Arial" pitchFamily="34" charset="0"/>
              </a:rPr>
              <a:t>or</a:t>
            </a:r>
            <a:r>
              <a:rPr lang="es-ES" b="1" dirty="0" smtClean="0">
                <a:solidFill>
                  <a:srgbClr val="FF0000"/>
                </a:solidFill>
                <a:latin typeface="Arial" pitchFamily="34" charset="0"/>
                <a:cs typeface="Arial" pitchFamily="34" charset="0"/>
              </a:rPr>
              <a:t> </a:t>
            </a:r>
            <a:r>
              <a:rPr lang="es-ES" b="1" dirty="0">
                <a:solidFill>
                  <a:srgbClr val="FF0000"/>
                </a:solidFill>
                <a:latin typeface="Arial" pitchFamily="34" charset="0"/>
                <a:cs typeface="Arial" pitchFamily="34" charset="0"/>
              </a:rPr>
              <a:t>DT(NNN)</a:t>
            </a:r>
          </a:p>
          <a:p>
            <a:pPr algn="ct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p:txBody>
      </p:sp>
      <p:sp>
        <p:nvSpPr>
          <p:cNvPr id="15" name="AutoShape 61"/>
          <p:cNvSpPr>
            <a:spLocks/>
          </p:cNvSpPr>
          <p:nvPr/>
        </p:nvSpPr>
        <p:spPr bwMode="auto">
          <a:xfrm>
            <a:off x="2843808" y="3152843"/>
            <a:ext cx="1063625" cy="309562"/>
          </a:xfrm>
          <a:prstGeom prst="borderCallout2">
            <a:avLst>
              <a:gd name="adj1" fmla="val 101350"/>
              <a:gd name="adj2" fmla="val 38718"/>
              <a:gd name="adj3" fmla="val 295790"/>
              <a:gd name="adj4" fmla="val -31974"/>
              <a:gd name="adj5" fmla="val 370779"/>
              <a:gd name="adj6" fmla="val -100254"/>
            </a:avLst>
          </a:prstGeom>
          <a:noFill/>
          <a:ln w="15875">
            <a:solidFill>
              <a:schemeClr val="tx2">
                <a:lumMod val="75000"/>
              </a:schemeClr>
            </a:solidFill>
            <a:miter lim="800000"/>
            <a:headEnd/>
            <a:tailEnd type="stealth" w="med" len="lg"/>
          </a:ln>
          <a:effectLst/>
          <a:extLst>
            <a:ext uri="{909E8E84-426E-40dd-AFC4-6F175D3DCCD1}"/>
            <a:ext uri="{AF507438-7753-43e0-B8FC-AC1667EBCBE1}"/>
          </a:extLst>
        </p:spPr>
        <p:txBody>
          <a:bodyPr/>
          <a:lstStyle/>
          <a:p>
            <a:pPr algn="ctr" fontAlgn="auto">
              <a:spcBef>
                <a:spcPts val="0"/>
              </a:spcBef>
              <a:spcAft>
                <a:spcPts val="0"/>
              </a:spcAft>
              <a:defRPr/>
            </a:pPr>
            <a:r>
              <a:rPr lang="es-ES" dirty="0" err="1" smtClean="0">
                <a:latin typeface="Arial" pitchFamily="34" charset="0"/>
                <a:cs typeface="Arial" pitchFamily="34" charset="0"/>
              </a:rPr>
              <a:t>Toluene</a:t>
            </a:r>
            <a:endParaRPr lang="es-ES" dirty="0">
              <a:latin typeface="Arial" pitchFamily="34" charset="0"/>
              <a:cs typeface="Arial" pitchFamily="34" charset="0"/>
            </a:endParaRPr>
          </a:p>
          <a:p>
            <a:pPr algn="ct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p:txBody>
      </p:sp>
      <p:sp>
        <p:nvSpPr>
          <p:cNvPr id="16" name="AutoShape 61"/>
          <p:cNvSpPr>
            <a:spLocks/>
          </p:cNvSpPr>
          <p:nvPr/>
        </p:nvSpPr>
        <p:spPr bwMode="auto">
          <a:xfrm>
            <a:off x="251520" y="1556792"/>
            <a:ext cx="1583854" cy="432048"/>
          </a:xfrm>
          <a:prstGeom prst="borderCallout2">
            <a:avLst>
              <a:gd name="adj1" fmla="val 101363"/>
              <a:gd name="adj2" fmla="val 23899"/>
              <a:gd name="adj3" fmla="val 302586"/>
              <a:gd name="adj4" fmla="val 27568"/>
              <a:gd name="adj5" fmla="val 634480"/>
              <a:gd name="adj6" fmla="val 61707"/>
            </a:avLst>
          </a:prstGeom>
          <a:noFill/>
          <a:ln w="15875">
            <a:solidFill>
              <a:schemeClr val="tx2">
                <a:lumMod val="75000"/>
              </a:schemeClr>
            </a:solidFill>
            <a:miter lim="800000"/>
            <a:headEnd/>
            <a:tailEnd type="stealth" w="med" len="lg"/>
          </a:ln>
          <a:effectLst/>
          <a:extLst>
            <a:ext uri="{909E8E84-426E-40dd-AFC4-6F175D3DCCD1}"/>
            <a:ext uri="{AF507438-7753-43e0-B8FC-AC1667EBCBE1}"/>
          </a:extLst>
        </p:spPr>
        <p:txBody>
          <a:bodyPr/>
          <a:lstStyle/>
          <a:p>
            <a:pPr algn="ctr" fontAlgn="auto">
              <a:spcBef>
                <a:spcPts val="0"/>
              </a:spcBef>
              <a:spcAft>
                <a:spcPts val="0"/>
              </a:spcAft>
              <a:defRPr/>
            </a:pPr>
            <a:r>
              <a:rPr lang="es-ES" b="1" dirty="0" smtClean="0">
                <a:solidFill>
                  <a:srgbClr val="FF0000"/>
                </a:solidFill>
                <a:latin typeface="Arial" pitchFamily="34" charset="0"/>
                <a:cs typeface="Arial" pitchFamily="34" charset="0"/>
              </a:rPr>
              <a:t>PE-</a:t>
            </a:r>
            <a:r>
              <a:rPr lang="es-ES" b="1" dirty="0" err="1" smtClean="0">
                <a:solidFill>
                  <a:srgbClr val="FF0000"/>
                </a:solidFill>
                <a:latin typeface="Arial" pitchFamily="34" charset="0"/>
                <a:cs typeface="Arial" pitchFamily="34" charset="0"/>
              </a:rPr>
              <a:t>SBA15</a:t>
            </a:r>
            <a:endParaRPr lang="es-ES" b="1" dirty="0" smtClean="0">
              <a:solidFill>
                <a:srgbClr val="FF0000"/>
              </a:solidFill>
              <a:latin typeface="Arial" pitchFamily="34" charset="0"/>
              <a:cs typeface="Arial" pitchFamily="34" charset="0"/>
            </a:endParaRPr>
          </a:p>
          <a:p>
            <a:pPr algn="ctr" fontAlgn="auto">
              <a:spcBef>
                <a:spcPts val="0"/>
              </a:spcBef>
              <a:spcAft>
                <a:spcPts val="0"/>
              </a:spcAft>
              <a:defRPr/>
            </a:pPr>
            <a:endParaRPr lang="es-ES" sz="1400" b="1" dirty="0">
              <a:solidFill>
                <a:srgbClr val="FF0000"/>
              </a:solidFill>
              <a:latin typeface="Arial" pitchFamily="34" charset="0"/>
              <a:cs typeface="Arial" pitchFamily="34" charset="0"/>
            </a:endParaRPr>
          </a:p>
          <a:p>
            <a:pPr algn="ct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p:txBody>
      </p:sp>
      <p:cxnSp>
        <p:nvCxnSpPr>
          <p:cNvPr id="21" name="20 Conector recto de flecha"/>
          <p:cNvCxnSpPr/>
          <p:nvPr/>
        </p:nvCxnSpPr>
        <p:spPr>
          <a:xfrm>
            <a:off x="5148064" y="1700808"/>
            <a:ext cx="1008063"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pic>
        <p:nvPicPr>
          <p:cNvPr id="24590" name="Picture 5"/>
          <p:cNvPicPr preferRelativeResize="0">
            <a:picLocks noChangeAspect="1" noChangeArrowheads="1"/>
          </p:cNvPicPr>
          <p:nvPr/>
        </p:nvPicPr>
        <p:blipFill>
          <a:blip r:embed="rId4" cstate="print"/>
          <a:srcRect/>
          <a:stretch>
            <a:fillRect/>
          </a:stretch>
        </p:blipFill>
        <p:spPr bwMode="auto">
          <a:xfrm>
            <a:off x="4530725" y="4400507"/>
            <a:ext cx="2201515" cy="972709"/>
          </a:xfrm>
          <a:prstGeom prst="rect">
            <a:avLst/>
          </a:prstGeom>
          <a:noFill/>
          <a:ln w="9525">
            <a:noFill/>
            <a:miter lim="800000"/>
            <a:headEnd/>
            <a:tailEnd/>
          </a:ln>
        </p:spPr>
      </p:pic>
      <p:pic>
        <p:nvPicPr>
          <p:cNvPr id="24591" name="Picture 24"/>
          <p:cNvPicPr>
            <a:picLocks noChangeAspect="1" noChangeArrowheads="1"/>
          </p:cNvPicPr>
          <p:nvPr/>
        </p:nvPicPr>
        <p:blipFill>
          <a:blip r:embed="rId5" cstate="print"/>
          <a:srcRect/>
          <a:stretch>
            <a:fillRect/>
          </a:stretch>
        </p:blipFill>
        <p:spPr bwMode="auto">
          <a:xfrm>
            <a:off x="3491880" y="5839732"/>
            <a:ext cx="4248770" cy="902381"/>
          </a:xfrm>
          <a:prstGeom prst="rect">
            <a:avLst/>
          </a:prstGeom>
          <a:noFill/>
          <a:ln w="9525">
            <a:noFill/>
            <a:miter lim="800000"/>
            <a:headEnd/>
            <a:tailEnd/>
          </a:ln>
        </p:spPr>
      </p:pic>
      <p:sp>
        <p:nvSpPr>
          <p:cNvPr id="24" name="23 Rectángulo"/>
          <p:cNvSpPr>
            <a:spLocks noChangeArrowheads="1"/>
          </p:cNvSpPr>
          <p:nvPr/>
        </p:nvSpPr>
        <p:spPr bwMode="auto">
          <a:xfrm>
            <a:off x="5364163" y="2996952"/>
            <a:ext cx="3635375" cy="862013"/>
          </a:xfrm>
          <a:prstGeom prst="rect">
            <a:avLst/>
          </a:prstGeom>
          <a:noFill/>
          <a:ln w="9525">
            <a:solidFill>
              <a:srgbClr val="C00000"/>
            </a:solidFill>
            <a:miter lim="800000"/>
            <a:headEnd/>
            <a:tailEnd/>
          </a:ln>
        </p:spPr>
        <p:txBody>
          <a:bodyPr>
            <a:spAutoFit/>
          </a:bodyPr>
          <a:lstStyle/>
          <a:p>
            <a:pPr algn="ctr"/>
            <a:r>
              <a:rPr lang="en-US" sz="1600" dirty="0" err="1" smtClean="0">
                <a:solidFill>
                  <a:srgbClr val="C00000"/>
                </a:solidFill>
                <a:latin typeface="Verdana" pitchFamily="34" charset="0"/>
              </a:rPr>
              <a:t>Calcined</a:t>
            </a:r>
            <a:r>
              <a:rPr lang="en-US" sz="1600" dirty="0" smtClean="0">
                <a:solidFill>
                  <a:srgbClr val="C00000"/>
                </a:solidFill>
                <a:latin typeface="Verdana" pitchFamily="34" charset="0"/>
              </a:rPr>
              <a:t> silica at 550ºC</a:t>
            </a:r>
            <a:r>
              <a:rPr lang="en-US" sz="1600" dirty="0">
                <a:solidFill>
                  <a:srgbClr val="C00000"/>
                </a:solidFill>
                <a:latin typeface="Verdana" pitchFamily="34" charset="0"/>
              </a:rPr>
              <a:t>: </a:t>
            </a:r>
          </a:p>
          <a:p>
            <a:pPr algn="ctr"/>
            <a:r>
              <a:rPr lang="en-US" sz="1600" dirty="0" smtClean="0">
                <a:solidFill>
                  <a:srgbClr val="C00000"/>
                </a:solidFill>
                <a:latin typeface="Verdana" pitchFamily="34" charset="0"/>
              </a:rPr>
              <a:t>1,7 Si-OH/nm</a:t>
            </a:r>
            <a:r>
              <a:rPr lang="en-US" sz="1600" baseline="30000" dirty="0" smtClean="0">
                <a:solidFill>
                  <a:srgbClr val="C00000"/>
                </a:solidFill>
                <a:latin typeface="Verdana" pitchFamily="34" charset="0"/>
              </a:rPr>
              <a:t>2</a:t>
            </a:r>
            <a:endParaRPr lang="en-US" sz="1600" baseline="30000" dirty="0">
              <a:solidFill>
                <a:srgbClr val="C00000"/>
              </a:solidFill>
              <a:latin typeface="Verdana" pitchFamily="34" charset="0"/>
            </a:endParaRPr>
          </a:p>
          <a:p>
            <a:pPr algn="ctr">
              <a:spcBef>
                <a:spcPct val="50000"/>
              </a:spcBef>
            </a:pPr>
            <a:r>
              <a:rPr lang="en-US" sz="1100" b="1" i="1" dirty="0">
                <a:solidFill>
                  <a:srgbClr val="990000"/>
                </a:solidFill>
                <a:latin typeface="Arial" pitchFamily="34" charset="0"/>
                <a:cs typeface="Arial" pitchFamily="34" charset="0"/>
              </a:rPr>
              <a:t>Van </a:t>
            </a:r>
            <a:r>
              <a:rPr lang="en-US" sz="1100" b="1" i="1" dirty="0" err="1">
                <a:solidFill>
                  <a:srgbClr val="990000"/>
                </a:solidFill>
                <a:latin typeface="Arial" pitchFamily="34" charset="0"/>
                <a:cs typeface="Arial" pitchFamily="34" charset="0"/>
              </a:rPr>
              <a:t>der</a:t>
            </a:r>
            <a:r>
              <a:rPr lang="en-US" sz="1100" b="1" i="1" dirty="0">
                <a:solidFill>
                  <a:srgbClr val="990000"/>
                </a:solidFill>
                <a:latin typeface="Arial" pitchFamily="34" charset="0"/>
                <a:cs typeface="Arial" pitchFamily="34" charset="0"/>
              </a:rPr>
              <a:t> </a:t>
            </a:r>
            <a:r>
              <a:rPr lang="en-US" sz="1100" b="1" i="1" dirty="0" err="1">
                <a:solidFill>
                  <a:srgbClr val="990000"/>
                </a:solidFill>
                <a:latin typeface="Arial" pitchFamily="34" charset="0"/>
                <a:cs typeface="Arial" pitchFamily="34" charset="0"/>
              </a:rPr>
              <a:t>Voort</a:t>
            </a:r>
            <a:r>
              <a:rPr lang="en-US" sz="1100" b="1" i="1" dirty="0">
                <a:solidFill>
                  <a:srgbClr val="990000"/>
                </a:solidFill>
                <a:latin typeface="Arial" pitchFamily="34" charset="0"/>
                <a:cs typeface="Arial" pitchFamily="34" charset="0"/>
              </a:rPr>
              <a:t> et al., Far. Trans., 1991</a:t>
            </a:r>
          </a:p>
        </p:txBody>
      </p:sp>
      <p:grpSp>
        <p:nvGrpSpPr>
          <p:cNvPr id="20" name="21 Grupo"/>
          <p:cNvGrpSpPr>
            <a:grpSpLocks/>
          </p:cNvGrpSpPr>
          <p:nvPr/>
        </p:nvGrpSpPr>
        <p:grpSpPr bwMode="auto">
          <a:xfrm>
            <a:off x="323850" y="188913"/>
            <a:ext cx="4968875" cy="400110"/>
            <a:chOff x="323528" y="188640"/>
            <a:chExt cx="4968552" cy="400170"/>
          </a:xfrm>
        </p:grpSpPr>
        <p:sp>
          <p:nvSpPr>
            <p:cNvPr id="22" name="22 CuadroTexto"/>
            <p:cNvSpPr txBox="1">
              <a:spLocks noChangeArrowheads="1"/>
            </p:cNvSpPr>
            <p:nvPr/>
          </p:nvSpPr>
          <p:spPr bwMode="auto">
            <a:xfrm>
              <a:off x="860763" y="188640"/>
              <a:ext cx="3887735" cy="400170"/>
            </a:xfrm>
            <a:prstGeom prst="rect">
              <a:avLst/>
            </a:prstGeom>
            <a:solidFill>
              <a:srgbClr val="FFF8EF"/>
            </a:solidFill>
            <a:ln w="9525">
              <a:noFill/>
              <a:miter lim="800000"/>
              <a:headEnd/>
              <a:tailEnd/>
            </a:ln>
          </p:spPr>
          <p:txBody>
            <a:bodyPr wrap="none">
              <a:spAutoFit/>
            </a:bodyPr>
            <a:lstStyle/>
            <a:p>
              <a:pPr algn="ctr"/>
              <a:r>
                <a:rPr lang="es-ES" sz="2000" b="1" dirty="0" smtClean="0">
                  <a:solidFill>
                    <a:srgbClr val="000099"/>
                  </a:solidFill>
                  <a:cs typeface="Arial" charset="0"/>
                </a:rPr>
                <a:t>EXPERIMENTAL PROCEDURE</a:t>
              </a:r>
              <a:endParaRPr lang="es-ES" sz="2000" b="1" dirty="0">
                <a:solidFill>
                  <a:srgbClr val="000099"/>
                </a:solidFill>
                <a:cs typeface="Arial" charset="0"/>
              </a:endParaRPr>
            </a:p>
          </p:txBody>
        </p:sp>
        <p:sp>
          <p:nvSpPr>
            <p:cNvPr id="23" name="22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latin typeface="Arial" pitchFamily="34" charset="0"/>
                <a:cs typeface="Arial" pitchFamily="34" charset="0"/>
              </a:endParaRPr>
            </a:p>
          </p:txBody>
        </p:sp>
      </p:grpSp>
      <p:sp>
        <p:nvSpPr>
          <p:cNvPr id="25" name="Rectangle 11"/>
          <p:cNvSpPr>
            <a:spLocks noChangeArrowheads="1"/>
          </p:cNvSpPr>
          <p:nvPr/>
        </p:nvSpPr>
        <p:spPr bwMode="auto">
          <a:xfrm>
            <a:off x="323850" y="765175"/>
            <a:ext cx="8136582" cy="431577"/>
          </a:xfrm>
          <a:prstGeom prst="rect">
            <a:avLst/>
          </a:prstGeom>
          <a:noFill/>
          <a:ln w="9525">
            <a:noFill/>
            <a:miter lim="800000"/>
            <a:headEnd/>
            <a:tailEnd/>
          </a:ln>
        </p:spPr>
        <p:txBody>
          <a:bodyPr/>
          <a:lstStyle/>
          <a:p>
            <a:pPr algn="just">
              <a:spcBef>
                <a:spcPct val="20000"/>
              </a:spcBef>
            </a:pPr>
            <a:r>
              <a:rPr lang="en-US" sz="2000" b="1" dirty="0" err="1" smtClean="0">
                <a:cs typeface="Arial" charset="0"/>
              </a:rPr>
              <a:t>Functionalization</a:t>
            </a:r>
            <a:r>
              <a:rPr lang="en-US" sz="2000" b="1" dirty="0" smtClean="0">
                <a:cs typeface="Arial" charset="0"/>
              </a:rPr>
              <a:t>  of </a:t>
            </a:r>
            <a:r>
              <a:rPr lang="en-US" sz="2000" b="1" dirty="0" smtClean="0">
                <a:solidFill>
                  <a:srgbClr val="C00000"/>
                </a:solidFill>
                <a:cs typeface="Arial" charset="0"/>
              </a:rPr>
              <a:t>PORE-EXPANDED</a:t>
            </a:r>
            <a:r>
              <a:rPr lang="en-US" sz="2000" b="1" dirty="0" smtClean="0">
                <a:cs typeface="Arial" charset="0"/>
              </a:rPr>
              <a:t> SBA-15 by </a:t>
            </a:r>
            <a:r>
              <a:rPr lang="en-US" sz="2000" b="1" dirty="0" smtClean="0">
                <a:solidFill>
                  <a:srgbClr val="C00000"/>
                </a:solidFill>
                <a:cs typeface="Arial" charset="0"/>
              </a:rPr>
              <a:t>GRAFTING</a:t>
            </a:r>
            <a:endParaRPr lang="en-US" sz="2000" dirty="0">
              <a:solidFill>
                <a:srgbClr val="C00000"/>
              </a:solidFill>
              <a:cs typeface="Arial" charset="0"/>
              <a:sym typeface="Symbol"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ox(in)">
                                      <p:cBhvr>
                                        <p:cTn id="7" dur="500"/>
                                        <p:tgtEl>
                                          <p:spTgt spid="21"/>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9457"/>
                                        </p:tgtEl>
                                        <p:attrNameLst>
                                          <p:attrName>style.visibility</p:attrName>
                                        </p:attrNameLst>
                                      </p:cBhvr>
                                      <p:to>
                                        <p:strVal val="visible"/>
                                      </p:to>
                                    </p:set>
                                    <p:animEffect transition="in" filter="box(in)">
                                      <p:cBhvr>
                                        <p:cTn id="10" dur="500"/>
                                        <p:tgtEl>
                                          <p:spTgt spid="19457"/>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ox(in)">
                                      <p:cBhvr>
                                        <p:cTn id="13" dur="500"/>
                                        <p:tgtEl>
                                          <p:spTgt spid="6"/>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9466"/>
                                        </p:tgtEl>
                                        <p:attrNameLst>
                                          <p:attrName>style.visibility</p:attrName>
                                        </p:attrNameLst>
                                      </p:cBhvr>
                                      <p:to>
                                        <p:strVal val="visible"/>
                                      </p:to>
                                    </p:set>
                                    <p:animEffect transition="in" filter="box(in)">
                                      <p:cBhvr>
                                        <p:cTn id="16" dur="500"/>
                                        <p:tgtEl>
                                          <p:spTgt spid="19466"/>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box(in)">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p:bldP spid="6" grpId="0" animBg="1"/>
      <p:bldP spid="19466" grpId="0"/>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45"/>
          <p:cNvSpPr txBox="1">
            <a:spLocks noChangeArrowheads="1"/>
          </p:cNvSpPr>
          <p:nvPr/>
        </p:nvSpPr>
        <p:spPr bwMode="auto">
          <a:xfrm>
            <a:off x="5003651" y="1844675"/>
            <a:ext cx="1152525" cy="584200"/>
          </a:xfrm>
          <a:prstGeom prst="rect">
            <a:avLst/>
          </a:prstGeom>
          <a:noFill/>
          <a:ln w="9525">
            <a:noFill/>
            <a:miter lim="800000"/>
            <a:headEnd/>
            <a:tailEnd/>
          </a:ln>
        </p:spPr>
        <p:txBody>
          <a:bodyPr>
            <a:spAutoFit/>
          </a:bodyPr>
          <a:lstStyle/>
          <a:p>
            <a:pPr>
              <a:buFontTx/>
              <a:buChar char="•"/>
            </a:pPr>
            <a:r>
              <a:rPr lang="es-ES" sz="1400" b="1" dirty="0">
                <a:cs typeface="Arial" charset="0"/>
              </a:rPr>
              <a:t> </a:t>
            </a:r>
            <a:r>
              <a:rPr lang="es-ES" sz="1600" dirty="0" err="1" smtClean="0">
                <a:cs typeface="Arial" charset="0"/>
              </a:rPr>
              <a:t>Filtering</a:t>
            </a:r>
            <a:endParaRPr lang="es-ES" sz="1600" dirty="0">
              <a:cs typeface="Arial" charset="0"/>
            </a:endParaRPr>
          </a:p>
          <a:p>
            <a:pPr>
              <a:buFontTx/>
              <a:buChar char="•"/>
            </a:pPr>
            <a:r>
              <a:rPr lang="es-ES" sz="1600" dirty="0">
                <a:cs typeface="Arial" charset="0"/>
              </a:rPr>
              <a:t> </a:t>
            </a:r>
            <a:r>
              <a:rPr lang="es-ES" sz="1600" dirty="0" err="1" smtClean="0">
                <a:cs typeface="Arial" charset="0"/>
              </a:rPr>
              <a:t>Drying</a:t>
            </a:r>
            <a:endParaRPr lang="es-ES" sz="1600" dirty="0">
              <a:cs typeface="Arial" charset="0"/>
            </a:endParaRPr>
          </a:p>
        </p:txBody>
      </p:sp>
      <p:sp>
        <p:nvSpPr>
          <p:cNvPr id="6" name="Rectangle 51"/>
          <p:cNvSpPr>
            <a:spLocks noChangeArrowheads="1"/>
          </p:cNvSpPr>
          <p:nvPr/>
        </p:nvSpPr>
        <p:spPr bwMode="auto">
          <a:xfrm>
            <a:off x="5940152" y="1231438"/>
            <a:ext cx="3168352" cy="1080120"/>
          </a:xfrm>
          <a:prstGeom prst="rect">
            <a:avLst/>
          </a:prstGeom>
          <a:noFill/>
          <a:ln w="34925">
            <a:solidFill>
              <a:srgbClr val="0070C0"/>
            </a:solidFill>
            <a:miter lim="800000"/>
            <a:headEnd type="none" w="med" len="lg"/>
            <a:tailEnd/>
          </a:ln>
        </p:spPr>
        <p:txBody>
          <a:bodyPr wrap="none" anchor="ctr"/>
          <a:lstStyle/>
          <a:p>
            <a:pPr algn="ctr"/>
            <a:endParaRPr lang="es-ES" b="1" dirty="0">
              <a:cs typeface="Arial" charset="0"/>
            </a:endParaRPr>
          </a:p>
          <a:p>
            <a:pPr algn="ctr"/>
            <a:endParaRPr lang="es-ES" b="1" dirty="0">
              <a:cs typeface="Arial" charset="0"/>
            </a:endParaRPr>
          </a:p>
          <a:p>
            <a:pPr algn="ctr"/>
            <a:endParaRPr lang="es-ES" b="1" dirty="0">
              <a:cs typeface="Arial" charset="0"/>
            </a:endParaRPr>
          </a:p>
          <a:p>
            <a:pPr algn="ctr"/>
            <a:r>
              <a:rPr lang="es-ES" sz="2000" b="1" dirty="0" err="1" smtClean="0">
                <a:cs typeface="Arial" charset="0"/>
              </a:rPr>
              <a:t>Impregnated</a:t>
            </a:r>
            <a:r>
              <a:rPr lang="es-ES" sz="2000" b="1" dirty="0" smtClean="0">
                <a:cs typeface="Arial" charset="0"/>
              </a:rPr>
              <a:t>  </a:t>
            </a:r>
            <a:r>
              <a:rPr lang="es-ES" sz="2000" b="1" dirty="0" err="1" smtClean="0">
                <a:cs typeface="Arial" charset="0"/>
              </a:rPr>
              <a:t>adsorbents</a:t>
            </a:r>
            <a:endParaRPr lang="es-ES" b="1" dirty="0">
              <a:solidFill>
                <a:srgbClr val="3366FF"/>
              </a:solidFill>
              <a:cs typeface="Arial" charset="0"/>
            </a:endParaRPr>
          </a:p>
          <a:p>
            <a:pPr algn="ctr"/>
            <a:r>
              <a:rPr lang="es-ES" b="1" dirty="0" smtClean="0">
                <a:solidFill>
                  <a:srgbClr val="FF0000"/>
                </a:solidFill>
                <a:cs typeface="Arial" charset="0"/>
              </a:rPr>
              <a:t>PE-</a:t>
            </a:r>
            <a:r>
              <a:rPr lang="es-ES" b="1" dirty="0" err="1" smtClean="0">
                <a:solidFill>
                  <a:srgbClr val="FF0000"/>
                </a:solidFill>
                <a:cs typeface="Arial" charset="0"/>
              </a:rPr>
              <a:t>SBA15</a:t>
            </a:r>
            <a:r>
              <a:rPr lang="es-ES" b="1" dirty="0" smtClean="0">
                <a:solidFill>
                  <a:srgbClr val="FF0000"/>
                </a:solidFill>
                <a:cs typeface="Arial" charset="0"/>
              </a:rPr>
              <a:t>-</a:t>
            </a:r>
            <a:r>
              <a:rPr lang="es-ES" b="1" dirty="0" err="1" smtClean="0">
                <a:solidFill>
                  <a:srgbClr val="FF0000"/>
                </a:solidFill>
                <a:cs typeface="Arial" charset="0"/>
              </a:rPr>
              <a:t>PEI</a:t>
            </a:r>
            <a:r>
              <a:rPr lang="es-ES" b="1" dirty="0" smtClean="0">
                <a:solidFill>
                  <a:srgbClr val="FF0000"/>
                </a:solidFill>
                <a:cs typeface="Arial" charset="0"/>
              </a:rPr>
              <a:t> (Y)</a:t>
            </a:r>
            <a:endParaRPr lang="es-ES" b="1" dirty="0">
              <a:solidFill>
                <a:srgbClr val="FF0000"/>
              </a:solidFill>
              <a:cs typeface="Arial" charset="0"/>
            </a:endParaRPr>
          </a:p>
          <a:p>
            <a:pPr algn="ctr"/>
            <a:r>
              <a:rPr lang="es-ES" b="1" dirty="0" smtClean="0">
                <a:solidFill>
                  <a:srgbClr val="FF0000"/>
                </a:solidFill>
                <a:cs typeface="Arial" charset="0"/>
              </a:rPr>
              <a:t>PE-</a:t>
            </a:r>
            <a:r>
              <a:rPr lang="es-ES" b="1" dirty="0" err="1" smtClean="0">
                <a:solidFill>
                  <a:srgbClr val="FF0000"/>
                </a:solidFill>
                <a:cs typeface="Arial" charset="0"/>
              </a:rPr>
              <a:t>SBA15</a:t>
            </a:r>
            <a:r>
              <a:rPr lang="es-ES" b="1" dirty="0" smtClean="0">
                <a:solidFill>
                  <a:srgbClr val="FF0000"/>
                </a:solidFill>
                <a:cs typeface="Arial" charset="0"/>
              </a:rPr>
              <a:t>-</a:t>
            </a:r>
            <a:r>
              <a:rPr lang="es-ES" b="1" dirty="0" err="1" smtClean="0">
                <a:solidFill>
                  <a:srgbClr val="FF0000"/>
                </a:solidFill>
                <a:cs typeface="Arial" charset="0"/>
              </a:rPr>
              <a:t>TEPA</a:t>
            </a:r>
            <a:r>
              <a:rPr lang="es-ES" b="1" dirty="0" smtClean="0">
                <a:solidFill>
                  <a:srgbClr val="FF0000"/>
                </a:solidFill>
                <a:cs typeface="Arial" charset="0"/>
              </a:rPr>
              <a:t> (Y)</a:t>
            </a:r>
          </a:p>
          <a:p>
            <a:pPr algn="ctr"/>
            <a:endParaRPr lang="es-ES" b="1" dirty="0">
              <a:solidFill>
                <a:srgbClr val="3366FF"/>
              </a:solidFill>
              <a:cs typeface="Arial" charset="0"/>
            </a:endParaRPr>
          </a:p>
          <a:p>
            <a:pPr algn="ctr"/>
            <a:endParaRPr lang="es-ES" b="1" dirty="0">
              <a:solidFill>
                <a:srgbClr val="3366FF"/>
              </a:solidFill>
              <a:cs typeface="Arial" charset="0"/>
            </a:endParaRPr>
          </a:p>
          <a:p>
            <a:pPr algn="ctr"/>
            <a:r>
              <a:rPr lang="es-ES" b="1" dirty="0">
                <a:cs typeface="Arial" charset="0"/>
              </a:rPr>
              <a:t> </a:t>
            </a:r>
            <a:endParaRPr lang="es-ES" b="1" dirty="0">
              <a:solidFill>
                <a:srgbClr val="3366FF"/>
              </a:solidFill>
              <a:cs typeface="Arial" charset="0"/>
            </a:endParaRPr>
          </a:p>
        </p:txBody>
      </p:sp>
      <p:sp>
        <p:nvSpPr>
          <p:cNvPr id="24583" name="CuadroTexto 1"/>
          <p:cNvSpPr txBox="1">
            <a:spLocks noChangeArrowheads="1"/>
          </p:cNvSpPr>
          <p:nvPr/>
        </p:nvSpPr>
        <p:spPr bwMode="auto">
          <a:xfrm>
            <a:off x="1945026" y="1503445"/>
            <a:ext cx="239712" cy="461962"/>
          </a:xfrm>
          <a:prstGeom prst="rect">
            <a:avLst/>
          </a:prstGeom>
          <a:noFill/>
          <a:ln w="9525">
            <a:noFill/>
            <a:miter lim="800000"/>
            <a:headEnd/>
            <a:tailEnd/>
          </a:ln>
        </p:spPr>
        <p:txBody>
          <a:bodyPr>
            <a:spAutoFit/>
          </a:bodyPr>
          <a:lstStyle/>
          <a:p>
            <a:r>
              <a:rPr lang="es-ES" sz="2400" dirty="0">
                <a:cs typeface="Arial" charset="0"/>
              </a:rPr>
              <a:t>+</a:t>
            </a:r>
          </a:p>
        </p:txBody>
      </p:sp>
      <p:sp>
        <p:nvSpPr>
          <p:cNvPr id="14" name="AutoShape 61"/>
          <p:cNvSpPr>
            <a:spLocks/>
          </p:cNvSpPr>
          <p:nvPr/>
        </p:nvSpPr>
        <p:spPr bwMode="auto">
          <a:xfrm>
            <a:off x="2267744" y="1308941"/>
            <a:ext cx="2737073" cy="863873"/>
          </a:xfrm>
          <a:prstGeom prst="borderCallout2">
            <a:avLst>
              <a:gd name="adj1" fmla="val 99929"/>
              <a:gd name="adj2" fmla="val 32388"/>
              <a:gd name="adj3" fmla="val 155829"/>
              <a:gd name="adj4" fmla="val 27015"/>
              <a:gd name="adj5" fmla="val 238034"/>
              <a:gd name="adj6" fmla="val 19694"/>
            </a:avLst>
          </a:prstGeom>
          <a:noFill/>
          <a:ln w="15875">
            <a:solidFill>
              <a:schemeClr val="tx2">
                <a:lumMod val="75000"/>
              </a:schemeClr>
            </a:solidFill>
            <a:miter lim="800000"/>
            <a:headEnd/>
            <a:tailEnd type="stealth" w="med" len="lg"/>
          </a:ln>
          <a:effectLst/>
          <a:extLst>
            <a:ext uri="{909E8E84-426E-40dd-AFC4-6F175D3DCCD1}"/>
            <a:ext uri="{AF507438-7753-43e0-B8FC-AC1667EBCBE1}"/>
          </a:extLst>
        </p:spPr>
        <p:txBody>
          <a:bodyPr/>
          <a:lstStyle/>
          <a:p>
            <a:pPr algn="ctr" fontAlgn="auto">
              <a:spcBef>
                <a:spcPct val="50000"/>
              </a:spcBef>
              <a:spcAft>
                <a:spcPts val="0"/>
              </a:spcAft>
              <a:defRPr/>
            </a:pPr>
            <a:r>
              <a:rPr lang="es-ES" dirty="0" smtClean="0">
                <a:latin typeface="Arial" pitchFamily="34" charset="0"/>
                <a:cs typeface="Arial" pitchFamily="34" charset="0"/>
              </a:rPr>
              <a:t>Amino-</a:t>
            </a:r>
            <a:r>
              <a:rPr lang="es-ES" dirty="0" err="1" smtClean="0">
                <a:latin typeface="Arial" pitchFamily="34" charset="0"/>
                <a:cs typeface="Arial" pitchFamily="34" charset="0"/>
              </a:rPr>
              <a:t>organic</a:t>
            </a:r>
            <a:r>
              <a:rPr lang="es-ES" dirty="0" smtClean="0">
                <a:latin typeface="Arial" pitchFamily="34" charset="0"/>
                <a:cs typeface="Arial" pitchFamily="34" charset="0"/>
              </a:rPr>
              <a:t>  </a:t>
            </a:r>
            <a:r>
              <a:rPr lang="es-ES" dirty="0" err="1" smtClean="0">
                <a:latin typeface="Arial" pitchFamily="34" charset="0"/>
                <a:cs typeface="Arial" pitchFamily="34" charset="0"/>
              </a:rPr>
              <a:t>chains</a:t>
            </a:r>
            <a:endParaRPr lang="es-ES" dirty="0">
              <a:latin typeface="Arial" pitchFamily="34" charset="0"/>
              <a:cs typeface="Arial" pitchFamily="34" charset="0"/>
            </a:endParaRPr>
          </a:p>
          <a:p>
            <a:pPr algn="ctr" fontAlgn="auto">
              <a:spcBef>
                <a:spcPct val="50000"/>
              </a:spcBef>
              <a:spcAft>
                <a:spcPts val="0"/>
              </a:spcAft>
              <a:defRPr/>
            </a:pPr>
            <a:r>
              <a:rPr lang="es-ES" b="1" dirty="0" smtClean="0">
                <a:solidFill>
                  <a:srgbClr val="FF0000"/>
                </a:solidFill>
                <a:latin typeface="Arial" pitchFamily="34" charset="0"/>
                <a:cs typeface="Arial" pitchFamily="34" charset="0"/>
              </a:rPr>
              <a:t>PEI </a:t>
            </a:r>
            <a:r>
              <a:rPr lang="es-ES" dirty="0" err="1" smtClean="0">
                <a:latin typeface="Arial" pitchFamily="34" charset="0"/>
                <a:cs typeface="Arial" pitchFamily="34" charset="0"/>
              </a:rPr>
              <a:t>or</a:t>
            </a:r>
            <a:r>
              <a:rPr lang="es-ES" b="1" dirty="0" smtClean="0">
                <a:solidFill>
                  <a:srgbClr val="FF0000"/>
                </a:solidFill>
                <a:latin typeface="Arial" pitchFamily="34" charset="0"/>
                <a:cs typeface="Arial" pitchFamily="34" charset="0"/>
              </a:rPr>
              <a:t> TEPA</a:t>
            </a:r>
            <a:endParaRPr lang="es-ES" b="1" dirty="0">
              <a:solidFill>
                <a:srgbClr val="FF0000"/>
              </a:solidFill>
              <a:latin typeface="Arial" pitchFamily="34" charset="0"/>
              <a:cs typeface="Arial" pitchFamily="34" charset="0"/>
            </a:endParaRPr>
          </a:p>
          <a:p>
            <a:pPr algn="ct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p:txBody>
      </p:sp>
      <p:cxnSp>
        <p:nvCxnSpPr>
          <p:cNvPr id="21" name="20 Conector recto de flecha"/>
          <p:cNvCxnSpPr/>
          <p:nvPr/>
        </p:nvCxnSpPr>
        <p:spPr>
          <a:xfrm flipV="1">
            <a:off x="5219700" y="1772816"/>
            <a:ext cx="720452" cy="42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grpSp>
        <p:nvGrpSpPr>
          <p:cNvPr id="2" name="21 Grupo"/>
          <p:cNvGrpSpPr>
            <a:grpSpLocks/>
          </p:cNvGrpSpPr>
          <p:nvPr/>
        </p:nvGrpSpPr>
        <p:grpSpPr bwMode="auto">
          <a:xfrm>
            <a:off x="323850" y="188913"/>
            <a:ext cx="4968875" cy="400110"/>
            <a:chOff x="323528" y="188640"/>
            <a:chExt cx="4968552" cy="400170"/>
          </a:xfrm>
        </p:grpSpPr>
        <p:sp>
          <p:nvSpPr>
            <p:cNvPr id="22" name="22 CuadroTexto"/>
            <p:cNvSpPr txBox="1">
              <a:spLocks noChangeArrowheads="1"/>
            </p:cNvSpPr>
            <p:nvPr/>
          </p:nvSpPr>
          <p:spPr bwMode="auto">
            <a:xfrm>
              <a:off x="860763" y="188640"/>
              <a:ext cx="3887735" cy="400170"/>
            </a:xfrm>
            <a:prstGeom prst="rect">
              <a:avLst/>
            </a:prstGeom>
            <a:solidFill>
              <a:srgbClr val="FFF8EF"/>
            </a:solidFill>
            <a:ln w="9525">
              <a:noFill/>
              <a:miter lim="800000"/>
              <a:headEnd/>
              <a:tailEnd/>
            </a:ln>
          </p:spPr>
          <p:txBody>
            <a:bodyPr wrap="none">
              <a:spAutoFit/>
            </a:bodyPr>
            <a:lstStyle/>
            <a:p>
              <a:pPr algn="ctr"/>
              <a:r>
                <a:rPr lang="es-ES" sz="2000" b="1" dirty="0" smtClean="0">
                  <a:solidFill>
                    <a:srgbClr val="000099"/>
                  </a:solidFill>
                  <a:cs typeface="Arial" charset="0"/>
                </a:rPr>
                <a:t>EXPERIMENTAL PROCEDURE</a:t>
              </a:r>
              <a:endParaRPr lang="es-ES" sz="2000" b="1" dirty="0">
                <a:solidFill>
                  <a:srgbClr val="000099"/>
                </a:solidFill>
                <a:cs typeface="Arial" charset="0"/>
              </a:endParaRPr>
            </a:p>
          </p:txBody>
        </p:sp>
        <p:sp>
          <p:nvSpPr>
            <p:cNvPr id="23" name="22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latin typeface="Arial" pitchFamily="34" charset="0"/>
                <a:cs typeface="Arial" pitchFamily="34" charset="0"/>
              </a:endParaRPr>
            </a:p>
          </p:txBody>
        </p:sp>
      </p:grpSp>
      <p:sp>
        <p:nvSpPr>
          <p:cNvPr id="25" name="Rectangle 11"/>
          <p:cNvSpPr>
            <a:spLocks noChangeArrowheads="1"/>
          </p:cNvSpPr>
          <p:nvPr/>
        </p:nvSpPr>
        <p:spPr bwMode="auto">
          <a:xfrm>
            <a:off x="323850" y="765175"/>
            <a:ext cx="8820150" cy="503585"/>
          </a:xfrm>
          <a:prstGeom prst="rect">
            <a:avLst/>
          </a:prstGeom>
          <a:noFill/>
          <a:ln w="9525">
            <a:noFill/>
            <a:miter lim="800000"/>
            <a:headEnd/>
            <a:tailEnd/>
          </a:ln>
        </p:spPr>
        <p:txBody>
          <a:bodyPr/>
          <a:lstStyle/>
          <a:p>
            <a:pPr algn="just">
              <a:spcBef>
                <a:spcPct val="20000"/>
              </a:spcBef>
            </a:pPr>
            <a:r>
              <a:rPr lang="en-US" sz="2000" b="1" dirty="0" err="1" smtClean="0">
                <a:cs typeface="Arial" charset="0"/>
              </a:rPr>
              <a:t>Functionalization</a:t>
            </a:r>
            <a:r>
              <a:rPr lang="en-US" sz="2000" b="1" dirty="0" smtClean="0">
                <a:cs typeface="Arial" charset="0"/>
              </a:rPr>
              <a:t>  of </a:t>
            </a:r>
            <a:r>
              <a:rPr lang="en-US" sz="2000" b="1" dirty="0" smtClean="0">
                <a:solidFill>
                  <a:srgbClr val="C00000"/>
                </a:solidFill>
                <a:cs typeface="Arial" charset="0"/>
              </a:rPr>
              <a:t>PORE-EXPANDED</a:t>
            </a:r>
            <a:r>
              <a:rPr lang="en-US" sz="2000" b="1" dirty="0" smtClean="0">
                <a:cs typeface="Arial" charset="0"/>
              </a:rPr>
              <a:t> SBA-15 by </a:t>
            </a:r>
            <a:r>
              <a:rPr lang="en-US" sz="2000" b="1" dirty="0" smtClean="0">
                <a:solidFill>
                  <a:srgbClr val="C00000"/>
                </a:solidFill>
                <a:cs typeface="Arial" charset="0"/>
              </a:rPr>
              <a:t>IMPREGNATION</a:t>
            </a:r>
            <a:endParaRPr lang="en-US" sz="2000" dirty="0">
              <a:solidFill>
                <a:srgbClr val="C00000"/>
              </a:solidFill>
              <a:cs typeface="Arial" charset="0"/>
              <a:sym typeface="Symbol" pitchFamily="18" charset="2"/>
            </a:endParaRPr>
          </a:p>
        </p:txBody>
      </p:sp>
      <p:sp>
        <p:nvSpPr>
          <p:cNvPr id="20" name="Text Box 40"/>
          <p:cNvSpPr txBox="1">
            <a:spLocks noChangeArrowheads="1"/>
          </p:cNvSpPr>
          <p:nvPr/>
        </p:nvSpPr>
        <p:spPr bwMode="auto">
          <a:xfrm>
            <a:off x="4061544" y="5373216"/>
            <a:ext cx="3966840" cy="677108"/>
          </a:xfrm>
          <a:prstGeom prst="rect">
            <a:avLst/>
          </a:prstGeom>
          <a:noFill/>
          <a:ln w="9525">
            <a:noFill/>
            <a:miter lim="800000"/>
            <a:headEnd/>
            <a:tailEnd/>
          </a:ln>
        </p:spPr>
        <p:txBody>
          <a:bodyPr wrap="square">
            <a:spAutoFit/>
          </a:bodyPr>
          <a:lstStyle/>
          <a:p>
            <a:pPr algn="r">
              <a:spcBef>
                <a:spcPct val="50000"/>
              </a:spcBef>
            </a:pPr>
            <a:r>
              <a:rPr lang="es-ES" sz="2000" b="1" dirty="0">
                <a:solidFill>
                  <a:srgbClr val="FF0000"/>
                </a:solidFill>
                <a:cs typeface="Arial" charset="0"/>
              </a:rPr>
              <a:t>TEPA</a:t>
            </a:r>
            <a:r>
              <a:rPr lang="es-ES_tradnl" sz="2000" dirty="0">
                <a:solidFill>
                  <a:srgbClr val="FFFF00"/>
                </a:solidFill>
                <a:cs typeface="Arial" charset="0"/>
              </a:rPr>
              <a:t>: </a:t>
            </a:r>
            <a:r>
              <a:rPr lang="es-ES_tradnl" sz="2000" dirty="0" err="1" smtClean="0">
                <a:cs typeface="Arial" charset="0"/>
              </a:rPr>
              <a:t>tetraethylene-pentamine</a:t>
            </a:r>
            <a:r>
              <a:rPr lang="es-ES_tradnl" sz="2000" dirty="0" smtClean="0">
                <a:cs typeface="Arial" charset="0"/>
              </a:rPr>
              <a:t> </a:t>
            </a:r>
            <a:endParaRPr lang="es-ES_tradnl" sz="2000" dirty="0">
              <a:cs typeface="Arial" charset="0"/>
            </a:endParaRPr>
          </a:p>
          <a:p>
            <a:pPr algn="r">
              <a:spcBef>
                <a:spcPct val="50000"/>
              </a:spcBef>
            </a:pPr>
            <a:endParaRPr lang="es-ES" sz="1200" b="1" dirty="0">
              <a:cs typeface="Arial" charset="0"/>
            </a:endParaRPr>
          </a:p>
        </p:txBody>
      </p:sp>
      <p:pic>
        <p:nvPicPr>
          <p:cNvPr id="26" name="Imagen 27"/>
          <p:cNvPicPr>
            <a:picLocks noChangeAspect="1" noChangeArrowheads="1"/>
          </p:cNvPicPr>
          <p:nvPr/>
        </p:nvPicPr>
        <p:blipFill>
          <a:blip r:embed="rId4" cstate="print"/>
          <a:srcRect/>
          <a:stretch>
            <a:fillRect/>
          </a:stretch>
        </p:blipFill>
        <p:spPr bwMode="auto">
          <a:xfrm>
            <a:off x="4421906" y="5811366"/>
            <a:ext cx="3168650" cy="719138"/>
          </a:xfrm>
          <a:prstGeom prst="rect">
            <a:avLst/>
          </a:prstGeom>
          <a:noFill/>
          <a:ln w="9525">
            <a:noFill/>
            <a:miter lim="800000"/>
            <a:headEnd/>
            <a:tailEnd/>
          </a:ln>
        </p:spPr>
      </p:pic>
      <p:sp>
        <p:nvSpPr>
          <p:cNvPr id="27" name="CuadroTexto 1"/>
          <p:cNvSpPr txBox="1">
            <a:spLocks noChangeArrowheads="1"/>
          </p:cNvSpPr>
          <p:nvPr/>
        </p:nvSpPr>
        <p:spPr bwMode="auto">
          <a:xfrm>
            <a:off x="4067944" y="2636912"/>
            <a:ext cx="2928938" cy="396875"/>
          </a:xfrm>
          <a:prstGeom prst="rect">
            <a:avLst/>
          </a:prstGeom>
          <a:noFill/>
          <a:ln w="9525">
            <a:noFill/>
            <a:miter lim="800000"/>
            <a:headEnd/>
            <a:tailEnd/>
          </a:ln>
        </p:spPr>
        <p:txBody>
          <a:bodyPr>
            <a:spAutoFit/>
          </a:bodyPr>
          <a:lstStyle/>
          <a:p>
            <a:pPr algn="r"/>
            <a:r>
              <a:rPr lang="es-ES" sz="2000" b="1" dirty="0">
                <a:solidFill>
                  <a:srgbClr val="FF0000"/>
                </a:solidFill>
                <a:cs typeface="Arial" charset="0"/>
              </a:rPr>
              <a:t>PEI:</a:t>
            </a:r>
            <a:r>
              <a:rPr lang="es-ES" sz="2000" b="1" dirty="0">
                <a:solidFill>
                  <a:srgbClr val="FFFF00"/>
                </a:solidFill>
                <a:cs typeface="Arial" charset="0"/>
              </a:rPr>
              <a:t> </a:t>
            </a:r>
            <a:r>
              <a:rPr lang="es-ES_tradnl" sz="2000" dirty="0" err="1">
                <a:cs typeface="Arial" charset="0"/>
              </a:rPr>
              <a:t>polyethyleneimine</a:t>
            </a:r>
            <a:endParaRPr lang="es-ES" sz="2000" b="1" dirty="0">
              <a:cs typeface="Arial" charset="0"/>
            </a:endParaRPr>
          </a:p>
        </p:txBody>
      </p:sp>
      <p:graphicFrame>
        <p:nvGraphicFramePr>
          <p:cNvPr id="28" name="Object 4"/>
          <p:cNvGraphicFramePr>
            <a:graphicFrameLocks noChangeAspect="1"/>
          </p:cNvGraphicFramePr>
          <p:nvPr/>
        </p:nvGraphicFramePr>
        <p:xfrm>
          <a:off x="4283968" y="3068960"/>
          <a:ext cx="2975694" cy="2259013"/>
        </p:xfrm>
        <a:graphic>
          <a:graphicData uri="http://schemas.openxmlformats.org/presentationml/2006/ole">
            <p:oleObj spid="_x0000_s185346" name="Document" r:id="rId5" imgW="4276800" imgH="2962440" progId="">
              <p:embed/>
            </p:oleObj>
          </a:graphicData>
        </a:graphic>
      </p:graphicFrame>
      <p:grpSp>
        <p:nvGrpSpPr>
          <p:cNvPr id="30" name="Group 149"/>
          <p:cNvGrpSpPr>
            <a:grpSpLocks/>
          </p:cNvGrpSpPr>
          <p:nvPr/>
        </p:nvGrpSpPr>
        <p:grpSpPr bwMode="auto">
          <a:xfrm>
            <a:off x="251520" y="2780928"/>
            <a:ext cx="3816424" cy="3744416"/>
            <a:chOff x="3590" y="1656"/>
            <a:chExt cx="1631" cy="1509"/>
          </a:xfrm>
        </p:grpSpPr>
        <p:graphicFrame>
          <p:nvGraphicFramePr>
            <p:cNvPr id="31" name="Object 27"/>
            <p:cNvGraphicFramePr>
              <a:graphicFrameLocks noChangeAspect="1"/>
            </p:cNvGraphicFramePr>
            <p:nvPr/>
          </p:nvGraphicFramePr>
          <p:xfrm>
            <a:off x="4322" y="1927"/>
            <a:ext cx="553" cy="366"/>
          </p:xfrm>
          <a:graphic>
            <a:graphicData uri="http://schemas.openxmlformats.org/presentationml/2006/ole">
              <p:oleObj spid="_x0000_s185347" name="Document" r:id="rId6" imgW="4762440" imgH="3152880" progId="">
                <p:embed/>
              </p:oleObj>
            </a:graphicData>
          </a:graphic>
        </p:graphicFrame>
        <p:graphicFrame>
          <p:nvGraphicFramePr>
            <p:cNvPr id="32" name="Object 28"/>
            <p:cNvGraphicFramePr>
              <a:graphicFrameLocks noChangeAspect="1"/>
            </p:cNvGraphicFramePr>
            <p:nvPr/>
          </p:nvGraphicFramePr>
          <p:xfrm>
            <a:off x="3590" y="1656"/>
            <a:ext cx="1631" cy="1509"/>
          </p:xfrm>
          <a:graphic>
            <a:graphicData uri="http://schemas.openxmlformats.org/presentationml/2006/ole">
              <p:oleObj spid="_x0000_s185348" name="CorelDRAW" r:id="rId7" imgW="2224080" imgH="2137320" progId="">
                <p:embed/>
              </p:oleObj>
            </a:graphicData>
          </a:graphic>
        </p:graphicFrame>
        <p:graphicFrame>
          <p:nvGraphicFramePr>
            <p:cNvPr id="33" name="Object 29"/>
            <p:cNvGraphicFramePr>
              <a:graphicFrameLocks noChangeAspect="1"/>
            </p:cNvGraphicFramePr>
            <p:nvPr/>
          </p:nvGraphicFramePr>
          <p:xfrm>
            <a:off x="4043" y="2058"/>
            <a:ext cx="764" cy="505"/>
          </p:xfrm>
          <a:graphic>
            <a:graphicData uri="http://schemas.openxmlformats.org/presentationml/2006/ole">
              <p:oleObj spid="_x0000_s185349" name="Document" r:id="rId8" imgW="4762440" imgH="3152880" progId="">
                <p:embed/>
              </p:oleObj>
            </a:graphicData>
          </a:graphic>
        </p:graphicFrame>
        <p:grpSp>
          <p:nvGrpSpPr>
            <p:cNvPr id="34" name="Group 99"/>
            <p:cNvGrpSpPr>
              <a:grpSpLocks/>
            </p:cNvGrpSpPr>
            <p:nvPr/>
          </p:nvGrpSpPr>
          <p:grpSpPr bwMode="auto">
            <a:xfrm>
              <a:off x="4095" y="2572"/>
              <a:ext cx="214" cy="152"/>
              <a:chOff x="4335" y="3808"/>
              <a:chExt cx="214" cy="152"/>
            </a:xfrm>
          </p:grpSpPr>
          <p:sp>
            <p:nvSpPr>
              <p:cNvPr id="65" name="Text Box 97"/>
              <p:cNvSpPr txBox="1">
                <a:spLocks noChangeArrowheads="1"/>
              </p:cNvSpPr>
              <p:nvPr/>
            </p:nvSpPr>
            <p:spPr bwMode="auto">
              <a:xfrm>
                <a:off x="4335" y="3808"/>
                <a:ext cx="214" cy="135"/>
              </a:xfrm>
              <a:prstGeom prst="rect">
                <a:avLst/>
              </a:prstGeom>
              <a:noFill/>
              <a:ln w="9525">
                <a:noFill/>
                <a:miter lim="800000"/>
                <a:headEnd/>
                <a:tailEnd/>
              </a:ln>
            </p:spPr>
            <p:txBody>
              <a:bodyPr wrap="none">
                <a:spAutoFit/>
              </a:bodyPr>
              <a:lstStyle/>
              <a:p>
                <a:r>
                  <a:rPr lang="es-ES" sz="800">
                    <a:latin typeface="Verdana" pitchFamily="34" charset="0"/>
                  </a:rPr>
                  <a:t>OH</a:t>
                </a:r>
              </a:p>
            </p:txBody>
          </p:sp>
          <p:sp>
            <p:nvSpPr>
              <p:cNvPr id="66" name="Line 98"/>
              <p:cNvSpPr>
                <a:spLocks noChangeShapeType="1"/>
              </p:cNvSpPr>
              <p:nvPr/>
            </p:nvSpPr>
            <p:spPr bwMode="auto">
              <a:xfrm>
                <a:off x="4416" y="3900"/>
                <a:ext cx="0" cy="60"/>
              </a:xfrm>
              <a:prstGeom prst="line">
                <a:avLst/>
              </a:prstGeom>
              <a:noFill/>
              <a:ln w="9525">
                <a:solidFill>
                  <a:schemeClr val="tx1"/>
                </a:solidFill>
                <a:round/>
                <a:headEnd/>
                <a:tailEnd/>
              </a:ln>
            </p:spPr>
            <p:txBody>
              <a:bodyPr/>
              <a:lstStyle/>
              <a:p>
                <a:endParaRPr lang="es-ES"/>
              </a:p>
            </p:txBody>
          </p:sp>
        </p:grpSp>
        <p:grpSp>
          <p:nvGrpSpPr>
            <p:cNvPr id="35" name="Group 100"/>
            <p:cNvGrpSpPr>
              <a:grpSpLocks/>
            </p:cNvGrpSpPr>
            <p:nvPr/>
          </p:nvGrpSpPr>
          <p:grpSpPr bwMode="auto">
            <a:xfrm>
              <a:off x="4318" y="2579"/>
              <a:ext cx="214" cy="152"/>
              <a:chOff x="4335" y="3808"/>
              <a:chExt cx="214" cy="152"/>
            </a:xfrm>
          </p:grpSpPr>
          <p:sp>
            <p:nvSpPr>
              <p:cNvPr id="63" name="Text Box 101"/>
              <p:cNvSpPr txBox="1">
                <a:spLocks noChangeArrowheads="1"/>
              </p:cNvSpPr>
              <p:nvPr/>
            </p:nvSpPr>
            <p:spPr bwMode="auto">
              <a:xfrm>
                <a:off x="4335" y="3808"/>
                <a:ext cx="214" cy="135"/>
              </a:xfrm>
              <a:prstGeom prst="rect">
                <a:avLst/>
              </a:prstGeom>
              <a:noFill/>
              <a:ln w="9525">
                <a:noFill/>
                <a:miter lim="800000"/>
                <a:headEnd/>
                <a:tailEnd/>
              </a:ln>
            </p:spPr>
            <p:txBody>
              <a:bodyPr wrap="none">
                <a:spAutoFit/>
              </a:bodyPr>
              <a:lstStyle/>
              <a:p>
                <a:r>
                  <a:rPr lang="es-ES" sz="800">
                    <a:latin typeface="Verdana" pitchFamily="34" charset="0"/>
                  </a:rPr>
                  <a:t>OH</a:t>
                </a:r>
              </a:p>
            </p:txBody>
          </p:sp>
          <p:sp>
            <p:nvSpPr>
              <p:cNvPr id="64" name="Line 102"/>
              <p:cNvSpPr>
                <a:spLocks noChangeShapeType="1"/>
              </p:cNvSpPr>
              <p:nvPr/>
            </p:nvSpPr>
            <p:spPr bwMode="auto">
              <a:xfrm>
                <a:off x="4416" y="3900"/>
                <a:ext cx="0" cy="60"/>
              </a:xfrm>
              <a:prstGeom prst="line">
                <a:avLst/>
              </a:prstGeom>
              <a:noFill/>
              <a:ln w="9525">
                <a:solidFill>
                  <a:schemeClr val="tx1"/>
                </a:solidFill>
                <a:round/>
                <a:headEnd/>
                <a:tailEnd/>
              </a:ln>
            </p:spPr>
            <p:txBody>
              <a:bodyPr/>
              <a:lstStyle/>
              <a:p>
                <a:endParaRPr lang="es-ES"/>
              </a:p>
            </p:txBody>
          </p:sp>
        </p:grpSp>
        <p:grpSp>
          <p:nvGrpSpPr>
            <p:cNvPr id="36" name="Group 103"/>
            <p:cNvGrpSpPr>
              <a:grpSpLocks/>
            </p:cNvGrpSpPr>
            <p:nvPr/>
          </p:nvGrpSpPr>
          <p:grpSpPr bwMode="auto">
            <a:xfrm>
              <a:off x="4499" y="2622"/>
              <a:ext cx="214" cy="152"/>
              <a:chOff x="4335" y="3808"/>
              <a:chExt cx="214" cy="152"/>
            </a:xfrm>
          </p:grpSpPr>
          <p:sp>
            <p:nvSpPr>
              <p:cNvPr id="61" name="Text Box 104"/>
              <p:cNvSpPr txBox="1">
                <a:spLocks noChangeArrowheads="1"/>
              </p:cNvSpPr>
              <p:nvPr/>
            </p:nvSpPr>
            <p:spPr bwMode="auto">
              <a:xfrm>
                <a:off x="4335" y="3808"/>
                <a:ext cx="214" cy="135"/>
              </a:xfrm>
              <a:prstGeom prst="rect">
                <a:avLst/>
              </a:prstGeom>
              <a:noFill/>
              <a:ln w="9525">
                <a:noFill/>
                <a:miter lim="800000"/>
                <a:headEnd/>
                <a:tailEnd/>
              </a:ln>
            </p:spPr>
            <p:txBody>
              <a:bodyPr wrap="none">
                <a:spAutoFit/>
              </a:bodyPr>
              <a:lstStyle/>
              <a:p>
                <a:r>
                  <a:rPr lang="es-ES" sz="800">
                    <a:latin typeface="Verdana" pitchFamily="34" charset="0"/>
                  </a:rPr>
                  <a:t>OH</a:t>
                </a:r>
              </a:p>
            </p:txBody>
          </p:sp>
          <p:sp>
            <p:nvSpPr>
              <p:cNvPr id="62" name="Line 105"/>
              <p:cNvSpPr>
                <a:spLocks noChangeShapeType="1"/>
              </p:cNvSpPr>
              <p:nvPr/>
            </p:nvSpPr>
            <p:spPr bwMode="auto">
              <a:xfrm>
                <a:off x="4416" y="3900"/>
                <a:ext cx="0" cy="60"/>
              </a:xfrm>
              <a:prstGeom prst="line">
                <a:avLst/>
              </a:prstGeom>
              <a:noFill/>
              <a:ln w="9525">
                <a:solidFill>
                  <a:schemeClr val="tx1"/>
                </a:solidFill>
                <a:round/>
                <a:headEnd/>
                <a:tailEnd/>
              </a:ln>
            </p:spPr>
            <p:txBody>
              <a:bodyPr/>
              <a:lstStyle/>
              <a:p>
                <a:endParaRPr lang="es-ES"/>
              </a:p>
            </p:txBody>
          </p:sp>
        </p:grpSp>
        <p:grpSp>
          <p:nvGrpSpPr>
            <p:cNvPr id="37" name="Group 106"/>
            <p:cNvGrpSpPr>
              <a:grpSpLocks/>
            </p:cNvGrpSpPr>
            <p:nvPr/>
          </p:nvGrpSpPr>
          <p:grpSpPr bwMode="auto">
            <a:xfrm>
              <a:off x="3894" y="2293"/>
              <a:ext cx="214" cy="152"/>
              <a:chOff x="4335" y="3808"/>
              <a:chExt cx="214" cy="152"/>
            </a:xfrm>
          </p:grpSpPr>
          <p:sp>
            <p:nvSpPr>
              <p:cNvPr id="59" name="Text Box 107"/>
              <p:cNvSpPr txBox="1">
                <a:spLocks noChangeArrowheads="1"/>
              </p:cNvSpPr>
              <p:nvPr/>
            </p:nvSpPr>
            <p:spPr bwMode="auto">
              <a:xfrm>
                <a:off x="4335" y="3808"/>
                <a:ext cx="214" cy="135"/>
              </a:xfrm>
              <a:prstGeom prst="rect">
                <a:avLst/>
              </a:prstGeom>
              <a:noFill/>
              <a:ln w="9525">
                <a:noFill/>
                <a:miter lim="800000"/>
                <a:headEnd/>
                <a:tailEnd/>
              </a:ln>
            </p:spPr>
            <p:txBody>
              <a:bodyPr wrap="none">
                <a:spAutoFit/>
              </a:bodyPr>
              <a:lstStyle/>
              <a:p>
                <a:r>
                  <a:rPr lang="es-ES" sz="800">
                    <a:latin typeface="Verdana" pitchFamily="34" charset="0"/>
                  </a:rPr>
                  <a:t>OH</a:t>
                </a:r>
              </a:p>
            </p:txBody>
          </p:sp>
          <p:sp>
            <p:nvSpPr>
              <p:cNvPr id="60" name="Line 108"/>
              <p:cNvSpPr>
                <a:spLocks noChangeShapeType="1"/>
              </p:cNvSpPr>
              <p:nvPr/>
            </p:nvSpPr>
            <p:spPr bwMode="auto">
              <a:xfrm>
                <a:off x="4416" y="3900"/>
                <a:ext cx="0" cy="60"/>
              </a:xfrm>
              <a:prstGeom prst="line">
                <a:avLst/>
              </a:prstGeom>
              <a:noFill/>
              <a:ln w="9525">
                <a:solidFill>
                  <a:schemeClr val="tx1"/>
                </a:solidFill>
                <a:round/>
                <a:headEnd/>
                <a:tailEnd/>
              </a:ln>
            </p:spPr>
            <p:txBody>
              <a:bodyPr/>
              <a:lstStyle/>
              <a:p>
                <a:endParaRPr lang="es-ES"/>
              </a:p>
            </p:txBody>
          </p:sp>
        </p:grpSp>
        <p:grpSp>
          <p:nvGrpSpPr>
            <p:cNvPr id="38" name="Group 112"/>
            <p:cNvGrpSpPr>
              <a:grpSpLocks/>
            </p:cNvGrpSpPr>
            <p:nvPr/>
          </p:nvGrpSpPr>
          <p:grpSpPr bwMode="auto">
            <a:xfrm>
              <a:off x="4697" y="2332"/>
              <a:ext cx="190" cy="116"/>
              <a:chOff x="3779" y="3946"/>
              <a:chExt cx="190" cy="116"/>
            </a:xfrm>
          </p:grpSpPr>
          <p:sp>
            <p:nvSpPr>
              <p:cNvPr id="57" name="Text Box 110"/>
              <p:cNvSpPr txBox="1">
                <a:spLocks noChangeArrowheads="1"/>
              </p:cNvSpPr>
              <p:nvPr/>
            </p:nvSpPr>
            <p:spPr bwMode="auto">
              <a:xfrm>
                <a:off x="3779" y="3946"/>
                <a:ext cx="190" cy="116"/>
              </a:xfrm>
              <a:prstGeom prst="rect">
                <a:avLst/>
              </a:prstGeom>
              <a:noFill/>
              <a:ln w="9525">
                <a:noFill/>
                <a:miter lim="800000"/>
                <a:headEnd/>
                <a:tailEnd/>
              </a:ln>
            </p:spPr>
            <p:txBody>
              <a:bodyPr wrap="none">
                <a:spAutoFit/>
              </a:bodyPr>
              <a:lstStyle/>
              <a:p>
                <a:r>
                  <a:rPr lang="es-ES" sz="600">
                    <a:latin typeface="Verdana" pitchFamily="34" charset="0"/>
                  </a:rPr>
                  <a:t>OH</a:t>
                </a:r>
              </a:p>
            </p:txBody>
          </p:sp>
          <p:sp>
            <p:nvSpPr>
              <p:cNvPr id="58" name="Line 111"/>
              <p:cNvSpPr>
                <a:spLocks noChangeShapeType="1"/>
              </p:cNvSpPr>
              <p:nvPr/>
            </p:nvSpPr>
            <p:spPr bwMode="auto">
              <a:xfrm>
                <a:off x="3860" y="4034"/>
                <a:ext cx="0" cy="25"/>
              </a:xfrm>
              <a:prstGeom prst="line">
                <a:avLst/>
              </a:prstGeom>
              <a:noFill/>
              <a:ln w="9525">
                <a:solidFill>
                  <a:schemeClr val="tx1"/>
                </a:solidFill>
                <a:round/>
                <a:headEnd/>
                <a:tailEnd/>
              </a:ln>
            </p:spPr>
            <p:txBody>
              <a:bodyPr/>
              <a:lstStyle/>
              <a:p>
                <a:endParaRPr lang="es-ES"/>
              </a:p>
            </p:txBody>
          </p:sp>
        </p:grpSp>
        <p:grpSp>
          <p:nvGrpSpPr>
            <p:cNvPr id="39" name="Group 113"/>
            <p:cNvGrpSpPr>
              <a:grpSpLocks/>
            </p:cNvGrpSpPr>
            <p:nvPr/>
          </p:nvGrpSpPr>
          <p:grpSpPr bwMode="auto">
            <a:xfrm>
              <a:off x="4536" y="2417"/>
              <a:ext cx="190" cy="116"/>
              <a:chOff x="3779" y="3946"/>
              <a:chExt cx="190" cy="116"/>
            </a:xfrm>
          </p:grpSpPr>
          <p:sp>
            <p:nvSpPr>
              <p:cNvPr id="55" name="Text Box 114"/>
              <p:cNvSpPr txBox="1">
                <a:spLocks noChangeArrowheads="1"/>
              </p:cNvSpPr>
              <p:nvPr/>
            </p:nvSpPr>
            <p:spPr bwMode="auto">
              <a:xfrm>
                <a:off x="3779" y="3946"/>
                <a:ext cx="190" cy="116"/>
              </a:xfrm>
              <a:prstGeom prst="rect">
                <a:avLst/>
              </a:prstGeom>
              <a:noFill/>
              <a:ln w="9525">
                <a:noFill/>
                <a:miter lim="800000"/>
                <a:headEnd/>
                <a:tailEnd/>
              </a:ln>
            </p:spPr>
            <p:txBody>
              <a:bodyPr wrap="none">
                <a:spAutoFit/>
              </a:bodyPr>
              <a:lstStyle/>
              <a:p>
                <a:r>
                  <a:rPr lang="es-ES" sz="600">
                    <a:latin typeface="Verdana" pitchFamily="34" charset="0"/>
                  </a:rPr>
                  <a:t>OH</a:t>
                </a:r>
              </a:p>
            </p:txBody>
          </p:sp>
          <p:sp>
            <p:nvSpPr>
              <p:cNvPr id="56" name="Line 115"/>
              <p:cNvSpPr>
                <a:spLocks noChangeShapeType="1"/>
              </p:cNvSpPr>
              <p:nvPr/>
            </p:nvSpPr>
            <p:spPr bwMode="auto">
              <a:xfrm>
                <a:off x="3860" y="4034"/>
                <a:ext cx="0" cy="25"/>
              </a:xfrm>
              <a:prstGeom prst="line">
                <a:avLst/>
              </a:prstGeom>
              <a:noFill/>
              <a:ln w="9525">
                <a:solidFill>
                  <a:schemeClr val="tx1"/>
                </a:solidFill>
                <a:round/>
                <a:headEnd/>
                <a:tailEnd/>
              </a:ln>
            </p:spPr>
            <p:txBody>
              <a:bodyPr/>
              <a:lstStyle/>
              <a:p>
                <a:endParaRPr lang="es-ES"/>
              </a:p>
            </p:txBody>
          </p:sp>
        </p:grpSp>
        <p:grpSp>
          <p:nvGrpSpPr>
            <p:cNvPr id="40" name="Group 116"/>
            <p:cNvGrpSpPr>
              <a:grpSpLocks/>
            </p:cNvGrpSpPr>
            <p:nvPr/>
          </p:nvGrpSpPr>
          <p:grpSpPr bwMode="auto">
            <a:xfrm>
              <a:off x="4099" y="2256"/>
              <a:ext cx="190" cy="116"/>
              <a:chOff x="3779" y="3946"/>
              <a:chExt cx="190" cy="116"/>
            </a:xfrm>
          </p:grpSpPr>
          <p:sp>
            <p:nvSpPr>
              <p:cNvPr id="53" name="Text Box 117"/>
              <p:cNvSpPr txBox="1">
                <a:spLocks noChangeArrowheads="1"/>
              </p:cNvSpPr>
              <p:nvPr/>
            </p:nvSpPr>
            <p:spPr bwMode="auto">
              <a:xfrm>
                <a:off x="3779" y="3946"/>
                <a:ext cx="190" cy="116"/>
              </a:xfrm>
              <a:prstGeom prst="rect">
                <a:avLst/>
              </a:prstGeom>
              <a:noFill/>
              <a:ln w="9525">
                <a:noFill/>
                <a:miter lim="800000"/>
                <a:headEnd/>
                <a:tailEnd/>
              </a:ln>
            </p:spPr>
            <p:txBody>
              <a:bodyPr wrap="none">
                <a:spAutoFit/>
              </a:bodyPr>
              <a:lstStyle/>
              <a:p>
                <a:r>
                  <a:rPr lang="es-ES" sz="600">
                    <a:latin typeface="Verdana" pitchFamily="34" charset="0"/>
                  </a:rPr>
                  <a:t>OH</a:t>
                </a:r>
              </a:p>
            </p:txBody>
          </p:sp>
          <p:sp>
            <p:nvSpPr>
              <p:cNvPr id="54" name="Line 118"/>
              <p:cNvSpPr>
                <a:spLocks noChangeShapeType="1"/>
              </p:cNvSpPr>
              <p:nvPr/>
            </p:nvSpPr>
            <p:spPr bwMode="auto">
              <a:xfrm>
                <a:off x="3860" y="4034"/>
                <a:ext cx="0" cy="25"/>
              </a:xfrm>
              <a:prstGeom prst="line">
                <a:avLst/>
              </a:prstGeom>
              <a:noFill/>
              <a:ln w="9525">
                <a:solidFill>
                  <a:schemeClr val="tx1"/>
                </a:solidFill>
                <a:round/>
                <a:headEnd/>
                <a:tailEnd/>
              </a:ln>
            </p:spPr>
            <p:txBody>
              <a:bodyPr/>
              <a:lstStyle/>
              <a:p>
                <a:endParaRPr lang="es-ES"/>
              </a:p>
            </p:txBody>
          </p:sp>
        </p:grpSp>
        <p:grpSp>
          <p:nvGrpSpPr>
            <p:cNvPr id="41" name="Group 144"/>
            <p:cNvGrpSpPr>
              <a:grpSpLocks/>
            </p:cNvGrpSpPr>
            <p:nvPr/>
          </p:nvGrpSpPr>
          <p:grpSpPr bwMode="auto">
            <a:xfrm>
              <a:off x="4187" y="1975"/>
              <a:ext cx="217" cy="116"/>
              <a:chOff x="4727" y="3769"/>
              <a:chExt cx="217" cy="116"/>
            </a:xfrm>
          </p:grpSpPr>
          <p:sp>
            <p:nvSpPr>
              <p:cNvPr id="51" name="Text Box 120"/>
              <p:cNvSpPr txBox="1">
                <a:spLocks noChangeArrowheads="1"/>
              </p:cNvSpPr>
              <p:nvPr/>
            </p:nvSpPr>
            <p:spPr bwMode="auto">
              <a:xfrm>
                <a:off x="4754" y="3769"/>
                <a:ext cx="190" cy="116"/>
              </a:xfrm>
              <a:prstGeom prst="rect">
                <a:avLst/>
              </a:prstGeom>
              <a:noFill/>
              <a:ln w="9525">
                <a:noFill/>
                <a:miter lim="800000"/>
                <a:headEnd/>
                <a:tailEnd/>
              </a:ln>
            </p:spPr>
            <p:txBody>
              <a:bodyPr wrap="none">
                <a:spAutoFit/>
              </a:bodyPr>
              <a:lstStyle/>
              <a:p>
                <a:r>
                  <a:rPr lang="es-ES" sz="600">
                    <a:latin typeface="Verdana" pitchFamily="34" charset="0"/>
                  </a:rPr>
                  <a:t>OH</a:t>
                </a:r>
              </a:p>
            </p:txBody>
          </p:sp>
          <p:sp>
            <p:nvSpPr>
              <p:cNvPr id="52" name="Line 121"/>
              <p:cNvSpPr>
                <a:spLocks noChangeShapeType="1"/>
              </p:cNvSpPr>
              <p:nvPr/>
            </p:nvSpPr>
            <p:spPr bwMode="auto">
              <a:xfrm>
                <a:off x="4727" y="3827"/>
                <a:ext cx="57" cy="1"/>
              </a:xfrm>
              <a:prstGeom prst="line">
                <a:avLst/>
              </a:prstGeom>
              <a:noFill/>
              <a:ln w="9525">
                <a:solidFill>
                  <a:schemeClr val="tx1"/>
                </a:solidFill>
                <a:round/>
                <a:headEnd/>
                <a:tailEnd/>
              </a:ln>
            </p:spPr>
            <p:txBody>
              <a:bodyPr/>
              <a:lstStyle/>
              <a:p>
                <a:endParaRPr lang="es-ES"/>
              </a:p>
            </p:txBody>
          </p:sp>
        </p:grpSp>
        <p:grpSp>
          <p:nvGrpSpPr>
            <p:cNvPr id="42" name="Group 138"/>
            <p:cNvGrpSpPr>
              <a:grpSpLocks/>
            </p:cNvGrpSpPr>
            <p:nvPr/>
          </p:nvGrpSpPr>
          <p:grpSpPr bwMode="auto">
            <a:xfrm>
              <a:off x="4035" y="2077"/>
              <a:ext cx="229" cy="135"/>
              <a:chOff x="4297" y="3779"/>
              <a:chExt cx="229" cy="135"/>
            </a:xfrm>
          </p:grpSpPr>
          <p:sp>
            <p:nvSpPr>
              <p:cNvPr id="49" name="Text Box 139"/>
              <p:cNvSpPr txBox="1">
                <a:spLocks noChangeArrowheads="1"/>
              </p:cNvSpPr>
              <p:nvPr/>
            </p:nvSpPr>
            <p:spPr bwMode="auto">
              <a:xfrm>
                <a:off x="4312" y="3779"/>
                <a:ext cx="214" cy="135"/>
              </a:xfrm>
              <a:prstGeom prst="rect">
                <a:avLst/>
              </a:prstGeom>
              <a:noFill/>
              <a:ln w="9525">
                <a:noFill/>
                <a:miter lim="800000"/>
                <a:headEnd/>
                <a:tailEnd/>
              </a:ln>
            </p:spPr>
            <p:txBody>
              <a:bodyPr wrap="none">
                <a:spAutoFit/>
              </a:bodyPr>
              <a:lstStyle/>
              <a:p>
                <a:r>
                  <a:rPr lang="es-ES" sz="800">
                    <a:latin typeface="Verdana" pitchFamily="34" charset="0"/>
                  </a:rPr>
                  <a:t>OH</a:t>
                </a:r>
              </a:p>
            </p:txBody>
          </p:sp>
          <p:sp>
            <p:nvSpPr>
              <p:cNvPr id="50" name="Line 140"/>
              <p:cNvSpPr>
                <a:spLocks noChangeShapeType="1"/>
              </p:cNvSpPr>
              <p:nvPr/>
            </p:nvSpPr>
            <p:spPr bwMode="auto">
              <a:xfrm flipH="1">
                <a:off x="4297" y="3847"/>
                <a:ext cx="48" cy="0"/>
              </a:xfrm>
              <a:prstGeom prst="line">
                <a:avLst/>
              </a:prstGeom>
              <a:noFill/>
              <a:ln w="9525">
                <a:solidFill>
                  <a:schemeClr val="tx1"/>
                </a:solidFill>
                <a:round/>
                <a:headEnd/>
                <a:tailEnd/>
              </a:ln>
            </p:spPr>
            <p:txBody>
              <a:bodyPr/>
              <a:lstStyle/>
              <a:p>
                <a:endParaRPr lang="es-ES"/>
              </a:p>
            </p:txBody>
          </p:sp>
        </p:grpSp>
        <p:grpSp>
          <p:nvGrpSpPr>
            <p:cNvPr id="43" name="Group 141"/>
            <p:cNvGrpSpPr>
              <a:grpSpLocks/>
            </p:cNvGrpSpPr>
            <p:nvPr/>
          </p:nvGrpSpPr>
          <p:grpSpPr bwMode="auto">
            <a:xfrm>
              <a:off x="4190" y="2347"/>
              <a:ext cx="190" cy="116"/>
              <a:chOff x="3779" y="3946"/>
              <a:chExt cx="190" cy="116"/>
            </a:xfrm>
          </p:grpSpPr>
          <p:sp>
            <p:nvSpPr>
              <p:cNvPr id="47" name="Text Box 142"/>
              <p:cNvSpPr txBox="1">
                <a:spLocks noChangeArrowheads="1"/>
              </p:cNvSpPr>
              <p:nvPr/>
            </p:nvSpPr>
            <p:spPr bwMode="auto">
              <a:xfrm>
                <a:off x="3779" y="3946"/>
                <a:ext cx="190" cy="116"/>
              </a:xfrm>
              <a:prstGeom prst="rect">
                <a:avLst/>
              </a:prstGeom>
              <a:noFill/>
              <a:ln w="9525">
                <a:noFill/>
                <a:miter lim="800000"/>
                <a:headEnd/>
                <a:tailEnd/>
              </a:ln>
            </p:spPr>
            <p:txBody>
              <a:bodyPr wrap="none">
                <a:spAutoFit/>
              </a:bodyPr>
              <a:lstStyle/>
              <a:p>
                <a:r>
                  <a:rPr lang="es-ES" sz="600">
                    <a:latin typeface="Verdana" pitchFamily="34" charset="0"/>
                  </a:rPr>
                  <a:t>OH</a:t>
                </a:r>
              </a:p>
            </p:txBody>
          </p:sp>
          <p:sp>
            <p:nvSpPr>
              <p:cNvPr id="48" name="Line 143"/>
              <p:cNvSpPr>
                <a:spLocks noChangeShapeType="1"/>
              </p:cNvSpPr>
              <p:nvPr/>
            </p:nvSpPr>
            <p:spPr bwMode="auto">
              <a:xfrm>
                <a:off x="3860" y="4034"/>
                <a:ext cx="0" cy="25"/>
              </a:xfrm>
              <a:prstGeom prst="line">
                <a:avLst/>
              </a:prstGeom>
              <a:noFill/>
              <a:ln w="9525">
                <a:solidFill>
                  <a:schemeClr val="tx1"/>
                </a:solidFill>
                <a:round/>
                <a:headEnd/>
                <a:tailEnd/>
              </a:ln>
            </p:spPr>
            <p:txBody>
              <a:bodyPr/>
              <a:lstStyle/>
              <a:p>
                <a:endParaRPr lang="es-ES"/>
              </a:p>
            </p:txBody>
          </p:sp>
        </p:grpSp>
        <p:grpSp>
          <p:nvGrpSpPr>
            <p:cNvPr id="44" name="Group 145"/>
            <p:cNvGrpSpPr>
              <a:grpSpLocks/>
            </p:cNvGrpSpPr>
            <p:nvPr/>
          </p:nvGrpSpPr>
          <p:grpSpPr bwMode="auto">
            <a:xfrm>
              <a:off x="4278" y="1928"/>
              <a:ext cx="217" cy="116"/>
              <a:chOff x="4727" y="3769"/>
              <a:chExt cx="217" cy="116"/>
            </a:xfrm>
          </p:grpSpPr>
          <p:sp>
            <p:nvSpPr>
              <p:cNvPr id="45" name="Text Box 146"/>
              <p:cNvSpPr txBox="1">
                <a:spLocks noChangeArrowheads="1"/>
              </p:cNvSpPr>
              <p:nvPr/>
            </p:nvSpPr>
            <p:spPr bwMode="auto">
              <a:xfrm>
                <a:off x="4754" y="3769"/>
                <a:ext cx="190" cy="116"/>
              </a:xfrm>
              <a:prstGeom prst="rect">
                <a:avLst/>
              </a:prstGeom>
              <a:noFill/>
              <a:ln w="9525">
                <a:noFill/>
                <a:miter lim="800000"/>
                <a:headEnd/>
                <a:tailEnd/>
              </a:ln>
            </p:spPr>
            <p:txBody>
              <a:bodyPr wrap="none">
                <a:spAutoFit/>
              </a:bodyPr>
              <a:lstStyle/>
              <a:p>
                <a:r>
                  <a:rPr lang="es-ES" sz="600">
                    <a:latin typeface="Verdana" pitchFamily="34" charset="0"/>
                  </a:rPr>
                  <a:t>OH</a:t>
                </a:r>
              </a:p>
            </p:txBody>
          </p:sp>
          <p:sp>
            <p:nvSpPr>
              <p:cNvPr id="46" name="Line 147"/>
              <p:cNvSpPr>
                <a:spLocks noChangeShapeType="1"/>
              </p:cNvSpPr>
              <p:nvPr/>
            </p:nvSpPr>
            <p:spPr bwMode="auto">
              <a:xfrm>
                <a:off x="4727" y="3827"/>
                <a:ext cx="57" cy="1"/>
              </a:xfrm>
              <a:prstGeom prst="line">
                <a:avLst/>
              </a:prstGeom>
              <a:noFill/>
              <a:ln w="9525">
                <a:solidFill>
                  <a:schemeClr val="tx1"/>
                </a:solidFill>
                <a:round/>
                <a:headEnd/>
                <a:tailEnd/>
              </a:ln>
            </p:spPr>
            <p:txBody>
              <a:bodyPr/>
              <a:lstStyle/>
              <a:p>
                <a:endParaRPr lang="es-ES"/>
              </a:p>
            </p:txBody>
          </p:sp>
        </p:grpSp>
      </p:grpSp>
      <p:sp>
        <p:nvSpPr>
          <p:cNvPr id="16" name="AutoShape 61"/>
          <p:cNvSpPr>
            <a:spLocks/>
          </p:cNvSpPr>
          <p:nvPr/>
        </p:nvSpPr>
        <p:spPr bwMode="auto">
          <a:xfrm>
            <a:off x="251520" y="1556792"/>
            <a:ext cx="1583854" cy="432048"/>
          </a:xfrm>
          <a:prstGeom prst="borderCallout2">
            <a:avLst>
              <a:gd name="adj1" fmla="val 101363"/>
              <a:gd name="adj2" fmla="val 23899"/>
              <a:gd name="adj3" fmla="val 196176"/>
              <a:gd name="adj4" fmla="val 33673"/>
              <a:gd name="adj5" fmla="val 502939"/>
              <a:gd name="adj6" fmla="val 67169"/>
            </a:avLst>
          </a:prstGeom>
          <a:noFill/>
          <a:ln w="15875">
            <a:solidFill>
              <a:schemeClr val="tx2">
                <a:lumMod val="75000"/>
              </a:schemeClr>
            </a:solidFill>
            <a:miter lim="800000"/>
            <a:headEnd/>
            <a:tailEnd type="stealth" w="med" len="lg"/>
          </a:ln>
          <a:effectLst/>
          <a:extLst>
            <a:ext uri="{909E8E84-426E-40dd-AFC4-6F175D3DCCD1}"/>
            <a:ext uri="{AF507438-7753-43e0-B8FC-AC1667EBCBE1}"/>
          </a:extLst>
        </p:spPr>
        <p:txBody>
          <a:bodyPr/>
          <a:lstStyle/>
          <a:p>
            <a:pPr algn="ctr" fontAlgn="auto">
              <a:spcBef>
                <a:spcPts val="0"/>
              </a:spcBef>
              <a:spcAft>
                <a:spcPts val="0"/>
              </a:spcAft>
              <a:defRPr/>
            </a:pPr>
            <a:r>
              <a:rPr lang="es-ES" b="1" dirty="0" smtClean="0">
                <a:solidFill>
                  <a:srgbClr val="FF0000"/>
                </a:solidFill>
                <a:latin typeface="Arial" pitchFamily="34" charset="0"/>
                <a:cs typeface="Arial" pitchFamily="34" charset="0"/>
              </a:rPr>
              <a:t>PE-</a:t>
            </a:r>
            <a:r>
              <a:rPr lang="es-ES" b="1" dirty="0" err="1" smtClean="0">
                <a:solidFill>
                  <a:srgbClr val="FF0000"/>
                </a:solidFill>
                <a:latin typeface="Arial" pitchFamily="34" charset="0"/>
                <a:cs typeface="Arial" pitchFamily="34" charset="0"/>
              </a:rPr>
              <a:t>SBA15</a:t>
            </a:r>
            <a:endParaRPr lang="es-ES" b="1" dirty="0" smtClean="0">
              <a:solidFill>
                <a:srgbClr val="FF0000"/>
              </a:solidFill>
              <a:latin typeface="Arial" pitchFamily="34" charset="0"/>
              <a:cs typeface="Arial" pitchFamily="34" charset="0"/>
            </a:endParaRPr>
          </a:p>
          <a:p>
            <a:pPr algn="ctr" fontAlgn="auto">
              <a:spcBef>
                <a:spcPts val="0"/>
              </a:spcBef>
              <a:spcAft>
                <a:spcPts val="0"/>
              </a:spcAft>
              <a:defRPr/>
            </a:pPr>
            <a:endParaRPr lang="es-ES" sz="1400" b="1" dirty="0">
              <a:solidFill>
                <a:srgbClr val="FF0000"/>
              </a:solidFill>
              <a:latin typeface="Arial" pitchFamily="34" charset="0"/>
              <a:cs typeface="Arial" pitchFamily="34" charset="0"/>
            </a:endParaRPr>
          </a:p>
          <a:p>
            <a:pPr algn="ct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p:txBody>
      </p:sp>
      <p:sp>
        <p:nvSpPr>
          <p:cNvPr id="68" name="67 Rectángulo"/>
          <p:cNvSpPr/>
          <p:nvPr/>
        </p:nvSpPr>
        <p:spPr>
          <a:xfrm>
            <a:off x="6948264" y="2348880"/>
            <a:ext cx="1539717" cy="369332"/>
          </a:xfrm>
          <a:prstGeom prst="rect">
            <a:avLst/>
          </a:prstGeom>
        </p:spPr>
        <p:txBody>
          <a:bodyPr wrap="none">
            <a:spAutoFit/>
          </a:bodyPr>
          <a:lstStyle/>
          <a:p>
            <a:r>
              <a:rPr lang="es-ES" b="1" dirty="0" smtClean="0">
                <a:solidFill>
                  <a:srgbClr val="FF0000"/>
                </a:solidFill>
                <a:cs typeface="Arial" charset="0"/>
              </a:rPr>
              <a:t>Y: 30 </a:t>
            </a:r>
            <a:r>
              <a:rPr lang="es-ES" b="1" dirty="0" err="1" smtClean="0">
                <a:solidFill>
                  <a:srgbClr val="FF0000"/>
                </a:solidFill>
                <a:cs typeface="Arial" charset="0"/>
              </a:rPr>
              <a:t>or</a:t>
            </a:r>
            <a:r>
              <a:rPr lang="es-ES" b="1" dirty="0" smtClean="0">
                <a:solidFill>
                  <a:srgbClr val="FF0000"/>
                </a:solidFill>
                <a:cs typeface="Arial" charset="0"/>
              </a:rPr>
              <a:t> 50%</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ox(in)">
                                      <p:cBhvr>
                                        <p:cTn id="7" dur="500"/>
                                        <p:tgtEl>
                                          <p:spTgt spid="21"/>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9457"/>
                                        </p:tgtEl>
                                        <p:attrNameLst>
                                          <p:attrName>style.visibility</p:attrName>
                                        </p:attrNameLst>
                                      </p:cBhvr>
                                      <p:to>
                                        <p:strVal val="visible"/>
                                      </p:to>
                                    </p:set>
                                    <p:animEffect transition="in" filter="box(in)">
                                      <p:cBhvr>
                                        <p:cTn id="10" dur="500"/>
                                        <p:tgtEl>
                                          <p:spTgt spid="19457"/>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ox(in)">
                                      <p:cBhvr>
                                        <p:cTn id="13" dur="500"/>
                                        <p:tgtEl>
                                          <p:spTgt spid="6"/>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box(in)">
                                      <p:cBhvr>
                                        <p:cTn id="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p:bldP spid="6" grpId="0" animBg="1"/>
      <p:bldP spid="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
          <p:cNvSpPr txBox="1">
            <a:spLocks noChangeArrowheads="1"/>
          </p:cNvSpPr>
          <p:nvPr/>
        </p:nvSpPr>
        <p:spPr bwMode="auto">
          <a:xfrm>
            <a:off x="127000" y="1325563"/>
            <a:ext cx="7467600" cy="4525962"/>
          </a:xfrm>
          <a:prstGeom prst="rect">
            <a:avLst/>
          </a:prstGeom>
          <a:noFill/>
          <a:ln w="9525">
            <a:noFill/>
            <a:miter lim="800000"/>
            <a:headEnd/>
            <a:tailEnd/>
          </a:ln>
        </p:spPr>
        <p:txBody>
          <a:bodyPr/>
          <a:lstStyle/>
          <a:p>
            <a:pPr marL="419100" indent="-382588">
              <a:lnSpc>
                <a:spcPct val="80000"/>
              </a:lnSpc>
              <a:spcBef>
                <a:spcPct val="20000"/>
              </a:spcBef>
              <a:buClr>
                <a:schemeClr val="tx1"/>
              </a:buClr>
              <a:buSzPct val="80000"/>
            </a:pPr>
            <a:r>
              <a:rPr lang="es-ES" sz="2000" dirty="0">
                <a:cs typeface="Arial" charset="0"/>
              </a:rPr>
              <a:t>	</a:t>
            </a:r>
            <a:r>
              <a:rPr lang="es-ES" sz="2000" b="1" dirty="0" err="1" smtClean="0">
                <a:cs typeface="Arial" charset="0"/>
              </a:rPr>
              <a:t>Techniques</a:t>
            </a:r>
            <a:r>
              <a:rPr lang="es-ES" sz="2000" b="1" dirty="0" smtClean="0">
                <a:cs typeface="Arial" charset="0"/>
              </a:rPr>
              <a:t> </a:t>
            </a:r>
            <a:r>
              <a:rPr lang="es-ES" sz="2000" b="1" dirty="0" err="1" smtClean="0">
                <a:cs typeface="Arial" charset="0"/>
              </a:rPr>
              <a:t>used</a:t>
            </a:r>
            <a:r>
              <a:rPr lang="es-ES" sz="2000" dirty="0" smtClean="0">
                <a:cs typeface="Arial" charset="0"/>
              </a:rPr>
              <a:t>:</a:t>
            </a:r>
            <a:endParaRPr lang="es-ES" sz="2000" dirty="0">
              <a:cs typeface="Arial" charset="0"/>
            </a:endParaRPr>
          </a:p>
          <a:p>
            <a:pPr marL="1004888" lvl="2" indent="-255588">
              <a:spcBef>
                <a:spcPts val="600"/>
              </a:spcBef>
              <a:buClr>
                <a:schemeClr val="tx1"/>
              </a:buClr>
              <a:buSzPct val="81000"/>
              <a:buFont typeface="Wingdings" pitchFamily="2" charset="2"/>
              <a:buChar char="ü"/>
            </a:pPr>
            <a:r>
              <a:rPr lang="es-ES" sz="2000" dirty="0" smtClean="0">
                <a:solidFill>
                  <a:srgbClr val="000099"/>
                </a:solidFill>
                <a:cs typeface="Arial" charset="0"/>
              </a:rPr>
              <a:t>N</a:t>
            </a:r>
            <a:r>
              <a:rPr lang="es-ES" sz="2000" baseline="-25000" dirty="0" smtClean="0">
                <a:solidFill>
                  <a:srgbClr val="000099"/>
                </a:solidFill>
                <a:cs typeface="Arial" charset="0"/>
              </a:rPr>
              <a:t>2</a:t>
            </a:r>
            <a:r>
              <a:rPr lang="es-ES" sz="2000" dirty="0" smtClean="0">
                <a:solidFill>
                  <a:srgbClr val="000099"/>
                </a:solidFill>
                <a:cs typeface="Arial" charset="0"/>
              </a:rPr>
              <a:t> </a:t>
            </a:r>
            <a:r>
              <a:rPr lang="es-ES" sz="2000" dirty="0" err="1" smtClean="0">
                <a:solidFill>
                  <a:srgbClr val="000099"/>
                </a:solidFill>
                <a:cs typeface="Arial" charset="0"/>
              </a:rPr>
              <a:t>adsorption-desorption</a:t>
            </a:r>
            <a:r>
              <a:rPr lang="es-ES" sz="2000" dirty="0" smtClean="0">
                <a:solidFill>
                  <a:srgbClr val="000099"/>
                </a:solidFill>
                <a:cs typeface="Arial" charset="0"/>
              </a:rPr>
              <a:t> at 77 </a:t>
            </a:r>
            <a:r>
              <a:rPr lang="es-ES" sz="2000" dirty="0">
                <a:solidFill>
                  <a:srgbClr val="000099"/>
                </a:solidFill>
                <a:cs typeface="Arial" charset="0"/>
              </a:rPr>
              <a:t>K</a:t>
            </a:r>
          </a:p>
          <a:p>
            <a:pPr marL="1004888" lvl="2" indent="-255588">
              <a:spcBef>
                <a:spcPts val="600"/>
              </a:spcBef>
              <a:buClr>
                <a:schemeClr val="tx1"/>
              </a:buClr>
              <a:buSzPct val="81000"/>
              <a:buFont typeface="Wingdings" pitchFamily="2" charset="2"/>
              <a:buChar char="ü"/>
            </a:pPr>
            <a:r>
              <a:rPr lang="es-ES" sz="2000" dirty="0" smtClean="0">
                <a:solidFill>
                  <a:srgbClr val="000099"/>
                </a:solidFill>
                <a:cs typeface="Arial" charset="0"/>
              </a:rPr>
              <a:t>X-</a:t>
            </a:r>
            <a:r>
              <a:rPr lang="es-ES" sz="2000" dirty="0" err="1" smtClean="0">
                <a:solidFill>
                  <a:srgbClr val="000099"/>
                </a:solidFill>
                <a:cs typeface="Arial" charset="0"/>
              </a:rPr>
              <a:t>Ray</a:t>
            </a:r>
            <a:r>
              <a:rPr lang="es-ES" sz="2000" dirty="0" smtClean="0">
                <a:solidFill>
                  <a:srgbClr val="000099"/>
                </a:solidFill>
                <a:cs typeface="Arial" charset="0"/>
              </a:rPr>
              <a:t> </a:t>
            </a:r>
            <a:r>
              <a:rPr lang="es-ES" sz="2000" dirty="0" err="1" smtClean="0">
                <a:solidFill>
                  <a:srgbClr val="000099"/>
                </a:solidFill>
                <a:cs typeface="Arial" charset="0"/>
              </a:rPr>
              <a:t>Diffraction</a:t>
            </a:r>
            <a:r>
              <a:rPr lang="es-ES" sz="2000" dirty="0" smtClean="0">
                <a:solidFill>
                  <a:srgbClr val="000099"/>
                </a:solidFill>
                <a:cs typeface="Arial" charset="0"/>
              </a:rPr>
              <a:t> </a:t>
            </a:r>
            <a:r>
              <a:rPr lang="es-ES_tradnl" sz="2000" dirty="0" smtClean="0">
                <a:solidFill>
                  <a:srgbClr val="000099"/>
                </a:solidFill>
                <a:cs typeface="Arial" charset="0"/>
              </a:rPr>
              <a:t>(DRX</a:t>
            </a:r>
            <a:r>
              <a:rPr lang="es-ES_tradnl" sz="2000" dirty="0">
                <a:solidFill>
                  <a:srgbClr val="000099"/>
                </a:solidFill>
                <a:cs typeface="Arial" charset="0"/>
              </a:rPr>
              <a:t>) </a:t>
            </a:r>
            <a:endParaRPr lang="es-ES" sz="2000" dirty="0">
              <a:solidFill>
                <a:srgbClr val="000099"/>
              </a:solidFill>
              <a:cs typeface="Arial" charset="0"/>
            </a:endParaRPr>
          </a:p>
          <a:p>
            <a:pPr marL="1004888" lvl="2" indent="-255588">
              <a:spcBef>
                <a:spcPts val="600"/>
              </a:spcBef>
              <a:buClr>
                <a:schemeClr val="tx1"/>
              </a:buClr>
              <a:buSzPct val="81000"/>
              <a:buFont typeface="Wingdings" pitchFamily="2" charset="2"/>
              <a:buChar char="ü"/>
            </a:pPr>
            <a:r>
              <a:rPr lang="es-ES_tradnl" sz="2000" dirty="0" smtClean="0">
                <a:solidFill>
                  <a:srgbClr val="000099"/>
                </a:solidFill>
                <a:cs typeface="Arial" charset="0"/>
              </a:rPr>
              <a:t>Elemental  </a:t>
            </a:r>
            <a:r>
              <a:rPr lang="es-ES_tradnl" sz="2000" dirty="0" err="1" smtClean="0">
                <a:solidFill>
                  <a:srgbClr val="000099"/>
                </a:solidFill>
                <a:cs typeface="Arial" charset="0"/>
              </a:rPr>
              <a:t>Analysis</a:t>
            </a:r>
            <a:r>
              <a:rPr lang="es-ES_tradnl" sz="2000" dirty="0" smtClean="0">
                <a:solidFill>
                  <a:srgbClr val="000099"/>
                </a:solidFill>
                <a:cs typeface="Arial" charset="0"/>
              </a:rPr>
              <a:t> (HCN)</a:t>
            </a:r>
            <a:endParaRPr lang="es-ES_tradnl" sz="2000" dirty="0">
              <a:solidFill>
                <a:srgbClr val="000099"/>
              </a:solidFill>
              <a:cs typeface="Arial" charset="0"/>
            </a:endParaRPr>
          </a:p>
          <a:p>
            <a:pPr marL="1004888" lvl="2" indent="-255588">
              <a:spcBef>
                <a:spcPts val="600"/>
              </a:spcBef>
              <a:buClr>
                <a:schemeClr val="tx1"/>
              </a:buClr>
              <a:buSzPct val="81000"/>
              <a:buFont typeface="Wingdings" pitchFamily="2" charset="2"/>
              <a:buChar char="ü"/>
            </a:pPr>
            <a:r>
              <a:rPr lang="es-ES_tradnl" sz="2000" dirty="0" err="1" smtClean="0">
                <a:solidFill>
                  <a:srgbClr val="000099"/>
                </a:solidFill>
                <a:cs typeface="Arial" charset="0"/>
              </a:rPr>
              <a:t>Thermogravimetry</a:t>
            </a:r>
            <a:r>
              <a:rPr lang="es-ES_tradnl" sz="2000" dirty="0" smtClean="0">
                <a:solidFill>
                  <a:srgbClr val="000099"/>
                </a:solidFill>
                <a:cs typeface="Arial" charset="0"/>
              </a:rPr>
              <a:t> (TGA</a:t>
            </a:r>
            <a:r>
              <a:rPr lang="es-ES_tradnl" sz="2000" dirty="0">
                <a:solidFill>
                  <a:srgbClr val="000099"/>
                </a:solidFill>
                <a:cs typeface="Arial" charset="0"/>
              </a:rPr>
              <a:t>)</a:t>
            </a:r>
          </a:p>
          <a:p>
            <a:pPr marL="1004888" lvl="2" indent="-255588">
              <a:spcBef>
                <a:spcPts val="600"/>
              </a:spcBef>
              <a:buClr>
                <a:schemeClr val="tx1"/>
              </a:buClr>
              <a:buSzPct val="81000"/>
              <a:buFont typeface="Wingdings" pitchFamily="2" charset="2"/>
              <a:buChar char="ü"/>
            </a:pPr>
            <a:r>
              <a:rPr lang="es-ES_tradnl" sz="2000" dirty="0" err="1" smtClean="0">
                <a:solidFill>
                  <a:srgbClr val="000099"/>
                </a:solidFill>
                <a:cs typeface="Arial" charset="0"/>
              </a:rPr>
              <a:t>Transmision</a:t>
            </a:r>
            <a:r>
              <a:rPr lang="es-ES_tradnl" sz="2000" dirty="0" smtClean="0">
                <a:solidFill>
                  <a:srgbClr val="000099"/>
                </a:solidFill>
                <a:cs typeface="Arial" charset="0"/>
              </a:rPr>
              <a:t> </a:t>
            </a:r>
            <a:r>
              <a:rPr lang="es-ES_tradnl" sz="2000" dirty="0" err="1" smtClean="0">
                <a:solidFill>
                  <a:srgbClr val="000099"/>
                </a:solidFill>
                <a:cs typeface="Arial" charset="0"/>
              </a:rPr>
              <a:t>Electron</a:t>
            </a:r>
            <a:r>
              <a:rPr lang="es-ES_tradnl" sz="2000" dirty="0" smtClean="0">
                <a:solidFill>
                  <a:srgbClr val="000099"/>
                </a:solidFill>
                <a:cs typeface="Arial" charset="0"/>
              </a:rPr>
              <a:t> </a:t>
            </a:r>
            <a:r>
              <a:rPr lang="es-ES_tradnl" sz="2000" dirty="0" err="1" smtClean="0">
                <a:solidFill>
                  <a:srgbClr val="000099"/>
                </a:solidFill>
                <a:cs typeface="Arial" charset="0"/>
              </a:rPr>
              <a:t>Microscopy</a:t>
            </a:r>
            <a:r>
              <a:rPr lang="es-ES_tradnl" sz="2000" dirty="0" smtClean="0">
                <a:solidFill>
                  <a:srgbClr val="000099"/>
                </a:solidFill>
                <a:cs typeface="Arial" charset="0"/>
              </a:rPr>
              <a:t> (TEM</a:t>
            </a:r>
            <a:r>
              <a:rPr lang="es-ES_tradnl" sz="2000" dirty="0">
                <a:solidFill>
                  <a:srgbClr val="000099"/>
                </a:solidFill>
                <a:cs typeface="Arial" charset="0"/>
              </a:rPr>
              <a:t>) </a:t>
            </a:r>
          </a:p>
          <a:p>
            <a:pPr marL="1004888" lvl="2" indent="-255588">
              <a:spcBef>
                <a:spcPts val="600"/>
              </a:spcBef>
              <a:buClr>
                <a:schemeClr val="tx1"/>
              </a:buClr>
              <a:buSzPct val="81000"/>
              <a:buFont typeface="Wingdings" pitchFamily="2" charset="2"/>
              <a:buChar char="ü"/>
            </a:pPr>
            <a:r>
              <a:rPr lang="es-ES_tradnl" sz="2000" dirty="0" smtClean="0">
                <a:solidFill>
                  <a:srgbClr val="000099"/>
                </a:solidFill>
                <a:cs typeface="Arial" charset="0"/>
              </a:rPr>
              <a:t>CO</a:t>
            </a:r>
            <a:r>
              <a:rPr lang="es-ES_tradnl" sz="2000" baseline="-25000" dirty="0" smtClean="0">
                <a:solidFill>
                  <a:srgbClr val="000099"/>
                </a:solidFill>
                <a:cs typeface="Arial" charset="0"/>
              </a:rPr>
              <a:t>2 </a:t>
            </a:r>
            <a:r>
              <a:rPr lang="es-ES_tradnl" sz="2000" dirty="0" err="1" smtClean="0">
                <a:solidFill>
                  <a:srgbClr val="000099"/>
                </a:solidFill>
                <a:cs typeface="Arial" charset="0"/>
              </a:rPr>
              <a:t>Adsorption</a:t>
            </a:r>
            <a:r>
              <a:rPr lang="es-ES_tradnl" sz="2000" dirty="0" smtClean="0">
                <a:solidFill>
                  <a:srgbClr val="000099"/>
                </a:solidFill>
                <a:cs typeface="Arial" charset="0"/>
              </a:rPr>
              <a:t>:</a:t>
            </a:r>
            <a:endParaRPr lang="es-ES_tradnl" sz="2000" baseline="-25000" dirty="0">
              <a:latin typeface="Times New Roman" pitchFamily="18" charset="0"/>
              <a:cs typeface="Times New Roman" pitchFamily="18" charset="0"/>
            </a:endParaRPr>
          </a:p>
          <a:p>
            <a:pPr marL="1004888" lvl="2" indent="-255588">
              <a:lnSpc>
                <a:spcPct val="150000"/>
              </a:lnSpc>
              <a:spcBef>
                <a:spcPts val="300"/>
              </a:spcBef>
              <a:buClr>
                <a:schemeClr val="accent2"/>
              </a:buClr>
              <a:buSzPct val="85000"/>
              <a:buFont typeface="Arial" charset="0"/>
              <a:buNone/>
            </a:pPr>
            <a:r>
              <a:rPr lang="es-ES_tradnl" sz="2000" b="1" dirty="0">
                <a:latin typeface="Times New Roman" pitchFamily="18" charset="0"/>
                <a:cs typeface="Times New Roman" pitchFamily="18" charset="0"/>
              </a:rPr>
              <a:t>	</a:t>
            </a:r>
            <a:r>
              <a:rPr lang="es-ES_tradnl" sz="2000" b="1" dirty="0" smtClean="0">
                <a:latin typeface="Times New Roman" pitchFamily="18" charset="0"/>
                <a:cs typeface="Times New Roman" pitchFamily="18" charset="0"/>
              </a:rPr>
              <a:t>    - </a:t>
            </a:r>
            <a:r>
              <a:rPr lang="es-ES_tradnl" sz="2000" dirty="0" err="1" smtClean="0">
                <a:cs typeface="Arial" charset="0"/>
              </a:rPr>
              <a:t>Volumetric</a:t>
            </a:r>
            <a:r>
              <a:rPr lang="es-ES_tradnl" sz="2000" dirty="0" smtClean="0">
                <a:cs typeface="Arial" charset="0"/>
              </a:rPr>
              <a:t> </a:t>
            </a:r>
            <a:r>
              <a:rPr lang="es-ES_tradnl" sz="2000" dirty="0" err="1" smtClean="0">
                <a:cs typeface="Arial" charset="0"/>
              </a:rPr>
              <a:t>analysis</a:t>
            </a:r>
            <a:endParaRPr lang="es-ES_tradnl" sz="2000" dirty="0">
              <a:cs typeface="Arial" charset="0"/>
            </a:endParaRPr>
          </a:p>
          <a:p>
            <a:pPr marL="1004888" lvl="2" indent="-255588">
              <a:lnSpc>
                <a:spcPct val="110000"/>
              </a:lnSpc>
              <a:spcBef>
                <a:spcPct val="20000"/>
              </a:spcBef>
              <a:buClr>
                <a:schemeClr val="accent2"/>
              </a:buClr>
              <a:buSzPct val="85000"/>
              <a:buFont typeface="Arial" charset="0"/>
              <a:buNone/>
            </a:pPr>
            <a:endParaRPr lang="es-ES_tradnl" sz="1300" dirty="0">
              <a:latin typeface="Times New Roman" pitchFamily="18" charset="0"/>
              <a:cs typeface="Times New Roman" pitchFamily="18" charset="0"/>
            </a:endParaRPr>
          </a:p>
          <a:p>
            <a:pPr marL="1004888" lvl="2" indent="-255588">
              <a:lnSpc>
                <a:spcPct val="110000"/>
              </a:lnSpc>
              <a:spcBef>
                <a:spcPct val="20000"/>
              </a:spcBef>
              <a:buClr>
                <a:schemeClr val="accent2"/>
              </a:buClr>
              <a:buSzPct val="85000"/>
              <a:buFont typeface="Arial" charset="0"/>
              <a:buNone/>
            </a:pPr>
            <a:endParaRPr lang="es-ES_tradnl" sz="1300" dirty="0">
              <a:latin typeface="Times New Roman" pitchFamily="18" charset="0"/>
              <a:cs typeface="Times New Roman" pitchFamily="18" charset="0"/>
            </a:endParaRPr>
          </a:p>
          <a:p>
            <a:pPr marL="1004888" lvl="2" indent="-255588">
              <a:lnSpc>
                <a:spcPct val="110000"/>
              </a:lnSpc>
              <a:spcBef>
                <a:spcPct val="20000"/>
              </a:spcBef>
              <a:buClr>
                <a:schemeClr val="accent2"/>
              </a:buClr>
              <a:buSzPct val="85000"/>
              <a:buFont typeface="Arial" charset="0"/>
              <a:buNone/>
            </a:pPr>
            <a:r>
              <a:rPr lang="es-ES_tradnl" sz="1300" dirty="0">
                <a:latin typeface="Times New Roman" pitchFamily="18" charset="0"/>
                <a:cs typeface="Times New Roman" pitchFamily="18" charset="0"/>
              </a:rPr>
              <a:t>		</a:t>
            </a:r>
          </a:p>
          <a:p>
            <a:pPr marL="1004888" lvl="2" indent="-255588">
              <a:lnSpc>
                <a:spcPct val="110000"/>
              </a:lnSpc>
              <a:spcBef>
                <a:spcPct val="20000"/>
              </a:spcBef>
              <a:buClr>
                <a:schemeClr val="accent2"/>
              </a:buClr>
              <a:buSzPct val="85000"/>
              <a:buFont typeface="Arial" charset="0"/>
              <a:buNone/>
            </a:pPr>
            <a:endParaRPr lang="es-ES_tradnl" sz="1300" dirty="0">
              <a:latin typeface="Times New Roman" pitchFamily="18" charset="0"/>
              <a:cs typeface="Times New Roman" pitchFamily="18" charset="0"/>
            </a:endParaRPr>
          </a:p>
          <a:p>
            <a:pPr marL="722313" lvl="1" indent="-273050">
              <a:lnSpc>
                <a:spcPct val="80000"/>
              </a:lnSpc>
              <a:spcBef>
                <a:spcPct val="20000"/>
              </a:spcBef>
              <a:buClr>
                <a:schemeClr val="accent1"/>
              </a:buClr>
              <a:buSzPct val="90000"/>
            </a:pPr>
            <a:endParaRPr lang="es-ES" sz="1400" dirty="0">
              <a:latin typeface="Calibri" pitchFamily="34" charset="0"/>
            </a:endParaRPr>
          </a:p>
          <a:p>
            <a:pPr marL="722313" lvl="1" indent="-273050">
              <a:lnSpc>
                <a:spcPct val="80000"/>
              </a:lnSpc>
              <a:spcBef>
                <a:spcPct val="20000"/>
              </a:spcBef>
              <a:buClr>
                <a:schemeClr val="accent1"/>
              </a:buClr>
              <a:buSzPct val="90000"/>
            </a:pPr>
            <a:endParaRPr lang="es-ES" sz="1400" dirty="0">
              <a:latin typeface="Calibri" pitchFamily="34" charset="0"/>
            </a:endParaRPr>
          </a:p>
          <a:p>
            <a:pPr marL="722313" lvl="1" indent="-273050">
              <a:lnSpc>
                <a:spcPct val="80000"/>
              </a:lnSpc>
              <a:spcBef>
                <a:spcPct val="20000"/>
              </a:spcBef>
              <a:buClr>
                <a:schemeClr val="accent1"/>
              </a:buClr>
              <a:buSzPct val="90000"/>
            </a:pPr>
            <a:endParaRPr lang="es-ES" sz="1400" dirty="0">
              <a:latin typeface="Calibri" pitchFamily="34" charset="0"/>
            </a:endParaRPr>
          </a:p>
        </p:txBody>
      </p:sp>
      <p:sp>
        <p:nvSpPr>
          <p:cNvPr id="24578" name="Text Box 58"/>
          <p:cNvSpPr txBox="1">
            <a:spLocks noChangeArrowheads="1"/>
          </p:cNvSpPr>
          <p:nvPr/>
        </p:nvSpPr>
        <p:spPr bwMode="auto">
          <a:xfrm>
            <a:off x="127000" y="735013"/>
            <a:ext cx="5668963" cy="457200"/>
          </a:xfrm>
          <a:prstGeom prst="rect">
            <a:avLst/>
          </a:prstGeom>
          <a:noFill/>
          <a:ln w="9525">
            <a:noFill/>
            <a:miter lim="800000"/>
            <a:headEnd/>
            <a:tailEnd/>
          </a:ln>
        </p:spPr>
        <p:txBody>
          <a:bodyPr>
            <a:spAutoFit/>
          </a:bodyPr>
          <a:lstStyle/>
          <a:p>
            <a:pPr>
              <a:spcBef>
                <a:spcPct val="50000"/>
              </a:spcBef>
            </a:pPr>
            <a:r>
              <a:rPr lang="es-ES" sz="2400" b="1" dirty="0">
                <a:latin typeface="Times New Roman" pitchFamily="18" charset="0"/>
              </a:rPr>
              <a:t> </a:t>
            </a:r>
            <a:r>
              <a:rPr lang="es-ES" sz="2000" b="1" u="sng" dirty="0" err="1" smtClean="0">
                <a:cs typeface="Arial" charset="0"/>
              </a:rPr>
              <a:t>Characterization</a:t>
            </a:r>
            <a:r>
              <a:rPr lang="es-ES" sz="2000" b="1" u="sng" dirty="0" smtClean="0">
                <a:cs typeface="Arial" charset="0"/>
              </a:rPr>
              <a:t> of </a:t>
            </a:r>
            <a:r>
              <a:rPr lang="es-ES" sz="2000" b="1" u="sng" dirty="0" err="1" smtClean="0">
                <a:cs typeface="Arial" charset="0"/>
              </a:rPr>
              <a:t>materials</a:t>
            </a:r>
            <a:endParaRPr lang="es-ES" sz="2000" b="1" u="sng" dirty="0">
              <a:cs typeface="Arial" charset="0"/>
            </a:endParaRPr>
          </a:p>
        </p:txBody>
      </p:sp>
      <p:sp>
        <p:nvSpPr>
          <p:cNvPr id="24579" name="AutoShape 64"/>
          <p:cNvSpPr>
            <a:spLocks/>
          </p:cNvSpPr>
          <p:nvPr/>
        </p:nvSpPr>
        <p:spPr bwMode="auto">
          <a:xfrm rot="10800000">
            <a:off x="3995937" y="3823965"/>
            <a:ext cx="215900" cy="833437"/>
          </a:xfrm>
          <a:prstGeom prst="rightBrace">
            <a:avLst>
              <a:gd name="adj1" fmla="val 29310"/>
              <a:gd name="adj2" fmla="val 50000"/>
            </a:avLst>
          </a:prstGeom>
          <a:noFill/>
          <a:ln w="15875">
            <a:solidFill>
              <a:schemeClr val="tx1"/>
            </a:solidFill>
            <a:round/>
            <a:headEnd type="none" w="med" len="lg"/>
            <a:tailEnd/>
          </a:ln>
        </p:spPr>
        <p:txBody>
          <a:bodyPr wrap="none" anchor="ctr"/>
          <a:lstStyle/>
          <a:p>
            <a:endParaRPr lang="en-US">
              <a:latin typeface="Calibri" pitchFamily="34" charset="0"/>
            </a:endParaRPr>
          </a:p>
        </p:txBody>
      </p:sp>
      <p:sp>
        <p:nvSpPr>
          <p:cNvPr id="24580" name="6 CuadroTexto"/>
          <p:cNvSpPr txBox="1">
            <a:spLocks noChangeArrowheads="1"/>
          </p:cNvSpPr>
          <p:nvPr/>
        </p:nvSpPr>
        <p:spPr bwMode="auto">
          <a:xfrm>
            <a:off x="4211837" y="3789040"/>
            <a:ext cx="2211387" cy="923925"/>
          </a:xfrm>
          <a:prstGeom prst="rect">
            <a:avLst/>
          </a:prstGeom>
          <a:noFill/>
          <a:ln w="9525">
            <a:noFill/>
            <a:miter lim="800000"/>
            <a:headEnd/>
            <a:tailEnd/>
          </a:ln>
        </p:spPr>
        <p:txBody>
          <a:bodyPr>
            <a:spAutoFit/>
          </a:bodyPr>
          <a:lstStyle/>
          <a:p>
            <a:r>
              <a:rPr lang="es-ES" dirty="0" err="1" smtClean="0">
                <a:cs typeface="Arial" charset="0"/>
              </a:rPr>
              <a:t>Pure</a:t>
            </a:r>
            <a:r>
              <a:rPr lang="es-ES" dirty="0" smtClean="0">
                <a:cs typeface="Arial" charset="0"/>
              </a:rPr>
              <a:t> </a:t>
            </a:r>
            <a:r>
              <a:rPr lang="es-ES" dirty="0" err="1" smtClean="0">
                <a:cs typeface="Arial" charset="0"/>
              </a:rPr>
              <a:t>CO</a:t>
            </a:r>
            <a:r>
              <a:rPr lang="es-ES" baseline="-25000" dirty="0" err="1" smtClean="0">
                <a:cs typeface="Arial" charset="0"/>
              </a:rPr>
              <a:t>2</a:t>
            </a:r>
            <a:endParaRPr lang="es-ES" baseline="-25000" dirty="0">
              <a:cs typeface="Arial" charset="0"/>
            </a:endParaRPr>
          </a:p>
          <a:p>
            <a:r>
              <a:rPr lang="es-ES" dirty="0">
                <a:cs typeface="Arial" charset="0"/>
              </a:rPr>
              <a:t>T = 45 ºC</a:t>
            </a:r>
          </a:p>
          <a:p>
            <a:r>
              <a:rPr lang="es-ES" dirty="0">
                <a:cs typeface="Arial" charset="0"/>
              </a:rPr>
              <a:t>P = 0,5 – 6 bar</a:t>
            </a:r>
          </a:p>
        </p:txBody>
      </p:sp>
      <p:sp>
        <p:nvSpPr>
          <p:cNvPr id="24581" name="8 Rectángulo"/>
          <p:cNvSpPr>
            <a:spLocks noChangeArrowheads="1"/>
          </p:cNvSpPr>
          <p:nvPr/>
        </p:nvSpPr>
        <p:spPr bwMode="auto">
          <a:xfrm>
            <a:off x="1396552" y="5106144"/>
            <a:ext cx="3249608" cy="400110"/>
          </a:xfrm>
          <a:prstGeom prst="rect">
            <a:avLst/>
          </a:prstGeom>
          <a:noFill/>
          <a:ln w="9525">
            <a:noFill/>
            <a:miter lim="800000"/>
            <a:headEnd/>
            <a:tailEnd/>
          </a:ln>
        </p:spPr>
        <p:txBody>
          <a:bodyPr wrap="none">
            <a:spAutoFit/>
          </a:bodyPr>
          <a:lstStyle/>
          <a:p>
            <a:r>
              <a:rPr lang="es-ES_tradnl" sz="1700" dirty="0" smtClean="0">
                <a:latin typeface="Times New Roman" pitchFamily="18" charset="0"/>
                <a:cs typeface="Times New Roman" pitchFamily="18" charset="0"/>
              </a:rPr>
              <a:t>- </a:t>
            </a:r>
            <a:r>
              <a:rPr lang="es-ES_tradnl" sz="2000" dirty="0" err="1" smtClean="0">
                <a:cs typeface="Arial" charset="0"/>
              </a:rPr>
              <a:t>Fixed</a:t>
            </a:r>
            <a:r>
              <a:rPr lang="es-ES_tradnl" sz="2000" dirty="0" smtClean="0">
                <a:cs typeface="Arial" charset="0"/>
              </a:rPr>
              <a:t> </a:t>
            </a:r>
            <a:r>
              <a:rPr lang="es-ES_tradnl" sz="2000" dirty="0" err="1" smtClean="0">
                <a:cs typeface="Arial" charset="0"/>
              </a:rPr>
              <a:t>bed</a:t>
            </a:r>
            <a:r>
              <a:rPr lang="es-ES_tradnl" sz="2000" dirty="0" smtClean="0">
                <a:cs typeface="Arial" charset="0"/>
              </a:rPr>
              <a:t> adsorber + MS</a:t>
            </a:r>
            <a:endParaRPr lang="es-ES" sz="1700" dirty="0">
              <a:cs typeface="Arial" charset="0"/>
            </a:endParaRPr>
          </a:p>
        </p:txBody>
      </p:sp>
      <p:sp>
        <p:nvSpPr>
          <p:cNvPr id="24582" name="AutoShape 64"/>
          <p:cNvSpPr>
            <a:spLocks/>
          </p:cNvSpPr>
          <p:nvPr/>
        </p:nvSpPr>
        <p:spPr bwMode="auto">
          <a:xfrm rot="10800000">
            <a:off x="4780929" y="4820394"/>
            <a:ext cx="195263" cy="1025525"/>
          </a:xfrm>
          <a:prstGeom prst="rightBrace">
            <a:avLst>
              <a:gd name="adj1" fmla="val 29154"/>
              <a:gd name="adj2" fmla="val 50000"/>
            </a:avLst>
          </a:prstGeom>
          <a:noFill/>
          <a:ln w="15875">
            <a:solidFill>
              <a:schemeClr val="tx1"/>
            </a:solidFill>
            <a:round/>
            <a:headEnd type="none" w="med" len="lg"/>
            <a:tailEnd/>
          </a:ln>
        </p:spPr>
        <p:txBody>
          <a:bodyPr wrap="none" anchor="ctr"/>
          <a:lstStyle/>
          <a:p>
            <a:endParaRPr lang="en-US">
              <a:latin typeface="Calibri" pitchFamily="34" charset="0"/>
            </a:endParaRPr>
          </a:p>
        </p:txBody>
      </p:sp>
      <p:sp>
        <p:nvSpPr>
          <p:cNvPr id="24583" name="10 CuadroTexto"/>
          <p:cNvSpPr txBox="1">
            <a:spLocks noChangeArrowheads="1"/>
          </p:cNvSpPr>
          <p:nvPr/>
        </p:nvSpPr>
        <p:spPr bwMode="auto">
          <a:xfrm>
            <a:off x="5076204" y="4725144"/>
            <a:ext cx="3024188" cy="1200150"/>
          </a:xfrm>
          <a:prstGeom prst="rect">
            <a:avLst/>
          </a:prstGeom>
          <a:noFill/>
          <a:ln w="9525">
            <a:noFill/>
            <a:miter lim="800000"/>
            <a:headEnd/>
            <a:tailEnd/>
          </a:ln>
        </p:spPr>
        <p:txBody>
          <a:bodyPr>
            <a:spAutoFit/>
          </a:bodyPr>
          <a:lstStyle/>
          <a:p>
            <a:r>
              <a:rPr lang="es-ES" dirty="0">
                <a:cs typeface="Arial" charset="0"/>
              </a:rPr>
              <a:t>15 % CO</a:t>
            </a:r>
            <a:r>
              <a:rPr lang="es-ES" baseline="-25000" dirty="0">
                <a:cs typeface="Arial" charset="0"/>
              </a:rPr>
              <a:t>2 </a:t>
            </a:r>
            <a:r>
              <a:rPr lang="pt-BR" dirty="0">
                <a:cs typeface="Arial" charset="0"/>
              </a:rPr>
              <a:t>, 80 % Ar, 5 % O</a:t>
            </a:r>
            <a:r>
              <a:rPr lang="pt-BR" baseline="-25000" dirty="0">
                <a:cs typeface="Arial" charset="0"/>
              </a:rPr>
              <a:t>2</a:t>
            </a:r>
            <a:r>
              <a:rPr lang="pt-BR" dirty="0">
                <a:cs typeface="Arial" charset="0"/>
              </a:rPr>
              <a:t> </a:t>
            </a:r>
          </a:p>
          <a:p>
            <a:r>
              <a:rPr lang="pt-BR" dirty="0" smtClean="0">
                <a:cs typeface="Arial" charset="0"/>
              </a:rPr>
              <a:t>(H</a:t>
            </a:r>
            <a:r>
              <a:rPr lang="pt-BR" baseline="-25000" dirty="0" smtClean="0">
                <a:cs typeface="Arial" charset="0"/>
              </a:rPr>
              <a:t>2</a:t>
            </a:r>
            <a:r>
              <a:rPr lang="pt-BR" dirty="0" smtClean="0">
                <a:cs typeface="Arial" charset="0"/>
              </a:rPr>
              <a:t>O </a:t>
            </a:r>
            <a:r>
              <a:rPr lang="pt-BR" dirty="0" err="1" smtClean="0">
                <a:cs typeface="Arial" charset="0"/>
              </a:rPr>
              <a:t>saturated</a:t>
            </a:r>
            <a:r>
              <a:rPr lang="pt-BR" dirty="0" smtClean="0">
                <a:cs typeface="Arial" charset="0"/>
              </a:rPr>
              <a:t>)</a:t>
            </a:r>
            <a:endParaRPr lang="pt-BR" dirty="0">
              <a:cs typeface="Arial" charset="0"/>
            </a:endParaRPr>
          </a:p>
          <a:p>
            <a:r>
              <a:rPr lang="es-ES" dirty="0">
                <a:cs typeface="Arial" charset="0"/>
              </a:rPr>
              <a:t>T = 45 ºC</a:t>
            </a:r>
          </a:p>
          <a:p>
            <a:r>
              <a:rPr lang="es-ES" dirty="0">
                <a:cs typeface="Arial" charset="0"/>
              </a:rPr>
              <a:t>P = </a:t>
            </a:r>
            <a:r>
              <a:rPr lang="es-ES" dirty="0" smtClean="0">
                <a:cs typeface="Arial" charset="0"/>
              </a:rPr>
              <a:t>1 bar</a:t>
            </a:r>
            <a:endParaRPr lang="es-ES" dirty="0">
              <a:cs typeface="Arial" charset="0"/>
            </a:endParaRPr>
          </a:p>
        </p:txBody>
      </p:sp>
      <p:grpSp>
        <p:nvGrpSpPr>
          <p:cNvPr id="12" name="21 Grupo"/>
          <p:cNvGrpSpPr>
            <a:grpSpLocks/>
          </p:cNvGrpSpPr>
          <p:nvPr/>
        </p:nvGrpSpPr>
        <p:grpSpPr bwMode="auto">
          <a:xfrm>
            <a:off x="323850" y="188913"/>
            <a:ext cx="4968875" cy="400110"/>
            <a:chOff x="323528" y="188640"/>
            <a:chExt cx="4968552" cy="400170"/>
          </a:xfrm>
        </p:grpSpPr>
        <p:sp>
          <p:nvSpPr>
            <p:cNvPr id="13" name="22 CuadroTexto"/>
            <p:cNvSpPr txBox="1">
              <a:spLocks noChangeArrowheads="1"/>
            </p:cNvSpPr>
            <p:nvPr/>
          </p:nvSpPr>
          <p:spPr bwMode="auto">
            <a:xfrm>
              <a:off x="860763" y="188640"/>
              <a:ext cx="3887735" cy="400170"/>
            </a:xfrm>
            <a:prstGeom prst="rect">
              <a:avLst/>
            </a:prstGeom>
            <a:solidFill>
              <a:srgbClr val="FFF8EF"/>
            </a:solidFill>
            <a:ln w="9525">
              <a:noFill/>
              <a:miter lim="800000"/>
              <a:headEnd/>
              <a:tailEnd/>
            </a:ln>
          </p:spPr>
          <p:txBody>
            <a:bodyPr wrap="none">
              <a:spAutoFit/>
            </a:bodyPr>
            <a:lstStyle/>
            <a:p>
              <a:pPr algn="ctr"/>
              <a:r>
                <a:rPr lang="es-ES" sz="2000" b="1" dirty="0" smtClean="0">
                  <a:solidFill>
                    <a:srgbClr val="000099"/>
                  </a:solidFill>
                  <a:cs typeface="Arial" charset="0"/>
                </a:rPr>
                <a:t>EXPERIMENTAL PROCEDURE</a:t>
              </a:r>
              <a:endParaRPr lang="es-ES" sz="2000" b="1" dirty="0">
                <a:solidFill>
                  <a:srgbClr val="000099"/>
                </a:solidFill>
                <a:cs typeface="Arial" charset="0"/>
              </a:endParaRPr>
            </a:p>
          </p:txBody>
        </p:sp>
        <p:sp>
          <p:nvSpPr>
            <p:cNvPr id="15" name="14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latin typeface="Arial" pitchFamily="34" charset="0"/>
                <a:cs typeface="Arial" pitchFamily="34" charset="0"/>
              </a:endParaRPr>
            </a:p>
          </p:txBody>
        </p:sp>
      </p:gr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3650" name="Rectangle 3"/>
          <p:cNvSpPr>
            <a:spLocks noChangeArrowheads="1"/>
          </p:cNvSpPr>
          <p:nvPr/>
        </p:nvSpPr>
        <p:spPr bwMode="auto">
          <a:xfrm>
            <a:off x="468313" y="4803155"/>
            <a:ext cx="8351837" cy="2154237"/>
          </a:xfrm>
          <a:prstGeom prst="rect">
            <a:avLst/>
          </a:prstGeom>
          <a:noFill/>
          <a:ln w="9525">
            <a:noFill/>
            <a:miter lim="800000"/>
            <a:headEnd/>
            <a:tailEnd/>
          </a:ln>
        </p:spPr>
        <p:txBody>
          <a:bodyPr/>
          <a:lstStyle/>
          <a:p>
            <a:pPr>
              <a:buFontTx/>
              <a:buChar char="•"/>
            </a:pPr>
            <a:r>
              <a:rPr lang="en-GB" sz="1600" dirty="0">
                <a:latin typeface="Verdana" pitchFamily="34" charset="0"/>
              </a:rPr>
              <a:t> </a:t>
            </a:r>
            <a:r>
              <a:rPr lang="en-GB" sz="1600" dirty="0" smtClean="0">
                <a:latin typeface="Verdana" pitchFamily="34" charset="0"/>
              </a:rPr>
              <a:t>Fixed bed + </a:t>
            </a:r>
            <a:r>
              <a:rPr lang="en-GB" sz="1600" dirty="0">
                <a:latin typeface="Verdana" pitchFamily="34" charset="0"/>
              </a:rPr>
              <a:t>MS: PID </a:t>
            </a:r>
            <a:r>
              <a:rPr lang="en-GB" sz="1600" dirty="0" err="1">
                <a:latin typeface="Verdana" pitchFamily="34" charset="0"/>
              </a:rPr>
              <a:t>Eng.&amp;Tech</a:t>
            </a:r>
            <a:r>
              <a:rPr lang="en-GB" sz="1600" dirty="0">
                <a:latin typeface="Verdana" pitchFamily="34" charset="0"/>
              </a:rPr>
              <a:t> </a:t>
            </a:r>
            <a:r>
              <a:rPr lang="en-GB" sz="1600" dirty="0" err="1">
                <a:latin typeface="Verdana" pitchFamily="34" charset="0"/>
              </a:rPr>
              <a:t>Microactivity</a:t>
            </a:r>
            <a:r>
              <a:rPr lang="en-GB" sz="1600" dirty="0">
                <a:latin typeface="Verdana" pitchFamily="34" charset="0"/>
              </a:rPr>
              <a:t> Reference;</a:t>
            </a:r>
          </a:p>
          <a:p>
            <a:r>
              <a:rPr lang="en-GB" sz="1600" dirty="0">
                <a:latin typeface="Verdana" pitchFamily="34" charset="0"/>
              </a:rPr>
              <a:t>	MS: Pfeiffer Vacuum QMG 220</a:t>
            </a:r>
          </a:p>
          <a:p>
            <a:r>
              <a:rPr lang="en-GB" sz="1600" dirty="0">
                <a:latin typeface="Verdana" pitchFamily="34" charset="0"/>
              </a:rPr>
              <a:t>	</a:t>
            </a:r>
            <a:r>
              <a:rPr lang="en-GB" sz="1600" dirty="0" smtClean="0">
                <a:latin typeface="Verdana" pitchFamily="34" charset="0"/>
              </a:rPr>
              <a:t>D = </a:t>
            </a:r>
            <a:r>
              <a:rPr lang="en-GB" sz="1600" dirty="0">
                <a:latin typeface="Verdana" pitchFamily="34" charset="0"/>
              </a:rPr>
              <a:t>½” ; L=15 cm</a:t>
            </a:r>
          </a:p>
          <a:p>
            <a:r>
              <a:rPr lang="en-GB" sz="1600" dirty="0">
                <a:latin typeface="Verdana" pitchFamily="34" charset="0"/>
              </a:rPr>
              <a:t>	</a:t>
            </a:r>
            <a:r>
              <a:rPr lang="en-GB" sz="1600" dirty="0" smtClean="0">
                <a:latin typeface="Verdana" pitchFamily="34" charset="0"/>
              </a:rPr>
              <a:t>m = </a:t>
            </a:r>
            <a:r>
              <a:rPr lang="en-GB" sz="1600" dirty="0">
                <a:latin typeface="Verdana" pitchFamily="34" charset="0"/>
              </a:rPr>
              <a:t>400 mg</a:t>
            </a:r>
          </a:p>
          <a:p>
            <a:r>
              <a:rPr lang="en-GB" sz="1600" dirty="0">
                <a:latin typeface="Verdana" pitchFamily="34" charset="0"/>
              </a:rPr>
              <a:t>	</a:t>
            </a:r>
            <a:r>
              <a:rPr lang="en-GB" sz="1600" dirty="0" smtClean="0">
                <a:latin typeface="Verdana" pitchFamily="34" charset="0"/>
              </a:rPr>
              <a:t>Q</a:t>
            </a:r>
            <a:r>
              <a:rPr lang="en-GB" sz="1600" baseline="-25000" dirty="0" smtClean="0">
                <a:latin typeface="Verdana" pitchFamily="34" charset="0"/>
              </a:rPr>
              <a:t>T </a:t>
            </a:r>
            <a:r>
              <a:rPr lang="en-GB" sz="1600" dirty="0" smtClean="0">
                <a:latin typeface="Verdana" pitchFamily="34" charset="0"/>
              </a:rPr>
              <a:t>= </a:t>
            </a:r>
            <a:r>
              <a:rPr lang="en-GB" sz="1600" dirty="0">
                <a:latin typeface="Verdana" pitchFamily="34" charset="0"/>
              </a:rPr>
              <a:t>120 ml/min (</a:t>
            </a:r>
            <a:r>
              <a:rPr lang="en-GB" sz="1600" dirty="0" err="1">
                <a:latin typeface="Verdana" pitchFamily="34" charset="0"/>
              </a:rPr>
              <a:t>Ar</a:t>
            </a:r>
            <a:r>
              <a:rPr lang="en-GB" sz="1600" dirty="0">
                <a:latin typeface="Verdana" pitchFamily="34" charset="0"/>
              </a:rPr>
              <a:t>)</a:t>
            </a:r>
          </a:p>
          <a:p>
            <a:r>
              <a:rPr lang="en-GB" sz="1600" dirty="0">
                <a:latin typeface="Verdana" pitchFamily="34" charset="0"/>
              </a:rPr>
              <a:t>	3 </a:t>
            </a:r>
            <a:r>
              <a:rPr lang="en-GB" sz="1600" dirty="0" err="1" smtClean="0">
                <a:latin typeface="Verdana" pitchFamily="34" charset="0"/>
              </a:rPr>
              <a:t>independient</a:t>
            </a:r>
            <a:r>
              <a:rPr lang="en-GB" sz="1600" dirty="0" smtClean="0">
                <a:latin typeface="Verdana" pitchFamily="34" charset="0"/>
              </a:rPr>
              <a:t> mass flow meters</a:t>
            </a:r>
            <a:endParaRPr lang="en-GB" sz="1600" dirty="0">
              <a:latin typeface="Verdana" pitchFamily="34" charset="0"/>
            </a:endParaRPr>
          </a:p>
          <a:p>
            <a:pPr>
              <a:buFontTx/>
              <a:buChar char="•"/>
            </a:pPr>
            <a:r>
              <a:rPr lang="en-GB" sz="1600" dirty="0">
                <a:latin typeface="Verdana" pitchFamily="34" charset="0"/>
              </a:rPr>
              <a:t> </a:t>
            </a:r>
            <a:r>
              <a:rPr lang="en-GB" sz="1600" dirty="0" smtClean="0">
                <a:latin typeface="Verdana" pitchFamily="34" charset="0"/>
              </a:rPr>
              <a:t>Degasification</a:t>
            </a:r>
            <a:r>
              <a:rPr lang="en-GB" sz="1600" dirty="0">
                <a:latin typeface="Verdana" pitchFamily="34" charset="0"/>
              </a:rPr>
              <a:t>: T=110ºC; Q= 200 </a:t>
            </a:r>
            <a:r>
              <a:rPr lang="en-GB" sz="1600" dirty="0" smtClean="0">
                <a:latin typeface="Verdana" pitchFamily="34" charset="0"/>
              </a:rPr>
              <a:t>ml/min(</a:t>
            </a:r>
            <a:r>
              <a:rPr lang="en-GB" sz="1600" dirty="0" err="1" smtClean="0">
                <a:latin typeface="Verdana" pitchFamily="34" charset="0"/>
              </a:rPr>
              <a:t>Ar</a:t>
            </a:r>
            <a:r>
              <a:rPr lang="en-GB" sz="1600" dirty="0">
                <a:latin typeface="Verdana" pitchFamily="34" charset="0"/>
              </a:rPr>
              <a:t>); 2 h.</a:t>
            </a:r>
          </a:p>
          <a:p>
            <a:pPr>
              <a:buFontTx/>
              <a:buChar char="•"/>
            </a:pPr>
            <a:r>
              <a:rPr lang="en-GB" sz="1600" dirty="0">
                <a:latin typeface="Verdana" pitchFamily="34" charset="0"/>
              </a:rPr>
              <a:t> </a:t>
            </a:r>
            <a:r>
              <a:rPr lang="en-GB" sz="1600" dirty="0" smtClean="0">
                <a:latin typeface="Verdana" pitchFamily="34" charset="0"/>
              </a:rPr>
              <a:t>CO2 Adsorption : </a:t>
            </a:r>
            <a:r>
              <a:rPr lang="en-GB" sz="1600" b="1" dirty="0">
                <a:latin typeface="Verdana" pitchFamily="34" charset="0"/>
              </a:rPr>
              <a:t>T=45ºC</a:t>
            </a:r>
            <a:endParaRPr lang="en-GB" sz="1600" dirty="0">
              <a:latin typeface="Verdana" pitchFamily="34" charset="0"/>
            </a:endParaRPr>
          </a:p>
        </p:txBody>
      </p:sp>
      <p:sp>
        <p:nvSpPr>
          <p:cNvPr id="283651" name="Rectangle 5"/>
          <p:cNvSpPr>
            <a:spLocks noChangeArrowheads="1"/>
          </p:cNvSpPr>
          <p:nvPr/>
        </p:nvSpPr>
        <p:spPr bwMode="auto">
          <a:xfrm>
            <a:off x="488950" y="4218335"/>
            <a:ext cx="4900701" cy="338554"/>
          </a:xfrm>
          <a:prstGeom prst="rect">
            <a:avLst/>
          </a:prstGeom>
          <a:noFill/>
          <a:ln w="9525">
            <a:noFill/>
            <a:miter lim="800000"/>
            <a:headEnd/>
            <a:tailEnd/>
          </a:ln>
        </p:spPr>
        <p:txBody>
          <a:bodyPr wrap="none">
            <a:spAutoFit/>
          </a:bodyPr>
          <a:lstStyle/>
          <a:p>
            <a:r>
              <a:rPr lang="en-US" sz="1600" b="1" dirty="0" smtClean="0">
                <a:latin typeface="Verdana" pitchFamily="34" charset="0"/>
              </a:rPr>
              <a:t>Fixed bed CO</a:t>
            </a:r>
            <a:r>
              <a:rPr lang="en-US" sz="1600" b="1" baseline="-25000" dirty="0" smtClean="0">
                <a:latin typeface="Verdana" pitchFamily="34" charset="0"/>
              </a:rPr>
              <a:t>2</a:t>
            </a:r>
            <a:r>
              <a:rPr lang="en-US" sz="1600" b="1" dirty="0" smtClean="0">
                <a:latin typeface="Verdana" pitchFamily="34" charset="0"/>
              </a:rPr>
              <a:t> adsorption (gas mixtures)</a:t>
            </a:r>
            <a:endParaRPr lang="en-US" sz="1600" b="1" dirty="0">
              <a:latin typeface="Verdana" pitchFamily="34" charset="0"/>
            </a:endParaRPr>
          </a:p>
        </p:txBody>
      </p:sp>
      <p:sp>
        <p:nvSpPr>
          <p:cNvPr id="283655" name="18 CuadroTexto"/>
          <p:cNvSpPr txBox="1">
            <a:spLocks noChangeArrowheads="1"/>
          </p:cNvSpPr>
          <p:nvPr/>
        </p:nvSpPr>
        <p:spPr bwMode="auto">
          <a:xfrm>
            <a:off x="611188" y="4515024"/>
            <a:ext cx="6282938" cy="338554"/>
          </a:xfrm>
          <a:prstGeom prst="rect">
            <a:avLst/>
          </a:prstGeom>
          <a:noFill/>
          <a:ln w="9525">
            <a:noFill/>
            <a:miter lim="800000"/>
            <a:headEnd/>
            <a:tailEnd/>
          </a:ln>
        </p:spPr>
        <p:txBody>
          <a:bodyPr wrap="none">
            <a:spAutoFit/>
          </a:bodyPr>
          <a:lstStyle/>
          <a:p>
            <a:r>
              <a:rPr lang="es-ES" sz="1600" dirty="0">
                <a:latin typeface="Verdana" pitchFamily="34" charset="0"/>
                <a:ea typeface="Verdana" pitchFamily="34" charset="0"/>
                <a:cs typeface="Verdana" pitchFamily="34" charset="0"/>
              </a:rPr>
              <a:t>(15% CO</a:t>
            </a:r>
            <a:r>
              <a:rPr lang="es-ES" sz="1600" baseline="-25000" dirty="0">
                <a:latin typeface="Verdana" pitchFamily="34" charset="0"/>
                <a:ea typeface="Verdana" pitchFamily="34" charset="0"/>
                <a:cs typeface="Verdana" pitchFamily="34" charset="0"/>
              </a:rPr>
              <a:t>2</a:t>
            </a:r>
            <a:r>
              <a:rPr lang="es-ES" sz="1600" dirty="0">
                <a:latin typeface="Verdana" pitchFamily="34" charset="0"/>
                <a:ea typeface="Verdana" pitchFamily="34" charset="0"/>
                <a:cs typeface="Verdana" pitchFamily="34" charset="0"/>
              </a:rPr>
              <a:t>, </a:t>
            </a:r>
            <a:r>
              <a:rPr lang="es-ES" sz="1600" dirty="0" smtClean="0">
                <a:latin typeface="Verdana" pitchFamily="34" charset="0"/>
                <a:ea typeface="Verdana" pitchFamily="34" charset="0"/>
                <a:cs typeface="Verdana" pitchFamily="34" charset="0"/>
              </a:rPr>
              <a:t> 80</a:t>
            </a:r>
            <a:r>
              <a:rPr lang="es-ES" sz="1600" dirty="0">
                <a:latin typeface="Verdana" pitchFamily="34" charset="0"/>
                <a:ea typeface="Verdana" pitchFamily="34" charset="0"/>
                <a:cs typeface="Verdana" pitchFamily="34" charset="0"/>
              </a:rPr>
              <a:t>% Ar, </a:t>
            </a:r>
            <a:r>
              <a:rPr lang="es-ES" sz="1600" dirty="0" smtClean="0">
                <a:latin typeface="Verdana" pitchFamily="34" charset="0"/>
                <a:ea typeface="Verdana" pitchFamily="34" charset="0"/>
                <a:cs typeface="Verdana" pitchFamily="34" charset="0"/>
              </a:rPr>
              <a:t> 5</a:t>
            </a:r>
            <a:r>
              <a:rPr lang="es-ES" sz="1600" dirty="0">
                <a:latin typeface="Verdana" pitchFamily="34" charset="0"/>
                <a:ea typeface="Verdana" pitchFamily="34" charset="0"/>
                <a:cs typeface="Verdana" pitchFamily="34" charset="0"/>
              </a:rPr>
              <a:t>% O</a:t>
            </a:r>
            <a:r>
              <a:rPr lang="es-ES" sz="1600" baseline="-25000" dirty="0">
                <a:latin typeface="Verdana" pitchFamily="34" charset="0"/>
                <a:ea typeface="Verdana" pitchFamily="34" charset="0"/>
                <a:cs typeface="Verdana" pitchFamily="34" charset="0"/>
              </a:rPr>
              <a:t>2</a:t>
            </a:r>
            <a:r>
              <a:rPr lang="es-ES" sz="1600" dirty="0">
                <a:latin typeface="Verdana" pitchFamily="34" charset="0"/>
                <a:ea typeface="Verdana" pitchFamily="34" charset="0"/>
                <a:cs typeface="Verdana" pitchFamily="34" charset="0"/>
              </a:rPr>
              <a:t>) + </a:t>
            </a:r>
            <a:r>
              <a:rPr lang="es-ES" sz="1600" dirty="0" err="1" smtClean="0">
                <a:latin typeface="Verdana" pitchFamily="34" charset="0"/>
                <a:ea typeface="Verdana" pitchFamily="34" charset="0"/>
                <a:cs typeface="Verdana" pitchFamily="34" charset="0"/>
              </a:rPr>
              <a:t>Water</a:t>
            </a:r>
            <a:r>
              <a:rPr lang="es-ES" sz="1600" dirty="0" smtClean="0">
                <a:latin typeface="Verdana" pitchFamily="34" charset="0"/>
                <a:ea typeface="Verdana" pitchFamily="34" charset="0"/>
                <a:cs typeface="Verdana" pitchFamily="34" charset="0"/>
              </a:rPr>
              <a:t> </a:t>
            </a:r>
            <a:r>
              <a:rPr lang="es-ES" sz="1600" dirty="0">
                <a:latin typeface="Verdana" pitchFamily="34" charset="0"/>
                <a:ea typeface="Verdana" pitchFamily="34" charset="0"/>
                <a:cs typeface="Verdana" pitchFamily="34" charset="0"/>
              </a:rPr>
              <a:t>(</a:t>
            </a:r>
            <a:r>
              <a:rPr lang="es-ES" sz="1600" dirty="0" err="1" smtClean="0">
                <a:latin typeface="Verdana" pitchFamily="34" charset="0"/>
                <a:ea typeface="Verdana" pitchFamily="34" charset="0"/>
                <a:cs typeface="Verdana" pitchFamily="34" charset="0"/>
              </a:rPr>
              <a:t>saturated</a:t>
            </a:r>
            <a:r>
              <a:rPr lang="es-ES" sz="1600" dirty="0" smtClean="0">
                <a:latin typeface="Verdana" pitchFamily="34" charset="0"/>
                <a:ea typeface="Verdana" pitchFamily="34" charset="0"/>
                <a:cs typeface="Verdana" pitchFamily="34" charset="0"/>
              </a:rPr>
              <a:t>, </a:t>
            </a:r>
            <a:r>
              <a:rPr lang="es-ES" sz="1600" dirty="0">
                <a:latin typeface="Verdana" pitchFamily="34" charset="0"/>
                <a:ea typeface="Verdana" pitchFamily="34" charset="0"/>
                <a:cs typeface="Verdana" pitchFamily="34" charset="0"/>
              </a:rPr>
              <a:t>5% vol.)</a:t>
            </a:r>
          </a:p>
        </p:txBody>
      </p:sp>
      <p:grpSp>
        <p:nvGrpSpPr>
          <p:cNvPr id="8" name="21 Grupo"/>
          <p:cNvGrpSpPr>
            <a:grpSpLocks/>
          </p:cNvGrpSpPr>
          <p:nvPr/>
        </p:nvGrpSpPr>
        <p:grpSpPr bwMode="auto">
          <a:xfrm>
            <a:off x="323850" y="188913"/>
            <a:ext cx="4968875" cy="400110"/>
            <a:chOff x="323528" y="188640"/>
            <a:chExt cx="4968552" cy="400170"/>
          </a:xfrm>
        </p:grpSpPr>
        <p:sp>
          <p:nvSpPr>
            <p:cNvPr id="9" name="22 CuadroTexto"/>
            <p:cNvSpPr txBox="1">
              <a:spLocks noChangeArrowheads="1"/>
            </p:cNvSpPr>
            <p:nvPr/>
          </p:nvSpPr>
          <p:spPr bwMode="auto">
            <a:xfrm>
              <a:off x="860763" y="188640"/>
              <a:ext cx="3887735" cy="400170"/>
            </a:xfrm>
            <a:prstGeom prst="rect">
              <a:avLst/>
            </a:prstGeom>
            <a:solidFill>
              <a:srgbClr val="FFF8EF"/>
            </a:solidFill>
            <a:ln w="9525">
              <a:noFill/>
              <a:miter lim="800000"/>
              <a:headEnd/>
              <a:tailEnd/>
            </a:ln>
          </p:spPr>
          <p:txBody>
            <a:bodyPr wrap="none">
              <a:spAutoFit/>
            </a:bodyPr>
            <a:lstStyle/>
            <a:p>
              <a:pPr algn="ctr"/>
              <a:r>
                <a:rPr lang="es-ES" sz="2000" b="1" dirty="0" smtClean="0">
                  <a:solidFill>
                    <a:srgbClr val="000099"/>
                  </a:solidFill>
                  <a:cs typeface="Arial" charset="0"/>
                </a:rPr>
                <a:t>EXPERIMENTAL PROCEDURE</a:t>
              </a:r>
              <a:endParaRPr lang="es-ES" sz="2000" b="1" dirty="0">
                <a:solidFill>
                  <a:srgbClr val="000099"/>
                </a:solidFill>
                <a:cs typeface="Arial" charset="0"/>
              </a:endParaRPr>
            </a:p>
          </p:txBody>
        </p:sp>
        <p:sp>
          <p:nvSpPr>
            <p:cNvPr id="10" name="9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latin typeface="Arial" pitchFamily="34" charset="0"/>
                <a:cs typeface="Arial" pitchFamily="34" charset="0"/>
              </a:endParaRPr>
            </a:p>
          </p:txBody>
        </p:sp>
      </p:grpSp>
      <p:sp>
        <p:nvSpPr>
          <p:cNvPr id="11" name="Rectangle 5"/>
          <p:cNvSpPr>
            <a:spLocks noChangeArrowheads="1"/>
          </p:cNvSpPr>
          <p:nvPr/>
        </p:nvSpPr>
        <p:spPr bwMode="auto">
          <a:xfrm>
            <a:off x="509835" y="764704"/>
            <a:ext cx="7660687" cy="1323439"/>
          </a:xfrm>
          <a:prstGeom prst="rect">
            <a:avLst/>
          </a:prstGeom>
          <a:noFill/>
          <a:ln w="9525">
            <a:noFill/>
            <a:miter lim="800000"/>
            <a:headEnd/>
            <a:tailEnd/>
          </a:ln>
        </p:spPr>
        <p:txBody>
          <a:bodyPr wrap="none">
            <a:spAutoFit/>
          </a:bodyPr>
          <a:lstStyle/>
          <a:p>
            <a:r>
              <a:rPr lang="en-US" sz="1600" b="1" dirty="0" err="1" smtClean="0">
                <a:latin typeface="Verdana" pitchFamily="34" charset="0"/>
              </a:rPr>
              <a:t>N</a:t>
            </a:r>
            <a:r>
              <a:rPr lang="en-US" sz="1600" b="1" baseline="-25000" dirty="0" err="1" smtClean="0">
                <a:latin typeface="Verdana" pitchFamily="34" charset="0"/>
              </a:rPr>
              <a:t>2</a:t>
            </a:r>
            <a:r>
              <a:rPr lang="en-US" sz="1600" b="1" dirty="0" smtClean="0">
                <a:latin typeface="Verdana" pitchFamily="34" charset="0"/>
              </a:rPr>
              <a:t> adsorption isotherms (77 </a:t>
            </a:r>
            <a:r>
              <a:rPr lang="en-US" sz="1600" b="1" dirty="0">
                <a:latin typeface="Verdana" pitchFamily="34" charset="0"/>
              </a:rPr>
              <a:t>K)</a:t>
            </a:r>
          </a:p>
          <a:p>
            <a:pPr>
              <a:buFont typeface="Wingdings" pitchFamily="2" charset="2"/>
              <a:buChar char="§"/>
            </a:pPr>
            <a:r>
              <a:rPr lang="en-US" sz="1600" b="1" dirty="0">
                <a:latin typeface="Verdana" pitchFamily="34" charset="0"/>
              </a:rPr>
              <a:t> </a:t>
            </a:r>
            <a:r>
              <a:rPr lang="en-US" sz="1600" dirty="0" err="1">
                <a:latin typeface="Verdana" pitchFamily="34" charset="0"/>
              </a:rPr>
              <a:t>Micromeritics</a:t>
            </a:r>
            <a:r>
              <a:rPr lang="en-US" sz="1600" dirty="0">
                <a:latin typeface="Verdana" pitchFamily="34" charset="0"/>
              </a:rPr>
              <a:t> TRISTAR 3000</a:t>
            </a:r>
          </a:p>
          <a:p>
            <a:pPr>
              <a:buFont typeface="Wingdings" pitchFamily="2" charset="2"/>
              <a:buChar char="§"/>
            </a:pPr>
            <a:r>
              <a:rPr lang="en-US" sz="1600" b="1" dirty="0">
                <a:latin typeface="Verdana" pitchFamily="34" charset="0"/>
              </a:rPr>
              <a:t> </a:t>
            </a:r>
            <a:r>
              <a:rPr lang="en-US" sz="1600" dirty="0" smtClean="0">
                <a:latin typeface="Verdana" pitchFamily="34" charset="0"/>
              </a:rPr>
              <a:t>Degasification</a:t>
            </a:r>
            <a:r>
              <a:rPr lang="en-US" sz="1600" dirty="0">
                <a:latin typeface="Verdana" pitchFamily="34" charset="0"/>
              </a:rPr>
              <a:t>: </a:t>
            </a:r>
            <a:r>
              <a:rPr lang="en-GB" sz="1600" dirty="0">
                <a:latin typeface="Verdana" pitchFamily="34" charset="0"/>
              </a:rPr>
              <a:t>T=150ºC ; 8 </a:t>
            </a:r>
            <a:r>
              <a:rPr lang="en-GB" sz="1600" dirty="0" smtClean="0">
                <a:latin typeface="Verdana" pitchFamily="34" charset="0"/>
              </a:rPr>
              <a:t>h</a:t>
            </a:r>
          </a:p>
          <a:p>
            <a:pPr>
              <a:buFont typeface="Wingdings" pitchFamily="2" charset="2"/>
              <a:buChar char="§"/>
            </a:pPr>
            <a:r>
              <a:rPr lang="en-GB" sz="1600" dirty="0" smtClean="0">
                <a:latin typeface="Verdana" pitchFamily="34" charset="0"/>
              </a:rPr>
              <a:t> S</a:t>
            </a:r>
            <a:r>
              <a:rPr lang="en-GB" sz="1600" baseline="-25000" dirty="0" smtClean="0">
                <a:latin typeface="Verdana" pitchFamily="34" charset="0"/>
              </a:rPr>
              <a:t>BET</a:t>
            </a:r>
            <a:r>
              <a:rPr lang="en-GB" sz="1600" dirty="0" smtClean="0">
                <a:latin typeface="Verdana" pitchFamily="34" charset="0"/>
              </a:rPr>
              <a:t> was calculated at P/P</a:t>
            </a:r>
            <a:r>
              <a:rPr lang="en-GB" sz="1600" baseline="-25000" dirty="0" smtClean="0">
                <a:latin typeface="Verdana" pitchFamily="34" charset="0"/>
              </a:rPr>
              <a:t>0</a:t>
            </a:r>
            <a:r>
              <a:rPr lang="en-GB" sz="1600" dirty="0" smtClean="0">
                <a:latin typeface="Verdana" pitchFamily="34" charset="0"/>
              </a:rPr>
              <a:t> between 0.05 and 0.2, D</a:t>
            </a:r>
            <a:r>
              <a:rPr lang="en-GB" sz="1600" baseline="-25000" dirty="0" smtClean="0">
                <a:latin typeface="Verdana" pitchFamily="34" charset="0"/>
              </a:rPr>
              <a:t>P</a:t>
            </a:r>
            <a:r>
              <a:rPr lang="en-GB" sz="1600" dirty="0" smtClean="0">
                <a:latin typeface="Verdana" pitchFamily="34" charset="0"/>
              </a:rPr>
              <a:t> with BJH method</a:t>
            </a:r>
          </a:p>
          <a:p>
            <a:r>
              <a:rPr lang="en-GB" sz="1600" dirty="0" smtClean="0">
                <a:latin typeface="Verdana" pitchFamily="34" charset="0"/>
              </a:rPr>
              <a:t>  (adsorption branch) and V</a:t>
            </a:r>
            <a:r>
              <a:rPr lang="en-GB" sz="1600" baseline="-25000" dirty="0" smtClean="0">
                <a:latin typeface="Verdana" pitchFamily="34" charset="0"/>
              </a:rPr>
              <a:t>P</a:t>
            </a:r>
            <a:r>
              <a:rPr lang="en-GB" sz="1600" dirty="0" smtClean="0">
                <a:latin typeface="Verdana" pitchFamily="34" charset="0"/>
              </a:rPr>
              <a:t> at P/</a:t>
            </a:r>
            <a:r>
              <a:rPr lang="en-GB" sz="1600" dirty="0" err="1" smtClean="0">
                <a:latin typeface="Verdana" pitchFamily="34" charset="0"/>
              </a:rPr>
              <a:t>P</a:t>
            </a:r>
            <a:r>
              <a:rPr lang="en-GB" sz="1600" baseline="-25000" dirty="0" err="1" smtClean="0">
                <a:latin typeface="Verdana" pitchFamily="34" charset="0"/>
              </a:rPr>
              <a:t>0</a:t>
            </a:r>
            <a:r>
              <a:rPr lang="en-GB" sz="1600" dirty="0" smtClean="0">
                <a:latin typeface="Verdana" pitchFamily="34" charset="0"/>
              </a:rPr>
              <a:t>= 0.97</a:t>
            </a:r>
            <a:endParaRPr lang="en-US" sz="1600" dirty="0">
              <a:latin typeface="Verdana" pitchFamily="34" charset="0"/>
            </a:endParaRPr>
          </a:p>
        </p:txBody>
      </p:sp>
      <p:sp>
        <p:nvSpPr>
          <p:cNvPr id="12" name="Rectangle 3"/>
          <p:cNvSpPr>
            <a:spLocks noChangeArrowheads="1"/>
          </p:cNvSpPr>
          <p:nvPr/>
        </p:nvSpPr>
        <p:spPr bwMode="auto">
          <a:xfrm>
            <a:off x="467866" y="2487712"/>
            <a:ext cx="7704534" cy="941387"/>
          </a:xfrm>
          <a:prstGeom prst="rect">
            <a:avLst/>
          </a:prstGeom>
          <a:noFill/>
          <a:ln w="9525">
            <a:noFill/>
            <a:miter lim="800000"/>
            <a:headEnd/>
            <a:tailEnd/>
          </a:ln>
        </p:spPr>
        <p:txBody>
          <a:bodyPr/>
          <a:lstStyle/>
          <a:p>
            <a:pPr>
              <a:buFontTx/>
              <a:buChar char="•"/>
            </a:pPr>
            <a:r>
              <a:rPr lang="en-GB" sz="1600" dirty="0">
                <a:latin typeface="Verdana" pitchFamily="34" charset="0"/>
              </a:rPr>
              <a:t> </a:t>
            </a:r>
            <a:r>
              <a:rPr lang="en-GB" sz="1600" dirty="0" smtClean="0">
                <a:latin typeface="Verdana" pitchFamily="34" charset="0"/>
              </a:rPr>
              <a:t>Volumetric analyzer - Scientific </a:t>
            </a:r>
            <a:r>
              <a:rPr lang="en-GB" sz="1600" dirty="0">
                <a:latin typeface="Verdana" pitchFamily="34" charset="0"/>
              </a:rPr>
              <a:t>Instruments HPVA-100 (VTI)</a:t>
            </a:r>
          </a:p>
          <a:p>
            <a:pPr>
              <a:buFontTx/>
              <a:buChar char="•"/>
            </a:pPr>
            <a:r>
              <a:rPr lang="en-GB" sz="1600" dirty="0">
                <a:latin typeface="Verdana" pitchFamily="34" charset="0"/>
              </a:rPr>
              <a:t> </a:t>
            </a:r>
            <a:r>
              <a:rPr lang="en-GB" sz="1600" dirty="0" smtClean="0">
                <a:latin typeface="Verdana" pitchFamily="34" charset="0"/>
              </a:rPr>
              <a:t>Degasification</a:t>
            </a:r>
            <a:r>
              <a:rPr lang="en-GB" sz="1600" dirty="0">
                <a:latin typeface="Verdana" pitchFamily="34" charset="0"/>
              </a:rPr>
              <a:t>: T=110ºC; </a:t>
            </a:r>
            <a:r>
              <a:rPr lang="en-GB" sz="1600" dirty="0" smtClean="0">
                <a:latin typeface="Verdana" pitchFamily="34" charset="0"/>
              </a:rPr>
              <a:t>p=3 mbar</a:t>
            </a:r>
            <a:r>
              <a:rPr lang="en-GB" sz="1600" dirty="0">
                <a:latin typeface="Verdana" pitchFamily="34" charset="0"/>
              </a:rPr>
              <a:t>; 2 h.</a:t>
            </a:r>
          </a:p>
          <a:p>
            <a:pPr>
              <a:buFontTx/>
              <a:buChar char="•"/>
            </a:pPr>
            <a:r>
              <a:rPr lang="en-GB" sz="1600" dirty="0">
                <a:latin typeface="Verdana" pitchFamily="34" charset="0"/>
              </a:rPr>
              <a:t> </a:t>
            </a:r>
            <a:r>
              <a:rPr lang="en-GB" sz="1600" dirty="0" smtClean="0">
                <a:latin typeface="Verdana" pitchFamily="34" charset="0"/>
              </a:rPr>
              <a:t>CO2 Adsorption: </a:t>
            </a:r>
            <a:r>
              <a:rPr lang="en-GB" sz="1600" b="1" dirty="0">
                <a:latin typeface="Verdana" pitchFamily="34" charset="0"/>
              </a:rPr>
              <a:t>T=45ºC </a:t>
            </a:r>
            <a:r>
              <a:rPr lang="en-GB" sz="1600" dirty="0">
                <a:latin typeface="Verdana" pitchFamily="34" charset="0"/>
              </a:rPr>
              <a:t>(0.5-6 bar)</a:t>
            </a:r>
          </a:p>
        </p:txBody>
      </p:sp>
      <p:sp>
        <p:nvSpPr>
          <p:cNvPr id="13" name="Rectangle 5"/>
          <p:cNvSpPr>
            <a:spLocks noChangeArrowheads="1"/>
          </p:cNvSpPr>
          <p:nvPr/>
        </p:nvSpPr>
        <p:spPr bwMode="auto">
          <a:xfrm>
            <a:off x="488504" y="2195612"/>
            <a:ext cx="3744936" cy="338554"/>
          </a:xfrm>
          <a:prstGeom prst="rect">
            <a:avLst/>
          </a:prstGeom>
          <a:noFill/>
          <a:ln w="9525">
            <a:noFill/>
            <a:miter lim="800000"/>
            <a:headEnd/>
            <a:tailEnd/>
          </a:ln>
        </p:spPr>
        <p:txBody>
          <a:bodyPr wrap="none">
            <a:spAutoFit/>
          </a:bodyPr>
          <a:lstStyle/>
          <a:p>
            <a:r>
              <a:rPr lang="en-US" sz="1600" b="1" dirty="0" smtClean="0">
                <a:latin typeface="Verdana" pitchFamily="34" charset="0"/>
              </a:rPr>
              <a:t>Pure CO</a:t>
            </a:r>
            <a:r>
              <a:rPr lang="en-US" sz="1600" b="1" baseline="-25000" dirty="0" smtClean="0">
                <a:latin typeface="Verdana" pitchFamily="34" charset="0"/>
              </a:rPr>
              <a:t>2</a:t>
            </a:r>
            <a:r>
              <a:rPr lang="en-US" sz="1600" b="1" dirty="0" smtClean="0">
                <a:latin typeface="Verdana" pitchFamily="34" charset="0"/>
              </a:rPr>
              <a:t> adsorption isotherms</a:t>
            </a:r>
            <a:endParaRPr lang="en-US" sz="1600" b="1" dirty="0">
              <a:latin typeface="Verdana" pitchFamily="34" charset="0"/>
            </a:endParaRPr>
          </a:p>
        </p:txBody>
      </p:sp>
      <p:sp>
        <p:nvSpPr>
          <p:cNvPr id="15" name="Rectangle 3"/>
          <p:cNvSpPr>
            <a:spLocks noChangeArrowheads="1"/>
          </p:cNvSpPr>
          <p:nvPr/>
        </p:nvSpPr>
        <p:spPr bwMode="auto">
          <a:xfrm>
            <a:off x="468313" y="3650236"/>
            <a:ext cx="8351837" cy="571500"/>
          </a:xfrm>
          <a:prstGeom prst="rect">
            <a:avLst/>
          </a:prstGeom>
          <a:noFill/>
          <a:ln w="9525">
            <a:noFill/>
            <a:miter lim="800000"/>
            <a:headEnd/>
            <a:tailEnd/>
          </a:ln>
        </p:spPr>
        <p:txBody>
          <a:bodyPr/>
          <a:lstStyle/>
          <a:p>
            <a:pPr>
              <a:buFontTx/>
              <a:buChar char="•"/>
            </a:pPr>
            <a:r>
              <a:rPr lang="en-GB" sz="1600">
                <a:latin typeface="Verdana" pitchFamily="34" charset="0"/>
              </a:rPr>
              <a:t> TA instruments SDT Simultaneous 2960</a:t>
            </a:r>
            <a:r>
              <a:rPr lang="es-ES" sz="1600">
                <a:latin typeface="Verdana" pitchFamily="34" charset="0"/>
              </a:rPr>
              <a:t> Thermobalance</a:t>
            </a:r>
          </a:p>
          <a:p>
            <a:pPr>
              <a:buFontTx/>
              <a:buChar char="•"/>
            </a:pPr>
            <a:r>
              <a:rPr lang="es-ES" sz="1600">
                <a:latin typeface="Verdana" pitchFamily="34" charset="0"/>
              </a:rPr>
              <a:t> Degasification: 100mL/min N</a:t>
            </a:r>
            <a:r>
              <a:rPr lang="es-ES" sz="1600" baseline="-25000">
                <a:latin typeface="Verdana" pitchFamily="34" charset="0"/>
              </a:rPr>
              <a:t>2</a:t>
            </a:r>
            <a:r>
              <a:rPr lang="es-ES" sz="1600">
                <a:latin typeface="Verdana" pitchFamily="34" charset="0"/>
              </a:rPr>
              <a:t> 110ºC; Analysis: 100mL/min CO</a:t>
            </a:r>
            <a:r>
              <a:rPr lang="es-ES" sz="1600" baseline="-25000">
                <a:latin typeface="Verdana" pitchFamily="34" charset="0"/>
              </a:rPr>
              <a:t>2</a:t>
            </a:r>
            <a:r>
              <a:rPr lang="es-ES" sz="1600">
                <a:latin typeface="Verdana" pitchFamily="34" charset="0"/>
              </a:rPr>
              <a:t> at 45ºC. </a:t>
            </a:r>
            <a:endParaRPr lang="en-GB" sz="1600">
              <a:latin typeface="Verdana" pitchFamily="34" charset="0"/>
            </a:endParaRPr>
          </a:p>
        </p:txBody>
      </p:sp>
      <p:sp>
        <p:nvSpPr>
          <p:cNvPr id="16" name="Rectangle 5"/>
          <p:cNvSpPr>
            <a:spLocks noChangeArrowheads="1"/>
          </p:cNvSpPr>
          <p:nvPr/>
        </p:nvSpPr>
        <p:spPr bwMode="auto">
          <a:xfrm>
            <a:off x="488950" y="3358136"/>
            <a:ext cx="4296369" cy="338554"/>
          </a:xfrm>
          <a:prstGeom prst="rect">
            <a:avLst/>
          </a:prstGeom>
          <a:noFill/>
          <a:ln w="9525">
            <a:noFill/>
            <a:miter lim="800000"/>
            <a:headEnd/>
            <a:tailEnd/>
          </a:ln>
        </p:spPr>
        <p:txBody>
          <a:bodyPr wrap="none">
            <a:spAutoFit/>
          </a:bodyPr>
          <a:lstStyle/>
          <a:p>
            <a:r>
              <a:rPr lang="en-US" sz="1600" b="1" dirty="0" err="1" smtClean="0">
                <a:latin typeface="Verdana" pitchFamily="34" charset="0"/>
              </a:rPr>
              <a:t>Thermogravimetric</a:t>
            </a:r>
            <a:r>
              <a:rPr lang="en-US" sz="1600" b="1" dirty="0" smtClean="0">
                <a:latin typeface="Verdana" pitchFamily="34" charset="0"/>
              </a:rPr>
              <a:t> </a:t>
            </a:r>
            <a:r>
              <a:rPr lang="en-US" sz="1600" b="1" dirty="0" err="1" smtClean="0">
                <a:latin typeface="Verdana" pitchFamily="34" charset="0"/>
              </a:rPr>
              <a:t>mesasurements</a:t>
            </a:r>
            <a:endParaRPr lang="en-US" sz="1600" b="1" dirty="0">
              <a:latin typeface="Verdana"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0" name="Rectangle 5"/>
          <p:cNvSpPr>
            <a:spLocks noChangeArrowheads="1"/>
          </p:cNvSpPr>
          <p:nvPr/>
        </p:nvSpPr>
        <p:spPr bwMode="auto">
          <a:xfrm>
            <a:off x="467544" y="980728"/>
            <a:ext cx="3889206" cy="707886"/>
          </a:xfrm>
          <a:prstGeom prst="rect">
            <a:avLst/>
          </a:prstGeom>
          <a:noFill/>
          <a:ln w="9525">
            <a:noFill/>
            <a:miter lim="800000"/>
            <a:headEnd/>
            <a:tailEnd/>
          </a:ln>
        </p:spPr>
        <p:txBody>
          <a:bodyPr wrap="none">
            <a:spAutoFit/>
          </a:bodyPr>
          <a:lstStyle/>
          <a:p>
            <a:r>
              <a:rPr lang="en-US" sz="2000" b="1" dirty="0" smtClean="0">
                <a:latin typeface="Verdana" pitchFamily="34" charset="0"/>
              </a:rPr>
              <a:t>CO</a:t>
            </a:r>
            <a:r>
              <a:rPr lang="en-US" sz="2000" b="1" baseline="-25000" dirty="0" smtClean="0">
                <a:latin typeface="Verdana" pitchFamily="34" charset="0"/>
              </a:rPr>
              <a:t>2</a:t>
            </a:r>
            <a:r>
              <a:rPr lang="en-US" sz="2000" b="1" dirty="0" smtClean="0">
                <a:latin typeface="Verdana" pitchFamily="34" charset="0"/>
              </a:rPr>
              <a:t>volumetric adsorption</a:t>
            </a:r>
          </a:p>
          <a:p>
            <a:pPr algn="ctr"/>
            <a:r>
              <a:rPr lang="en-US" sz="2000" b="1" dirty="0" smtClean="0">
                <a:latin typeface="Verdana" pitchFamily="34" charset="0"/>
              </a:rPr>
              <a:t>(isotherms)</a:t>
            </a:r>
            <a:endParaRPr lang="en-US" sz="2000" b="1" dirty="0">
              <a:latin typeface="Verdana" pitchFamily="34" charset="0"/>
            </a:endParaRPr>
          </a:p>
        </p:txBody>
      </p:sp>
      <p:sp>
        <p:nvSpPr>
          <p:cNvPr id="132101" name="Rectangle 9"/>
          <p:cNvSpPr>
            <a:spLocks noChangeArrowheads="1"/>
          </p:cNvSpPr>
          <p:nvPr/>
        </p:nvSpPr>
        <p:spPr bwMode="auto">
          <a:xfrm>
            <a:off x="1619672" y="2996952"/>
            <a:ext cx="3004348" cy="707886"/>
          </a:xfrm>
          <a:prstGeom prst="rect">
            <a:avLst/>
          </a:prstGeom>
          <a:noFill/>
          <a:ln w="9525">
            <a:noFill/>
            <a:miter lim="800000"/>
            <a:headEnd/>
            <a:tailEnd/>
          </a:ln>
        </p:spPr>
        <p:txBody>
          <a:bodyPr wrap="none">
            <a:spAutoFit/>
          </a:bodyPr>
          <a:lstStyle/>
          <a:p>
            <a:pPr algn="ctr"/>
            <a:r>
              <a:rPr lang="en-GB" sz="2000" dirty="0">
                <a:latin typeface="Verdana" pitchFamily="34" charset="0"/>
              </a:rPr>
              <a:t>Scientific Instruments</a:t>
            </a:r>
          </a:p>
          <a:p>
            <a:pPr algn="ctr"/>
            <a:r>
              <a:rPr lang="en-GB" sz="2000" dirty="0">
                <a:latin typeface="Verdana" pitchFamily="34" charset="0"/>
              </a:rPr>
              <a:t>HPVA-100 (VTI)</a:t>
            </a:r>
          </a:p>
        </p:txBody>
      </p:sp>
      <p:pic>
        <p:nvPicPr>
          <p:cNvPr id="132102" name="Picture 6"/>
          <p:cNvPicPr>
            <a:picLocks noChangeAspect="1" noChangeArrowheads="1"/>
          </p:cNvPicPr>
          <p:nvPr/>
        </p:nvPicPr>
        <p:blipFill>
          <a:blip r:embed="rId3" cstate="print">
            <a:lum bright="18000" contrast="12000"/>
          </a:blip>
          <a:srcRect b="2676"/>
          <a:stretch>
            <a:fillRect/>
          </a:stretch>
        </p:blipFill>
        <p:spPr bwMode="auto">
          <a:xfrm>
            <a:off x="4932040" y="764704"/>
            <a:ext cx="3631183" cy="5590628"/>
          </a:xfrm>
          <a:prstGeom prst="rect">
            <a:avLst/>
          </a:prstGeom>
          <a:noFill/>
          <a:ln w="9525">
            <a:noFill/>
            <a:miter lim="800000"/>
            <a:headEnd/>
            <a:tailEnd/>
          </a:ln>
        </p:spPr>
      </p:pic>
      <p:sp>
        <p:nvSpPr>
          <p:cNvPr id="132103" name="Oval 14"/>
          <p:cNvSpPr>
            <a:spLocks noChangeArrowheads="1"/>
          </p:cNvSpPr>
          <p:nvPr/>
        </p:nvSpPr>
        <p:spPr bwMode="auto">
          <a:xfrm>
            <a:off x="4867275" y="5168900"/>
            <a:ext cx="287338" cy="288925"/>
          </a:xfrm>
          <a:prstGeom prst="ellipse">
            <a:avLst/>
          </a:prstGeom>
          <a:noFill/>
          <a:ln w="22225">
            <a:solidFill>
              <a:schemeClr val="bg2"/>
            </a:solidFill>
            <a:round/>
            <a:headEnd/>
            <a:tailEnd/>
          </a:ln>
        </p:spPr>
        <p:txBody>
          <a:bodyPr wrap="none" anchor="ctr"/>
          <a:lstStyle/>
          <a:p>
            <a:endParaRPr lang="en-US"/>
          </a:p>
        </p:txBody>
      </p:sp>
      <p:sp>
        <p:nvSpPr>
          <p:cNvPr id="132104" name="Line 16"/>
          <p:cNvSpPr>
            <a:spLocks noChangeShapeType="1"/>
          </p:cNvSpPr>
          <p:nvPr/>
        </p:nvSpPr>
        <p:spPr bwMode="auto">
          <a:xfrm flipV="1">
            <a:off x="5048250" y="4419600"/>
            <a:ext cx="142875" cy="742950"/>
          </a:xfrm>
          <a:prstGeom prst="line">
            <a:avLst/>
          </a:prstGeom>
          <a:noFill/>
          <a:ln w="22225">
            <a:solidFill>
              <a:schemeClr val="bg2"/>
            </a:solidFill>
            <a:round/>
            <a:headEnd/>
            <a:tailEnd type="triangle" w="med" len="med"/>
          </a:ln>
        </p:spPr>
        <p:txBody>
          <a:bodyPr/>
          <a:lstStyle/>
          <a:p>
            <a:endParaRPr lang="es-E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698" name="Picture 2" descr="C:\Users\GC\Desktop\UNIANDES\Presentaciones posibles\FIGURAS VARIAS\Lecho fijo-Masas\EQUIPOS ADS 001.jpg"/>
          <p:cNvPicPr>
            <a:picLocks noChangeAspect="1" noChangeArrowheads="1"/>
          </p:cNvPicPr>
          <p:nvPr/>
        </p:nvPicPr>
        <p:blipFill>
          <a:blip r:embed="rId2" cstate="print"/>
          <a:srcRect/>
          <a:stretch>
            <a:fillRect/>
          </a:stretch>
        </p:blipFill>
        <p:spPr bwMode="auto">
          <a:xfrm>
            <a:off x="1258888" y="1196975"/>
            <a:ext cx="6707187" cy="5008563"/>
          </a:xfrm>
          <a:prstGeom prst="rect">
            <a:avLst/>
          </a:prstGeom>
          <a:noFill/>
          <a:ln w="9525">
            <a:noFill/>
            <a:miter lim="800000"/>
            <a:headEnd/>
            <a:tailEnd/>
          </a:ln>
        </p:spPr>
      </p:pic>
      <p:sp>
        <p:nvSpPr>
          <p:cNvPr id="285699" name="2 Rectángulo"/>
          <p:cNvSpPr>
            <a:spLocks noChangeArrowheads="1"/>
          </p:cNvSpPr>
          <p:nvPr/>
        </p:nvSpPr>
        <p:spPr bwMode="auto">
          <a:xfrm>
            <a:off x="2484438" y="724634"/>
            <a:ext cx="4006225" cy="400110"/>
          </a:xfrm>
          <a:prstGeom prst="rect">
            <a:avLst/>
          </a:prstGeom>
          <a:noFill/>
          <a:ln w="9525">
            <a:noFill/>
            <a:miter lim="800000"/>
            <a:headEnd/>
            <a:tailEnd/>
          </a:ln>
        </p:spPr>
        <p:txBody>
          <a:bodyPr wrap="none">
            <a:spAutoFit/>
          </a:bodyPr>
          <a:lstStyle/>
          <a:p>
            <a:r>
              <a:rPr lang="en-GB" dirty="0">
                <a:latin typeface="Verdana" pitchFamily="34" charset="0"/>
              </a:rPr>
              <a:t> </a:t>
            </a:r>
            <a:r>
              <a:rPr lang="en-GB" sz="2000" b="1" dirty="0" smtClean="0">
                <a:latin typeface="Verdana" pitchFamily="34" charset="0"/>
              </a:rPr>
              <a:t>Adsorption fixed bed+ </a:t>
            </a:r>
            <a:r>
              <a:rPr lang="en-GB" sz="2000" b="1" dirty="0">
                <a:latin typeface="Verdana" pitchFamily="34" charset="0"/>
              </a:rPr>
              <a:t>MS</a:t>
            </a:r>
            <a:endParaRPr lang="es-ES" sz="20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22" name="Picture 2" descr="C:\Users\GC\Desktop\UNIANDES\Presentaciones posibles\FIGURAS VARIAS\Lecho fijo-Masas\EQUIPOS ADS 004.jpg"/>
          <p:cNvPicPr>
            <a:picLocks noChangeAspect="1" noChangeArrowheads="1"/>
          </p:cNvPicPr>
          <p:nvPr/>
        </p:nvPicPr>
        <p:blipFill>
          <a:blip r:embed="rId2" cstate="print"/>
          <a:srcRect/>
          <a:stretch>
            <a:fillRect/>
          </a:stretch>
        </p:blipFill>
        <p:spPr bwMode="auto">
          <a:xfrm>
            <a:off x="179388" y="788988"/>
            <a:ext cx="4392612" cy="5880100"/>
          </a:xfrm>
          <a:prstGeom prst="rect">
            <a:avLst/>
          </a:prstGeom>
          <a:noFill/>
          <a:ln w="9525">
            <a:noFill/>
            <a:miter lim="800000"/>
            <a:headEnd/>
            <a:tailEnd/>
          </a:ln>
        </p:spPr>
      </p:pic>
      <p:pic>
        <p:nvPicPr>
          <p:cNvPr id="286723" name="Picture 3" descr="C:\Users\GC\Desktop\UNIANDES\Presentaciones posibles\FIGURAS VARIAS\Lecho fijo-Masas\EQUIPOS ADS 005.jpg"/>
          <p:cNvPicPr>
            <a:picLocks noChangeAspect="1" noChangeArrowheads="1"/>
          </p:cNvPicPr>
          <p:nvPr/>
        </p:nvPicPr>
        <p:blipFill>
          <a:blip r:embed="rId3" cstate="print"/>
          <a:srcRect/>
          <a:stretch>
            <a:fillRect/>
          </a:stretch>
        </p:blipFill>
        <p:spPr bwMode="auto">
          <a:xfrm>
            <a:off x="4756150" y="2276475"/>
            <a:ext cx="4241800" cy="3168650"/>
          </a:xfrm>
          <a:prstGeom prst="rect">
            <a:avLst/>
          </a:prstGeom>
          <a:noFill/>
          <a:ln w="9525">
            <a:noFill/>
            <a:miter lim="800000"/>
            <a:headEnd/>
            <a:tailEnd/>
          </a:ln>
        </p:spPr>
      </p:pic>
      <p:sp>
        <p:nvSpPr>
          <p:cNvPr id="6" name="2 Rectángulo"/>
          <p:cNvSpPr>
            <a:spLocks noChangeArrowheads="1"/>
          </p:cNvSpPr>
          <p:nvPr/>
        </p:nvSpPr>
        <p:spPr bwMode="auto">
          <a:xfrm>
            <a:off x="727092" y="332656"/>
            <a:ext cx="3268844" cy="400110"/>
          </a:xfrm>
          <a:prstGeom prst="rect">
            <a:avLst/>
          </a:prstGeom>
          <a:noFill/>
          <a:ln w="9525">
            <a:noFill/>
            <a:miter lim="800000"/>
            <a:headEnd/>
            <a:tailEnd/>
          </a:ln>
        </p:spPr>
        <p:txBody>
          <a:bodyPr wrap="none">
            <a:spAutoFit/>
          </a:bodyPr>
          <a:lstStyle/>
          <a:p>
            <a:r>
              <a:rPr lang="en-GB" dirty="0">
                <a:latin typeface="Verdana" pitchFamily="34" charset="0"/>
              </a:rPr>
              <a:t> </a:t>
            </a:r>
            <a:r>
              <a:rPr lang="en-GB" sz="2000" b="1" dirty="0" smtClean="0">
                <a:latin typeface="Verdana" pitchFamily="34" charset="0"/>
              </a:rPr>
              <a:t>Adsorption fixed bed</a:t>
            </a:r>
            <a:endParaRPr lang="es-ES" sz="2000" b="1" dirty="0"/>
          </a:p>
        </p:txBody>
      </p:sp>
      <p:sp>
        <p:nvSpPr>
          <p:cNvPr id="7" name="2 Rectángulo"/>
          <p:cNvSpPr>
            <a:spLocks noChangeArrowheads="1"/>
          </p:cNvSpPr>
          <p:nvPr/>
        </p:nvSpPr>
        <p:spPr bwMode="auto">
          <a:xfrm>
            <a:off x="5436096" y="1772816"/>
            <a:ext cx="2629246" cy="400110"/>
          </a:xfrm>
          <a:prstGeom prst="rect">
            <a:avLst/>
          </a:prstGeom>
          <a:noFill/>
          <a:ln w="9525">
            <a:noFill/>
            <a:miter lim="800000"/>
            <a:headEnd/>
            <a:tailEnd/>
          </a:ln>
        </p:spPr>
        <p:txBody>
          <a:bodyPr wrap="none">
            <a:spAutoFit/>
          </a:bodyPr>
          <a:lstStyle/>
          <a:p>
            <a:r>
              <a:rPr lang="en-GB" sz="2000" b="1" dirty="0" smtClean="0">
                <a:latin typeface="Verdana" pitchFamily="34" charset="0"/>
              </a:rPr>
              <a:t>MS spectrometer</a:t>
            </a:r>
            <a:endParaRPr lang="es-ES" sz="20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31" name="Picture 40"/>
          <p:cNvPicPr>
            <a:picLocks noChangeAspect="1" noChangeArrowheads="1"/>
          </p:cNvPicPr>
          <p:nvPr/>
        </p:nvPicPr>
        <p:blipFill>
          <a:blip r:embed="rId3" cstate="print"/>
          <a:srcRect/>
          <a:stretch>
            <a:fillRect/>
          </a:stretch>
        </p:blipFill>
        <p:spPr bwMode="auto">
          <a:xfrm>
            <a:off x="5057718" y="880256"/>
            <a:ext cx="3965632" cy="3279676"/>
          </a:xfrm>
          <a:prstGeom prst="rect">
            <a:avLst/>
          </a:prstGeom>
          <a:noFill/>
          <a:ln w="9525">
            <a:noFill/>
            <a:miter lim="800000"/>
            <a:headEnd/>
            <a:tailEnd/>
          </a:ln>
        </p:spPr>
      </p:pic>
      <p:pic>
        <p:nvPicPr>
          <p:cNvPr id="25630" name="Picture 38"/>
          <p:cNvPicPr>
            <a:picLocks noChangeAspect="1" noChangeArrowheads="1"/>
          </p:cNvPicPr>
          <p:nvPr/>
        </p:nvPicPr>
        <p:blipFill>
          <a:blip r:embed="rId4" cstate="print"/>
          <a:srcRect/>
          <a:stretch>
            <a:fillRect/>
          </a:stretch>
        </p:blipFill>
        <p:spPr bwMode="auto">
          <a:xfrm>
            <a:off x="569144" y="1268760"/>
            <a:ext cx="3930848" cy="3372028"/>
          </a:xfrm>
          <a:prstGeom prst="rect">
            <a:avLst/>
          </a:prstGeom>
          <a:noFill/>
          <a:ln w="9525">
            <a:noFill/>
            <a:miter lim="800000"/>
            <a:headEnd/>
            <a:tailEnd/>
          </a:ln>
        </p:spPr>
      </p:pic>
      <p:sp>
        <p:nvSpPr>
          <p:cNvPr id="25601" name="Text Box 5"/>
          <p:cNvSpPr txBox="1">
            <a:spLocks noChangeArrowheads="1"/>
          </p:cNvSpPr>
          <p:nvPr/>
        </p:nvSpPr>
        <p:spPr bwMode="auto">
          <a:xfrm>
            <a:off x="6084168" y="836712"/>
            <a:ext cx="2211404" cy="309651"/>
          </a:xfrm>
          <a:prstGeom prst="rect">
            <a:avLst/>
          </a:prstGeom>
          <a:noFill/>
          <a:ln w="9525">
            <a:noFill/>
            <a:miter lim="800000"/>
            <a:headEnd/>
            <a:tailEnd/>
          </a:ln>
        </p:spPr>
        <p:txBody>
          <a:bodyPr wrap="none" lIns="93296" tIns="46648" rIns="93296" bIns="46648">
            <a:spAutoFit/>
          </a:bodyPr>
          <a:lstStyle/>
          <a:p>
            <a:r>
              <a:rPr lang="es-ES_tradnl" sz="1400" b="1" dirty="0" smtClean="0">
                <a:latin typeface="Verdana" pitchFamily="34" charset="0"/>
              </a:rPr>
              <a:t>N</a:t>
            </a:r>
            <a:r>
              <a:rPr lang="es-ES_tradnl" sz="1400" b="1" baseline="-25000" dirty="0" smtClean="0">
                <a:latin typeface="Verdana" pitchFamily="34" charset="0"/>
              </a:rPr>
              <a:t>2</a:t>
            </a:r>
            <a:r>
              <a:rPr lang="es-ES_tradnl" sz="1400" b="1" dirty="0" smtClean="0">
                <a:latin typeface="Verdana" pitchFamily="34" charset="0"/>
              </a:rPr>
              <a:t> </a:t>
            </a:r>
            <a:r>
              <a:rPr lang="es-ES_tradnl" sz="1400" b="1" dirty="0" err="1" smtClean="0">
                <a:latin typeface="Verdana" pitchFamily="34" charset="0"/>
              </a:rPr>
              <a:t>adsorption</a:t>
            </a:r>
            <a:r>
              <a:rPr lang="es-ES_tradnl" sz="1400" b="1" dirty="0" smtClean="0">
                <a:latin typeface="Verdana" pitchFamily="34" charset="0"/>
              </a:rPr>
              <a:t>, 77 </a:t>
            </a:r>
            <a:r>
              <a:rPr lang="es-ES_tradnl" sz="1400" b="1" dirty="0">
                <a:latin typeface="Verdana" pitchFamily="34" charset="0"/>
              </a:rPr>
              <a:t>K</a:t>
            </a:r>
            <a:endParaRPr lang="es-ES" sz="1400" b="1" dirty="0">
              <a:latin typeface="Verdana" pitchFamily="34" charset="0"/>
            </a:endParaRPr>
          </a:p>
        </p:txBody>
      </p:sp>
      <p:sp>
        <p:nvSpPr>
          <p:cNvPr id="25602" name="Rectangle 6"/>
          <p:cNvSpPr>
            <a:spLocks noChangeArrowheads="1"/>
          </p:cNvSpPr>
          <p:nvPr/>
        </p:nvSpPr>
        <p:spPr bwMode="auto">
          <a:xfrm>
            <a:off x="1769364" y="4513609"/>
            <a:ext cx="2226572" cy="246221"/>
          </a:xfrm>
          <a:prstGeom prst="rect">
            <a:avLst/>
          </a:prstGeom>
          <a:noFill/>
          <a:ln w="9525">
            <a:noFill/>
            <a:miter lim="800000"/>
            <a:headEnd/>
            <a:tailEnd/>
          </a:ln>
        </p:spPr>
        <p:txBody>
          <a:bodyPr wrap="none" lIns="0" tIns="0" rIns="0" bIns="0">
            <a:spAutoFit/>
          </a:bodyPr>
          <a:lstStyle/>
          <a:p>
            <a:r>
              <a:rPr lang="es-ES" sz="1600" b="1" dirty="0" smtClean="0">
                <a:solidFill>
                  <a:srgbClr val="000514"/>
                </a:solidFill>
                <a:latin typeface="Verdana" pitchFamily="34" charset="0"/>
              </a:rPr>
              <a:t>Textural </a:t>
            </a:r>
            <a:r>
              <a:rPr lang="es-ES" sz="1600" b="1" dirty="0" err="1" smtClean="0">
                <a:solidFill>
                  <a:srgbClr val="000514"/>
                </a:solidFill>
                <a:latin typeface="Verdana" pitchFamily="34" charset="0"/>
              </a:rPr>
              <a:t>properties</a:t>
            </a:r>
            <a:endParaRPr lang="es-ES" sz="1600" b="1" dirty="0">
              <a:latin typeface="Verdana" pitchFamily="34" charset="0"/>
            </a:endParaRPr>
          </a:p>
        </p:txBody>
      </p:sp>
      <p:sp>
        <p:nvSpPr>
          <p:cNvPr id="25603" name="Text Box 7"/>
          <p:cNvSpPr txBox="1">
            <a:spLocks noChangeArrowheads="1"/>
          </p:cNvSpPr>
          <p:nvPr/>
        </p:nvSpPr>
        <p:spPr bwMode="auto">
          <a:xfrm>
            <a:off x="2339752" y="1247141"/>
            <a:ext cx="616416" cy="309651"/>
          </a:xfrm>
          <a:prstGeom prst="rect">
            <a:avLst/>
          </a:prstGeom>
          <a:noFill/>
          <a:ln w="9525">
            <a:noFill/>
            <a:miter lim="800000"/>
            <a:headEnd/>
            <a:tailEnd/>
          </a:ln>
        </p:spPr>
        <p:txBody>
          <a:bodyPr wrap="square" lIns="93296" tIns="46648" rIns="93296" bIns="46648">
            <a:spAutoFit/>
          </a:bodyPr>
          <a:lstStyle/>
          <a:p>
            <a:r>
              <a:rPr lang="es-ES_tradnl" sz="1400" b="1" dirty="0" smtClean="0">
                <a:latin typeface="Verdana" pitchFamily="34" charset="0"/>
              </a:rPr>
              <a:t>XRD</a:t>
            </a:r>
            <a:endParaRPr lang="es-ES" sz="1400" b="1" dirty="0">
              <a:latin typeface="Verdana" pitchFamily="34" charset="0"/>
            </a:endParaRPr>
          </a:p>
        </p:txBody>
      </p:sp>
      <p:graphicFrame>
        <p:nvGraphicFramePr>
          <p:cNvPr id="939018" name="Group 10"/>
          <p:cNvGraphicFramePr>
            <a:graphicFrameLocks noGrp="1"/>
          </p:cNvGraphicFramePr>
          <p:nvPr/>
        </p:nvGraphicFramePr>
        <p:xfrm>
          <a:off x="278262" y="4899356"/>
          <a:ext cx="5085826" cy="1368153"/>
        </p:xfrm>
        <a:graphic>
          <a:graphicData uri="http://schemas.openxmlformats.org/drawingml/2006/table">
            <a:tbl>
              <a:tblPr/>
              <a:tblGrid>
                <a:gridCol w="1557433"/>
                <a:gridCol w="1097967"/>
                <a:gridCol w="1036297"/>
                <a:gridCol w="1394129"/>
              </a:tblGrid>
              <a:tr h="62149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3399"/>
                          </a:solidFill>
                          <a:effectLst/>
                          <a:latin typeface="Verdana" pitchFamily="34" charset="0"/>
                          <a:cs typeface="Times New Roman" pitchFamily="18" charset="0"/>
                        </a:rPr>
                        <a:t>Material</a:t>
                      </a:r>
                      <a:endParaRPr kumimoji="0" lang="en-US" sz="2800" b="0" i="0" u="none" strike="noStrike" cap="none" normalizeH="0" baseline="0" dirty="0" smtClean="0">
                        <a:ln>
                          <a:noFill/>
                        </a:ln>
                        <a:solidFill>
                          <a:schemeClr val="tx1"/>
                        </a:solidFill>
                        <a:effectLst/>
                        <a:latin typeface="Times New Roman" pitchFamily="18" charset="0"/>
                      </a:endParaRPr>
                    </a:p>
                  </a:txBody>
                  <a:tcPr marL="93303" marR="93303" marT="46649" marB="4664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rgbClr val="003399"/>
                          </a:solidFill>
                          <a:effectLst/>
                          <a:latin typeface="Verdana" pitchFamily="34" charset="0"/>
                          <a:cs typeface="Times New Roman" pitchFamily="18" charset="0"/>
                        </a:rPr>
                        <a:t>S</a:t>
                      </a:r>
                      <a:r>
                        <a:rPr kumimoji="0" lang="en-US" sz="1400" b="1" i="0" u="none" strike="noStrike" cap="none" normalizeH="0" baseline="-30000" dirty="0" err="1" smtClean="0">
                          <a:ln>
                            <a:noFill/>
                          </a:ln>
                          <a:solidFill>
                            <a:srgbClr val="003399"/>
                          </a:solidFill>
                          <a:effectLst/>
                          <a:latin typeface="Verdana" pitchFamily="34" charset="0"/>
                          <a:cs typeface="Times New Roman" pitchFamily="18" charset="0"/>
                        </a:rPr>
                        <a:t>BET</a:t>
                      </a:r>
                      <a:endParaRPr kumimoji="0" lang="en-US" sz="105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3399"/>
                          </a:solidFill>
                          <a:effectLst/>
                          <a:latin typeface="Verdana" pitchFamily="34" charset="0"/>
                          <a:cs typeface="Times New Roman" pitchFamily="18" charset="0"/>
                        </a:rPr>
                        <a:t>(</a:t>
                      </a:r>
                      <a:r>
                        <a:rPr kumimoji="0" lang="en-US" sz="1400" b="1" i="0" u="none" strike="noStrike" cap="none" normalizeH="0" baseline="0" dirty="0" err="1" smtClean="0">
                          <a:ln>
                            <a:noFill/>
                          </a:ln>
                          <a:solidFill>
                            <a:srgbClr val="003399"/>
                          </a:solidFill>
                          <a:effectLst/>
                          <a:latin typeface="Verdana" pitchFamily="34" charset="0"/>
                          <a:cs typeface="Times New Roman" pitchFamily="18" charset="0"/>
                        </a:rPr>
                        <a:t>m</a:t>
                      </a:r>
                      <a:r>
                        <a:rPr kumimoji="0" lang="en-US" sz="1400" b="1" i="0" u="none" strike="noStrike" cap="none" normalizeH="0" baseline="30000" dirty="0" err="1" smtClean="0">
                          <a:ln>
                            <a:noFill/>
                          </a:ln>
                          <a:solidFill>
                            <a:srgbClr val="003399"/>
                          </a:solidFill>
                          <a:effectLst/>
                          <a:latin typeface="Verdana" pitchFamily="34" charset="0"/>
                          <a:cs typeface="Times New Roman" pitchFamily="18" charset="0"/>
                        </a:rPr>
                        <a:t>2</a:t>
                      </a:r>
                      <a:r>
                        <a:rPr kumimoji="0" lang="en-US" sz="1400" b="1" i="0" u="none" strike="noStrike" cap="none" normalizeH="0" baseline="0" dirty="0" smtClean="0">
                          <a:ln>
                            <a:noFill/>
                          </a:ln>
                          <a:solidFill>
                            <a:srgbClr val="003399"/>
                          </a:solidFill>
                          <a:effectLst/>
                          <a:latin typeface="Verdana" pitchFamily="34" charset="0"/>
                          <a:cs typeface="Times New Roman" pitchFamily="18" charset="0"/>
                        </a:rPr>
                        <a:t>/g)</a:t>
                      </a:r>
                      <a:endParaRPr kumimoji="0" lang="en-US" sz="2800" b="0" i="0" u="none" strike="noStrike" cap="none" normalizeH="0" baseline="0" dirty="0" smtClean="0">
                        <a:ln>
                          <a:noFill/>
                        </a:ln>
                        <a:solidFill>
                          <a:schemeClr val="tx1"/>
                        </a:solidFill>
                        <a:effectLst/>
                        <a:latin typeface="Times New Roman" pitchFamily="18" charset="0"/>
                      </a:endParaRPr>
                    </a:p>
                  </a:txBody>
                  <a:tcPr marL="93303" marR="93303" marT="46649" marB="4664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3399"/>
                          </a:solidFill>
                          <a:effectLst/>
                          <a:latin typeface="Verdana" pitchFamily="34" charset="0"/>
                          <a:cs typeface="Times New Roman" pitchFamily="18" charset="0"/>
                        </a:rPr>
                        <a:t>V</a:t>
                      </a:r>
                      <a:r>
                        <a:rPr kumimoji="0" lang="en-US" sz="1400" b="1" i="0" u="none" strike="noStrike" cap="none" normalizeH="0" baseline="-30000" dirty="0" smtClean="0">
                          <a:ln>
                            <a:noFill/>
                          </a:ln>
                          <a:solidFill>
                            <a:srgbClr val="003399"/>
                          </a:solidFill>
                          <a:effectLst/>
                          <a:latin typeface="Verdana" pitchFamily="34" charset="0"/>
                          <a:cs typeface="Times New Roman" pitchFamily="18" charset="0"/>
                        </a:rPr>
                        <a:t>PORE</a:t>
                      </a:r>
                      <a:endParaRPr kumimoji="0" lang="en-US" sz="105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3399"/>
                          </a:solidFill>
                          <a:effectLst/>
                          <a:latin typeface="Verdana" pitchFamily="34" charset="0"/>
                          <a:cs typeface="Times New Roman" pitchFamily="18" charset="0"/>
                        </a:rPr>
                        <a:t>(</a:t>
                      </a:r>
                      <a:r>
                        <a:rPr kumimoji="0" lang="en-US" sz="1400" b="1" i="0" u="none" strike="noStrike" cap="none" normalizeH="0" baseline="0" dirty="0" err="1" smtClean="0">
                          <a:ln>
                            <a:noFill/>
                          </a:ln>
                          <a:solidFill>
                            <a:srgbClr val="003399"/>
                          </a:solidFill>
                          <a:effectLst/>
                          <a:latin typeface="Verdana" pitchFamily="34" charset="0"/>
                          <a:cs typeface="Times New Roman" pitchFamily="18" charset="0"/>
                        </a:rPr>
                        <a:t>cm</a:t>
                      </a:r>
                      <a:r>
                        <a:rPr kumimoji="0" lang="en-US" sz="1400" b="1" i="0" u="none" strike="noStrike" cap="none" normalizeH="0" baseline="30000" dirty="0" err="1" smtClean="0">
                          <a:ln>
                            <a:noFill/>
                          </a:ln>
                          <a:solidFill>
                            <a:srgbClr val="003399"/>
                          </a:solidFill>
                          <a:effectLst/>
                          <a:latin typeface="Verdana" pitchFamily="34" charset="0"/>
                          <a:cs typeface="Times New Roman" pitchFamily="18" charset="0"/>
                        </a:rPr>
                        <a:t>3</a:t>
                      </a:r>
                      <a:r>
                        <a:rPr kumimoji="0" lang="en-US" sz="1400" b="1" i="0" u="none" strike="noStrike" cap="none" normalizeH="0" baseline="0" dirty="0" smtClean="0">
                          <a:ln>
                            <a:noFill/>
                          </a:ln>
                          <a:solidFill>
                            <a:srgbClr val="003399"/>
                          </a:solidFill>
                          <a:effectLst/>
                          <a:latin typeface="Verdana" pitchFamily="34" charset="0"/>
                          <a:cs typeface="Times New Roman" pitchFamily="18" charset="0"/>
                        </a:rPr>
                        <a:t>/g)</a:t>
                      </a:r>
                      <a:endParaRPr kumimoji="0" lang="en-US" sz="2800" b="0" i="0" u="none" strike="noStrike" cap="none" normalizeH="0" baseline="0" dirty="0" smtClean="0">
                        <a:ln>
                          <a:noFill/>
                        </a:ln>
                        <a:solidFill>
                          <a:schemeClr val="tx1"/>
                        </a:solidFill>
                        <a:effectLst/>
                        <a:latin typeface="Times New Roman" pitchFamily="18" charset="0"/>
                      </a:endParaRPr>
                    </a:p>
                  </a:txBody>
                  <a:tcPr marL="93303" marR="93303" marT="46649" marB="4664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3399"/>
                          </a:solidFill>
                          <a:effectLst/>
                          <a:latin typeface="Verdana" pitchFamily="34" charset="0"/>
                          <a:cs typeface="Times New Roman" pitchFamily="18" charset="0"/>
                        </a:rPr>
                        <a:t>D</a:t>
                      </a:r>
                      <a:r>
                        <a:rPr kumimoji="0" lang="en-US" sz="1400" b="1" i="0" u="none" strike="noStrike" cap="none" normalizeH="0" baseline="-30000" dirty="0" smtClean="0">
                          <a:ln>
                            <a:noFill/>
                          </a:ln>
                          <a:solidFill>
                            <a:srgbClr val="003399"/>
                          </a:solidFill>
                          <a:effectLst/>
                          <a:latin typeface="Verdana" pitchFamily="34" charset="0"/>
                          <a:cs typeface="Times New Roman" pitchFamily="18" charset="0"/>
                        </a:rPr>
                        <a:t>PORE</a:t>
                      </a:r>
                      <a:endParaRPr kumimoji="0" lang="en-US" sz="105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3399"/>
                          </a:solidFill>
                          <a:effectLst/>
                          <a:latin typeface="Verdana" pitchFamily="34" charset="0"/>
                          <a:cs typeface="Times New Roman" pitchFamily="18" charset="0"/>
                        </a:rPr>
                        <a:t>(Å)</a:t>
                      </a:r>
                      <a:endParaRPr kumimoji="0" lang="en-US" sz="2800" b="0" i="0" u="none" strike="noStrike" cap="none" normalizeH="0" baseline="0" dirty="0" smtClean="0">
                        <a:ln>
                          <a:noFill/>
                        </a:ln>
                        <a:solidFill>
                          <a:schemeClr val="tx1"/>
                        </a:solidFill>
                        <a:effectLst/>
                        <a:latin typeface="Times New Roman" pitchFamily="18" charset="0"/>
                      </a:endParaRPr>
                    </a:p>
                  </a:txBody>
                  <a:tcPr marL="93303" marR="93303" marT="46649" marB="4664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3733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3300"/>
                          </a:solidFill>
                          <a:effectLst/>
                          <a:latin typeface="Verdana" pitchFamily="34" charset="0"/>
                          <a:cs typeface="Times New Roman" pitchFamily="18" charset="0"/>
                        </a:rPr>
                        <a:t>SBA-15</a:t>
                      </a:r>
                      <a:endParaRPr kumimoji="0" lang="en-US" sz="2800" b="0" i="0" u="none" strike="noStrike" cap="none" normalizeH="0" baseline="0" dirty="0" smtClean="0">
                        <a:ln>
                          <a:noFill/>
                        </a:ln>
                        <a:solidFill>
                          <a:srgbClr val="FF3300"/>
                        </a:solidFill>
                        <a:effectLst/>
                        <a:latin typeface="Times New Roman" pitchFamily="18" charset="0"/>
                      </a:endParaRPr>
                    </a:p>
                  </a:txBody>
                  <a:tcPr marL="93303" marR="93303" marT="46649" marB="4664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3300"/>
                          </a:solidFill>
                          <a:effectLst/>
                          <a:latin typeface="Verdana" pitchFamily="34" charset="0"/>
                          <a:cs typeface="Times New Roman" pitchFamily="18" charset="0"/>
                        </a:rPr>
                        <a:t>692</a:t>
                      </a:r>
                      <a:endParaRPr kumimoji="0" lang="en-US" sz="2800" b="0" i="0" u="none" strike="noStrike" cap="none" normalizeH="0" baseline="0" dirty="0" smtClean="0">
                        <a:ln>
                          <a:noFill/>
                        </a:ln>
                        <a:solidFill>
                          <a:srgbClr val="FF3300"/>
                        </a:solidFill>
                        <a:effectLst/>
                        <a:latin typeface="Times New Roman" pitchFamily="18" charset="0"/>
                      </a:endParaRPr>
                    </a:p>
                  </a:txBody>
                  <a:tcPr marL="93303" marR="93303" marT="46649" marB="4664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3300"/>
                          </a:solidFill>
                          <a:effectLst/>
                          <a:latin typeface="Verdana" pitchFamily="34" charset="0"/>
                          <a:cs typeface="Times New Roman" pitchFamily="18" charset="0"/>
                        </a:rPr>
                        <a:t>1,03</a:t>
                      </a:r>
                      <a:endParaRPr kumimoji="0" lang="en-US" sz="2800" b="0" i="0" u="none" strike="noStrike" cap="none" normalizeH="0" baseline="0" dirty="0" smtClean="0">
                        <a:ln>
                          <a:noFill/>
                        </a:ln>
                        <a:solidFill>
                          <a:srgbClr val="FF3300"/>
                        </a:solidFill>
                        <a:effectLst/>
                        <a:latin typeface="Times New Roman" pitchFamily="18" charset="0"/>
                      </a:endParaRPr>
                    </a:p>
                  </a:txBody>
                  <a:tcPr marL="93303" marR="93303" marT="46649" marB="4664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3300"/>
                          </a:solidFill>
                          <a:effectLst/>
                          <a:latin typeface="Verdana" pitchFamily="34" charset="0"/>
                          <a:cs typeface="Times New Roman" pitchFamily="18" charset="0"/>
                        </a:rPr>
                        <a:t>90</a:t>
                      </a:r>
                      <a:endParaRPr kumimoji="0" lang="en-US" sz="2800" b="0" i="0" u="none" strike="noStrike" cap="none" normalizeH="0" baseline="0" dirty="0" smtClean="0">
                        <a:ln>
                          <a:noFill/>
                        </a:ln>
                        <a:solidFill>
                          <a:srgbClr val="FF3300"/>
                        </a:solidFill>
                        <a:effectLst/>
                        <a:latin typeface="Times New Roman" pitchFamily="18" charset="0"/>
                      </a:endParaRPr>
                    </a:p>
                  </a:txBody>
                  <a:tcPr marL="93303" marR="93303" marT="46649" marB="4664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3733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Verdana" pitchFamily="34" charset="0"/>
                          <a:cs typeface="Times New Roman" pitchFamily="18" charset="0"/>
                        </a:rPr>
                        <a:t>Silica Gel</a:t>
                      </a:r>
                      <a:endParaRPr kumimoji="0" lang="en-US" sz="2800" b="0" i="0" u="none" strike="noStrike" cap="none" normalizeH="0" baseline="0" dirty="0" smtClean="0">
                        <a:ln>
                          <a:noFill/>
                        </a:ln>
                        <a:solidFill>
                          <a:schemeClr val="tx1"/>
                        </a:solidFill>
                        <a:effectLst/>
                        <a:latin typeface="Times New Roman" pitchFamily="18" charset="0"/>
                      </a:endParaRPr>
                    </a:p>
                  </a:txBody>
                  <a:tcPr marL="93303" marR="93303" marT="46649" marB="4664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Verdana" pitchFamily="34" charset="0"/>
                          <a:cs typeface="Times New Roman" pitchFamily="18" charset="0"/>
                        </a:rPr>
                        <a:t>841</a:t>
                      </a:r>
                      <a:endParaRPr kumimoji="0" lang="en-US" sz="2800" b="0" i="0" u="none" strike="noStrike" cap="none" normalizeH="0" baseline="0" dirty="0" smtClean="0">
                        <a:ln>
                          <a:noFill/>
                        </a:ln>
                        <a:solidFill>
                          <a:schemeClr val="tx1"/>
                        </a:solidFill>
                        <a:effectLst/>
                        <a:latin typeface="Times New Roman" pitchFamily="18" charset="0"/>
                      </a:endParaRPr>
                    </a:p>
                  </a:txBody>
                  <a:tcPr marL="93303" marR="93303" marT="46649" marB="4664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Verdana" pitchFamily="34" charset="0"/>
                          <a:cs typeface="Times New Roman" pitchFamily="18" charset="0"/>
                        </a:rPr>
                        <a:t>1,12</a:t>
                      </a:r>
                      <a:endParaRPr kumimoji="0" lang="en-US" sz="2800" b="0" i="0" u="none" strike="noStrike" cap="none" normalizeH="0" baseline="0" dirty="0" smtClean="0">
                        <a:ln>
                          <a:noFill/>
                        </a:ln>
                        <a:solidFill>
                          <a:schemeClr val="tx1"/>
                        </a:solidFill>
                        <a:effectLst/>
                        <a:latin typeface="Times New Roman" pitchFamily="18" charset="0"/>
                      </a:endParaRPr>
                    </a:p>
                  </a:txBody>
                  <a:tcPr marL="93303" marR="93303" marT="46649" marB="4664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Verdana" pitchFamily="34" charset="0"/>
                          <a:cs typeface="Times New Roman" pitchFamily="18" charset="0"/>
                        </a:rPr>
                        <a:t>30-150</a:t>
                      </a:r>
                      <a:endParaRPr kumimoji="0" lang="en-US" sz="2800" b="0" i="0" u="none" strike="noStrike" cap="none" normalizeH="0" baseline="0" dirty="0" smtClean="0">
                        <a:ln>
                          <a:noFill/>
                        </a:ln>
                        <a:solidFill>
                          <a:schemeClr val="tx1"/>
                        </a:solidFill>
                        <a:effectLst/>
                        <a:latin typeface="Times New Roman" pitchFamily="18" charset="0"/>
                      </a:endParaRPr>
                    </a:p>
                  </a:txBody>
                  <a:tcPr marL="93303" marR="93303" marT="46649" marB="4664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25632" name="Picture 41"/>
          <p:cNvPicPr>
            <a:picLocks noChangeAspect="1" noChangeArrowheads="1"/>
          </p:cNvPicPr>
          <p:nvPr/>
        </p:nvPicPr>
        <p:blipFill>
          <a:blip r:embed="rId5" cstate="print"/>
          <a:srcRect/>
          <a:stretch>
            <a:fillRect/>
          </a:stretch>
        </p:blipFill>
        <p:spPr bwMode="auto">
          <a:xfrm>
            <a:off x="5694363" y="3716338"/>
            <a:ext cx="3414712" cy="2932112"/>
          </a:xfrm>
          <a:prstGeom prst="rect">
            <a:avLst/>
          </a:prstGeom>
          <a:noFill/>
          <a:ln w="9525">
            <a:noFill/>
            <a:miter lim="800000"/>
            <a:headEnd/>
            <a:tailEnd/>
          </a:ln>
        </p:spPr>
      </p:pic>
      <p:grpSp>
        <p:nvGrpSpPr>
          <p:cNvPr id="25634" name="21 Grupo"/>
          <p:cNvGrpSpPr>
            <a:grpSpLocks/>
          </p:cNvGrpSpPr>
          <p:nvPr/>
        </p:nvGrpSpPr>
        <p:grpSpPr bwMode="auto">
          <a:xfrm>
            <a:off x="323850" y="188913"/>
            <a:ext cx="4319588" cy="400110"/>
            <a:chOff x="323528" y="188640"/>
            <a:chExt cx="4968552" cy="400170"/>
          </a:xfrm>
        </p:grpSpPr>
        <p:sp>
          <p:nvSpPr>
            <p:cNvPr id="25636" name="22 CuadroTexto"/>
            <p:cNvSpPr txBox="1">
              <a:spLocks noChangeArrowheads="1"/>
            </p:cNvSpPr>
            <p:nvPr/>
          </p:nvSpPr>
          <p:spPr bwMode="auto">
            <a:xfrm>
              <a:off x="1331542" y="188640"/>
              <a:ext cx="2948881" cy="400170"/>
            </a:xfrm>
            <a:prstGeom prst="rect">
              <a:avLst/>
            </a:prstGeom>
            <a:solidFill>
              <a:srgbClr val="FFF8EF"/>
            </a:solidFill>
            <a:ln w="9525">
              <a:noFill/>
              <a:miter lim="800000"/>
              <a:headEnd/>
              <a:tailEnd/>
            </a:ln>
          </p:spPr>
          <p:txBody>
            <a:bodyPr wrap="none">
              <a:spAutoFit/>
            </a:bodyPr>
            <a:lstStyle/>
            <a:p>
              <a:pPr algn="ctr"/>
              <a:r>
                <a:rPr lang="es-ES" sz="2000" b="1" dirty="0" err="1" smtClean="0">
                  <a:solidFill>
                    <a:srgbClr val="000099"/>
                  </a:solidFill>
                  <a:cs typeface="Arial" charset="0"/>
                </a:rPr>
                <a:t>RESULTS</a:t>
              </a:r>
              <a:r>
                <a:rPr lang="es-ES" sz="2000" b="1" dirty="0" smtClean="0">
                  <a:solidFill>
                    <a:srgbClr val="000099"/>
                  </a:solidFill>
                  <a:cs typeface="Arial" charset="0"/>
                </a:rPr>
                <a:t> – </a:t>
              </a:r>
              <a:r>
                <a:rPr lang="es-ES" sz="2000" b="1" dirty="0" err="1" smtClean="0">
                  <a:solidFill>
                    <a:srgbClr val="000099"/>
                  </a:solidFill>
                  <a:cs typeface="Arial" charset="0"/>
                </a:rPr>
                <a:t>SBA</a:t>
              </a:r>
              <a:r>
                <a:rPr lang="es-ES" sz="2000" b="1" dirty="0" smtClean="0">
                  <a:solidFill>
                    <a:srgbClr val="000099"/>
                  </a:solidFill>
                  <a:cs typeface="Arial" charset="0"/>
                </a:rPr>
                <a:t>-15</a:t>
              </a:r>
              <a:endParaRPr lang="es-ES" sz="2000" b="1" dirty="0">
                <a:solidFill>
                  <a:srgbClr val="000099"/>
                </a:solidFill>
                <a:cs typeface="Arial" charset="0"/>
              </a:endParaRPr>
            </a:p>
          </p:txBody>
        </p:sp>
        <p:sp>
          <p:nvSpPr>
            <p:cNvPr id="17" name="16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grpSp>
      <p:sp>
        <p:nvSpPr>
          <p:cNvPr id="14" name="Text Box 58"/>
          <p:cNvSpPr txBox="1">
            <a:spLocks noChangeArrowheads="1"/>
          </p:cNvSpPr>
          <p:nvPr/>
        </p:nvSpPr>
        <p:spPr bwMode="auto">
          <a:xfrm>
            <a:off x="991269" y="735013"/>
            <a:ext cx="5668963" cy="400110"/>
          </a:xfrm>
          <a:prstGeom prst="rect">
            <a:avLst/>
          </a:prstGeom>
          <a:noFill/>
          <a:ln w="9525">
            <a:noFill/>
            <a:miter lim="800000"/>
            <a:headEnd/>
            <a:tailEnd/>
          </a:ln>
        </p:spPr>
        <p:txBody>
          <a:bodyPr>
            <a:spAutoFit/>
          </a:bodyPr>
          <a:lstStyle/>
          <a:p>
            <a:pPr>
              <a:spcBef>
                <a:spcPct val="50000"/>
              </a:spcBef>
            </a:pPr>
            <a:r>
              <a:rPr lang="es-ES" sz="2000" b="1" dirty="0">
                <a:latin typeface="Arial" pitchFamily="34" charset="0"/>
                <a:cs typeface="Arial" pitchFamily="34" charset="0"/>
              </a:rPr>
              <a:t> </a:t>
            </a:r>
            <a:r>
              <a:rPr lang="es-ES" sz="2000" b="1" dirty="0" smtClean="0">
                <a:latin typeface="Arial" pitchFamily="34" charset="0"/>
                <a:cs typeface="Arial" pitchFamily="34" charset="0"/>
              </a:rPr>
              <a:t>SBA-15 </a:t>
            </a:r>
            <a:r>
              <a:rPr lang="es-ES" sz="2000" b="1" dirty="0" err="1" smtClean="0">
                <a:cs typeface="Arial" charset="0"/>
              </a:rPr>
              <a:t>Characterization</a:t>
            </a:r>
            <a:endParaRPr lang="es-ES" sz="2000" b="1" dirty="0">
              <a:cs typeface="Arial"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491" name="Group 4"/>
          <p:cNvGrpSpPr>
            <a:grpSpLocks/>
          </p:cNvGrpSpPr>
          <p:nvPr/>
        </p:nvGrpSpPr>
        <p:grpSpPr bwMode="auto">
          <a:xfrm>
            <a:off x="4716016" y="404664"/>
            <a:ext cx="4215259" cy="2985542"/>
            <a:chOff x="3205" y="790"/>
            <a:chExt cx="2421" cy="1663"/>
          </a:xfrm>
        </p:grpSpPr>
        <p:pic>
          <p:nvPicPr>
            <p:cNvPr id="63690" name="Picture 5"/>
            <p:cNvPicPr>
              <a:picLocks noChangeAspect="1" noChangeArrowheads="1"/>
            </p:cNvPicPr>
            <p:nvPr/>
          </p:nvPicPr>
          <p:blipFill>
            <a:blip r:embed="rId4" cstate="print"/>
            <a:srcRect l="8694" r="8316" b="22194"/>
            <a:stretch>
              <a:fillRect/>
            </a:stretch>
          </p:blipFill>
          <p:spPr bwMode="auto">
            <a:xfrm>
              <a:off x="3205" y="790"/>
              <a:ext cx="2378" cy="1663"/>
            </a:xfrm>
            <a:prstGeom prst="rect">
              <a:avLst/>
            </a:prstGeom>
            <a:noFill/>
            <a:ln w="9525">
              <a:noFill/>
              <a:miter lim="800000"/>
              <a:headEnd/>
              <a:tailEnd/>
            </a:ln>
          </p:spPr>
        </p:pic>
        <p:sp>
          <p:nvSpPr>
            <p:cNvPr id="63691" name="Text Box 89"/>
            <p:cNvSpPr txBox="1">
              <a:spLocks noChangeArrowheads="1"/>
            </p:cNvSpPr>
            <p:nvPr/>
          </p:nvSpPr>
          <p:spPr bwMode="auto">
            <a:xfrm>
              <a:off x="5296" y="1500"/>
              <a:ext cx="330" cy="183"/>
            </a:xfrm>
            <a:prstGeom prst="rect">
              <a:avLst/>
            </a:prstGeom>
            <a:noFill/>
            <a:ln w="9525">
              <a:noFill/>
              <a:miter lim="800000"/>
              <a:headEnd/>
              <a:tailEnd/>
            </a:ln>
          </p:spPr>
          <p:txBody>
            <a:bodyPr>
              <a:spAutoFit/>
            </a:bodyPr>
            <a:lstStyle/>
            <a:p>
              <a:r>
                <a:rPr lang="es-ES" sz="1300" b="1">
                  <a:solidFill>
                    <a:srgbClr val="009900"/>
                  </a:solidFill>
                  <a:latin typeface="Verdana" pitchFamily="34" charset="0"/>
                </a:rPr>
                <a:t>CO</a:t>
              </a:r>
              <a:r>
                <a:rPr lang="es-ES" sz="1300" b="1" baseline="-25000">
                  <a:solidFill>
                    <a:srgbClr val="009900"/>
                  </a:solidFill>
                  <a:latin typeface="Verdana" pitchFamily="34" charset="0"/>
                </a:rPr>
                <a:t>2</a:t>
              </a:r>
            </a:p>
          </p:txBody>
        </p:sp>
        <p:sp>
          <p:nvSpPr>
            <p:cNvPr id="63692" name="Line 7"/>
            <p:cNvSpPr>
              <a:spLocks noChangeShapeType="1"/>
            </p:cNvSpPr>
            <p:nvPr/>
          </p:nvSpPr>
          <p:spPr bwMode="auto">
            <a:xfrm flipH="1">
              <a:off x="5350" y="1660"/>
              <a:ext cx="56" cy="224"/>
            </a:xfrm>
            <a:prstGeom prst="line">
              <a:avLst/>
            </a:prstGeom>
            <a:noFill/>
            <a:ln w="9525">
              <a:solidFill>
                <a:srgbClr val="009900"/>
              </a:solidFill>
              <a:round/>
              <a:headEnd type="triangle" w="med" len="med"/>
              <a:tailEnd type="triangle" w="med" len="med"/>
            </a:ln>
          </p:spPr>
          <p:txBody>
            <a:bodyPr/>
            <a:lstStyle/>
            <a:p>
              <a:endParaRPr lang="es-ES"/>
            </a:p>
          </p:txBody>
        </p:sp>
        <p:sp>
          <p:nvSpPr>
            <p:cNvPr id="63693" name="Rectangle 8"/>
            <p:cNvSpPr>
              <a:spLocks noChangeArrowheads="1"/>
            </p:cNvSpPr>
            <p:nvPr/>
          </p:nvSpPr>
          <p:spPr bwMode="auto">
            <a:xfrm>
              <a:off x="4095" y="1150"/>
              <a:ext cx="518" cy="238"/>
            </a:xfrm>
            <a:prstGeom prst="rect">
              <a:avLst/>
            </a:prstGeom>
            <a:solidFill>
              <a:schemeClr val="bg1"/>
            </a:solidFill>
            <a:ln w="9525">
              <a:noFill/>
              <a:miter lim="800000"/>
              <a:headEnd/>
              <a:tailEnd/>
            </a:ln>
          </p:spPr>
          <p:txBody>
            <a:bodyPr wrap="none" anchor="ctr"/>
            <a:lstStyle/>
            <a:p>
              <a:endParaRPr lang="en-US"/>
            </a:p>
          </p:txBody>
        </p:sp>
        <p:sp>
          <p:nvSpPr>
            <p:cNvPr id="63694" name="Rectangle 9"/>
            <p:cNvSpPr>
              <a:spLocks noChangeArrowheads="1"/>
            </p:cNvSpPr>
            <p:nvPr/>
          </p:nvSpPr>
          <p:spPr bwMode="auto">
            <a:xfrm>
              <a:off x="4068" y="1434"/>
              <a:ext cx="518" cy="120"/>
            </a:xfrm>
            <a:prstGeom prst="rect">
              <a:avLst/>
            </a:prstGeom>
            <a:solidFill>
              <a:schemeClr val="bg1"/>
            </a:solidFill>
            <a:ln w="9525">
              <a:noFill/>
              <a:miter lim="800000"/>
              <a:headEnd/>
              <a:tailEnd/>
            </a:ln>
          </p:spPr>
          <p:txBody>
            <a:bodyPr wrap="none" anchor="ctr"/>
            <a:lstStyle/>
            <a:p>
              <a:endParaRPr lang="en-US"/>
            </a:p>
          </p:txBody>
        </p:sp>
        <p:grpSp>
          <p:nvGrpSpPr>
            <p:cNvPr id="63695" name="Group 10"/>
            <p:cNvGrpSpPr>
              <a:grpSpLocks/>
            </p:cNvGrpSpPr>
            <p:nvPr/>
          </p:nvGrpSpPr>
          <p:grpSpPr bwMode="auto">
            <a:xfrm>
              <a:off x="4071" y="835"/>
              <a:ext cx="563" cy="378"/>
              <a:chOff x="182" y="4489"/>
              <a:chExt cx="563" cy="378"/>
            </a:xfrm>
          </p:grpSpPr>
          <p:sp>
            <p:nvSpPr>
              <p:cNvPr id="63697" name="Oval 11"/>
              <p:cNvSpPr>
                <a:spLocks noChangeArrowheads="1"/>
              </p:cNvSpPr>
              <p:nvPr/>
            </p:nvSpPr>
            <p:spPr bwMode="auto">
              <a:xfrm>
                <a:off x="621" y="4612"/>
                <a:ext cx="124" cy="124"/>
              </a:xfrm>
              <a:prstGeom prst="ellipse">
                <a:avLst/>
              </a:prstGeom>
              <a:solidFill>
                <a:srgbClr val="FFCC00"/>
              </a:solidFill>
              <a:ln w="9525">
                <a:solidFill>
                  <a:schemeClr val="tx1"/>
                </a:solidFill>
                <a:round/>
                <a:headEnd/>
                <a:tailEnd/>
              </a:ln>
            </p:spPr>
            <p:txBody>
              <a:bodyPr wrap="none" anchor="ctr"/>
              <a:lstStyle/>
              <a:p>
                <a:endParaRPr lang="en-US"/>
              </a:p>
            </p:txBody>
          </p:sp>
          <p:sp>
            <p:nvSpPr>
              <p:cNvPr id="63698" name="Rectangle 83"/>
              <p:cNvSpPr>
                <a:spLocks noChangeArrowheads="1"/>
              </p:cNvSpPr>
              <p:nvPr/>
            </p:nvSpPr>
            <p:spPr bwMode="auto">
              <a:xfrm>
                <a:off x="182" y="4637"/>
                <a:ext cx="161" cy="86"/>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MeO</a:t>
                </a:r>
                <a:endParaRPr lang="es-ES">
                  <a:latin typeface="Verdana" pitchFamily="34" charset="0"/>
                </a:endParaRPr>
              </a:p>
            </p:txBody>
          </p:sp>
          <p:sp>
            <p:nvSpPr>
              <p:cNvPr id="63699" name="Rectangle 86"/>
              <p:cNvSpPr>
                <a:spLocks noChangeArrowheads="1"/>
              </p:cNvSpPr>
              <p:nvPr/>
            </p:nvSpPr>
            <p:spPr bwMode="auto">
              <a:xfrm>
                <a:off x="435" y="4635"/>
                <a:ext cx="49" cy="86"/>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S</a:t>
                </a:r>
                <a:endParaRPr lang="es-ES">
                  <a:latin typeface="Verdana" pitchFamily="34" charset="0"/>
                </a:endParaRPr>
              </a:p>
            </p:txBody>
          </p:sp>
          <p:sp>
            <p:nvSpPr>
              <p:cNvPr id="63700" name="Rectangle 87"/>
              <p:cNvSpPr>
                <a:spLocks noChangeArrowheads="1"/>
              </p:cNvSpPr>
              <p:nvPr/>
            </p:nvSpPr>
            <p:spPr bwMode="auto">
              <a:xfrm>
                <a:off x="484" y="4635"/>
                <a:ext cx="19" cy="86"/>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i</a:t>
                </a:r>
                <a:endParaRPr lang="es-ES">
                  <a:latin typeface="Verdana" pitchFamily="34" charset="0"/>
                </a:endParaRPr>
              </a:p>
            </p:txBody>
          </p:sp>
          <p:sp>
            <p:nvSpPr>
              <p:cNvPr id="63701" name="Rectangle 88"/>
              <p:cNvSpPr>
                <a:spLocks noChangeArrowheads="1"/>
              </p:cNvSpPr>
              <p:nvPr/>
            </p:nvSpPr>
            <p:spPr bwMode="auto">
              <a:xfrm>
                <a:off x="427" y="4489"/>
                <a:ext cx="56" cy="86"/>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O</a:t>
                </a:r>
                <a:endParaRPr lang="es-ES">
                  <a:latin typeface="Verdana" pitchFamily="34" charset="0"/>
                </a:endParaRPr>
              </a:p>
            </p:txBody>
          </p:sp>
          <p:sp>
            <p:nvSpPr>
              <p:cNvPr id="63702" name="Rectangle 89"/>
              <p:cNvSpPr>
                <a:spLocks noChangeArrowheads="1"/>
              </p:cNvSpPr>
              <p:nvPr/>
            </p:nvSpPr>
            <p:spPr bwMode="auto">
              <a:xfrm>
                <a:off x="493" y="4489"/>
                <a:ext cx="60" cy="86"/>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M</a:t>
                </a:r>
                <a:endParaRPr lang="es-ES">
                  <a:latin typeface="Verdana" pitchFamily="34" charset="0"/>
                </a:endParaRPr>
              </a:p>
            </p:txBody>
          </p:sp>
          <p:sp>
            <p:nvSpPr>
              <p:cNvPr id="63703" name="Rectangle 90"/>
              <p:cNvSpPr>
                <a:spLocks noChangeArrowheads="1"/>
              </p:cNvSpPr>
              <p:nvPr/>
            </p:nvSpPr>
            <p:spPr bwMode="auto">
              <a:xfrm>
                <a:off x="568" y="4489"/>
                <a:ext cx="42" cy="86"/>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e</a:t>
                </a:r>
                <a:endParaRPr lang="es-ES">
                  <a:latin typeface="Verdana" pitchFamily="34" charset="0"/>
                </a:endParaRPr>
              </a:p>
            </p:txBody>
          </p:sp>
          <p:sp>
            <p:nvSpPr>
              <p:cNvPr id="63704" name="Rectangle 91"/>
              <p:cNvSpPr>
                <a:spLocks noChangeArrowheads="1"/>
              </p:cNvSpPr>
              <p:nvPr/>
            </p:nvSpPr>
            <p:spPr bwMode="auto">
              <a:xfrm>
                <a:off x="427" y="4781"/>
                <a:ext cx="56" cy="86"/>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O</a:t>
                </a:r>
                <a:endParaRPr lang="es-ES">
                  <a:latin typeface="Verdana" pitchFamily="34" charset="0"/>
                </a:endParaRPr>
              </a:p>
            </p:txBody>
          </p:sp>
          <p:sp>
            <p:nvSpPr>
              <p:cNvPr id="63705" name="Rectangle 92"/>
              <p:cNvSpPr>
                <a:spLocks noChangeArrowheads="1"/>
              </p:cNvSpPr>
              <p:nvPr/>
            </p:nvSpPr>
            <p:spPr bwMode="auto">
              <a:xfrm>
                <a:off x="493" y="4781"/>
                <a:ext cx="60" cy="86"/>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M</a:t>
                </a:r>
                <a:endParaRPr lang="es-ES">
                  <a:latin typeface="Verdana" pitchFamily="34" charset="0"/>
                </a:endParaRPr>
              </a:p>
            </p:txBody>
          </p:sp>
          <p:sp>
            <p:nvSpPr>
              <p:cNvPr id="63706" name="Rectangle 93"/>
              <p:cNvSpPr>
                <a:spLocks noChangeArrowheads="1"/>
              </p:cNvSpPr>
              <p:nvPr/>
            </p:nvSpPr>
            <p:spPr bwMode="auto">
              <a:xfrm>
                <a:off x="568" y="4781"/>
                <a:ext cx="42" cy="86"/>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e</a:t>
                </a:r>
                <a:endParaRPr lang="es-ES">
                  <a:latin typeface="Verdana" pitchFamily="34" charset="0"/>
                </a:endParaRPr>
              </a:p>
            </p:txBody>
          </p:sp>
          <p:sp>
            <p:nvSpPr>
              <p:cNvPr id="63707" name="Line 97"/>
              <p:cNvSpPr>
                <a:spLocks noChangeShapeType="1"/>
              </p:cNvSpPr>
              <p:nvPr/>
            </p:nvSpPr>
            <p:spPr bwMode="auto">
              <a:xfrm>
                <a:off x="354" y="4687"/>
                <a:ext cx="67" cy="0"/>
              </a:xfrm>
              <a:prstGeom prst="line">
                <a:avLst/>
              </a:prstGeom>
              <a:noFill/>
              <a:ln w="7938">
                <a:solidFill>
                  <a:srgbClr val="000000"/>
                </a:solidFill>
                <a:round/>
                <a:headEnd/>
                <a:tailEnd/>
              </a:ln>
            </p:spPr>
            <p:txBody>
              <a:bodyPr/>
              <a:lstStyle/>
              <a:p>
                <a:endParaRPr lang="es-ES"/>
              </a:p>
            </p:txBody>
          </p:sp>
          <p:sp>
            <p:nvSpPr>
              <p:cNvPr id="63708" name="Line 98"/>
              <p:cNvSpPr>
                <a:spLocks noChangeShapeType="1"/>
              </p:cNvSpPr>
              <p:nvPr/>
            </p:nvSpPr>
            <p:spPr bwMode="auto">
              <a:xfrm flipV="1">
                <a:off x="459" y="4585"/>
                <a:ext cx="0" cy="54"/>
              </a:xfrm>
              <a:prstGeom prst="line">
                <a:avLst/>
              </a:prstGeom>
              <a:noFill/>
              <a:ln w="7938">
                <a:solidFill>
                  <a:srgbClr val="000000"/>
                </a:solidFill>
                <a:round/>
                <a:headEnd/>
                <a:tailEnd/>
              </a:ln>
            </p:spPr>
            <p:txBody>
              <a:bodyPr/>
              <a:lstStyle/>
              <a:p>
                <a:endParaRPr lang="es-ES"/>
              </a:p>
            </p:txBody>
          </p:sp>
          <p:sp>
            <p:nvSpPr>
              <p:cNvPr id="63709" name="Line 99"/>
              <p:cNvSpPr>
                <a:spLocks noChangeShapeType="1"/>
              </p:cNvSpPr>
              <p:nvPr/>
            </p:nvSpPr>
            <p:spPr bwMode="auto">
              <a:xfrm>
                <a:off x="459" y="4731"/>
                <a:ext cx="0" cy="53"/>
              </a:xfrm>
              <a:prstGeom prst="line">
                <a:avLst/>
              </a:prstGeom>
              <a:noFill/>
              <a:ln w="7938">
                <a:solidFill>
                  <a:srgbClr val="000000"/>
                </a:solidFill>
                <a:round/>
                <a:headEnd/>
                <a:tailEnd/>
              </a:ln>
            </p:spPr>
            <p:txBody>
              <a:bodyPr/>
              <a:lstStyle/>
              <a:p>
                <a:endParaRPr lang="es-ES"/>
              </a:p>
            </p:txBody>
          </p:sp>
          <p:sp>
            <p:nvSpPr>
              <p:cNvPr id="63710" name="Line 100"/>
              <p:cNvSpPr>
                <a:spLocks noChangeShapeType="1"/>
              </p:cNvSpPr>
              <p:nvPr/>
            </p:nvSpPr>
            <p:spPr bwMode="auto">
              <a:xfrm flipV="1">
                <a:off x="514" y="4675"/>
                <a:ext cx="105" cy="0"/>
              </a:xfrm>
              <a:prstGeom prst="line">
                <a:avLst/>
              </a:prstGeom>
              <a:noFill/>
              <a:ln w="7938">
                <a:solidFill>
                  <a:srgbClr val="000000"/>
                </a:solidFill>
                <a:round/>
                <a:headEnd/>
                <a:tailEnd/>
              </a:ln>
            </p:spPr>
            <p:txBody>
              <a:bodyPr/>
              <a:lstStyle/>
              <a:p>
                <a:endParaRPr lang="es-ES"/>
              </a:p>
            </p:txBody>
          </p:sp>
          <p:sp>
            <p:nvSpPr>
              <p:cNvPr id="63711" name="Rectangle 92"/>
              <p:cNvSpPr>
                <a:spLocks noChangeArrowheads="1"/>
              </p:cNvSpPr>
              <p:nvPr/>
            </p:nvSpPr>
            <p:spPr bwMode="auto">
              <a:xfrm>
                <a:off x="656" y="4628"/>
                <a:ext cx="56" cy="86"/>
              </a:xfrm>
              <a:prstGeom prst="rect">
                <a:avLst/>
              </a:prstGeom>
              <a:noFill/>
              <a:ln w="9525">
                <a:noFill/>
                <a:miter lim="800000"/>
                <a:headEnd/>
                <a:tailEnd/>
              </a:ln>
            </p:spPr>
            <p:txBody>
              <a:bodyPr wrap="none" lIns="0" tIns="0" rIns="0" bIns="0">
                <a:spAutoFit/>
              </a:bodyPr>
              <a:lstStyle/>
              <a:p>
                <a:r>
                  <a:rPr lang="es-ES" sz="900" b="1">
                    <a:solidFill>
                      <a:srgbClr val="000000"/>
                    </a:solidFill>
                    <a:latin typeface="Verdana" pitchFamily="34" charset="0"/>
                  </a:rPr>
                  <a:t>R</a:t>
                </a:r>
                <a:endParaRPr lang="es-ES" b="1">
                  <a:latin typeface="Verdana" pitchFamily="34" charset="0"/>
                </a:endParaRPr>
              </a:p>
            </p:txBody>
          </p:sp>
        </p:grpSp>
        <p:sp>
          <p:nvSpPr>
            <p:cNvPr id="63696" name="Freeform 26"/>
            <p:cNvSpPr>
              <a:spLocks/>
            </p:cNvSpPr>
            <p:nvPr/>
          </p:nvSpPr>
          <p:spPr bwMode="auto">
            <a:xfrm>
              <a:off x="4270" y="1216"/>
              <a:ext cx="140" cy="166"/>
            </a:xfrm>
            <a:custGeom>
              <a:avLst/>
              <a:gdLst>
                <a:gd name="T0" fmla="*/ 0 w 140"/>
                <a:gd name="T1" fmla="*/ 0 h 166"/>
                <a:gd name="T2" fmla="*/ 26 w 140"/>
                <a:gd name="T3" fmla="*/ 114 h 166"/>
                <a:gd name="T4" fmla="*/ 140 w 140"/>
                <a:gd name="T5" fmla="*/ 166 h 166"/>
                <a:gd name="T6" fmla="*/ 0 60000 65536"/>
                <a:gd name="T7" fmla="*/ 0 60000 65536"/>
                <a:gd name="T8" fmla="*/ 0 60000 65536"/>
                <a:gd name="T9" fmla="*/ 0 w 140"/>
                <a:gd name="T10" fmla="*/ 0 h 166"/>
                <a:gd name="T11" fmla="*/ 140 w 140"/>
                <a:gd name="T12" fmla="*/ 166 h 166"/>
              </a:gdLst>
              <a:ahLst/>
              <a:cxnLst>
                <a:cxn ang="T6">
                  <a:pos x="T0" y="T1"/>
                </a:cxn>
                <a:cxn ang="T7">
                  <a:pos x="T2" y="T3"/>
                </a:cxn>
                <a:cxn ang="T8">
                  <a:pos x="T4" y="T5"/>
                </a:cxn>
              </a:cxnLst>
              <a:rect l="T9" t="T10" r="T11" b="T12"/>
              <a:pathLst>
                <a:path w="140" h="166">
                  <a:moveTo>
                    <a:pt x="0" y="0"/>
                  </a:moveTo>
                  <a:cubicBezTo>
                    <a:pt x="1" y="43"/>
                    <a:pt x="3" y="86"/>
                    <a:pt x="26" y="114"/>
                  </a:cubicBezTo>
                  <a:cubicBezTo>
                    <a:pt x="49" y="142"/>
                    <a:pt x="120" y="155"/>
                    <a:pt x="140" y="166"/>
                  </a:cubicBezTo>
                </a:path>
              </a:pathLst>
            </a:custGeom>
            <a:noFill/>
            <a:ln w="9525" cap="flat" cmpd="sng">
              <a:solidFill>
                <a:schemeClr val="tx1"/>
              </a:solidFill>
              <a:prstDash val="solid"/>
              <a:round/>
              <a:headEnd type="none" w="med" len="med"/>
              <a:tailEnd type="stealth" w="med" len="med"/>
            </a:ln>
          </p:spPr>
          <p:txBody>
            <a:bodyPr/>
            <a:lstStyle/>
            <a:p>
              <a:endParaRPr lang="es-ES"/>
            </a:p>
          </p:txBody>
        </p:sp>
      </p:grpSp>
      <p:grpSp>
        <p:nvGrpSpPr>
          <p:cNvPr id="63492" name="Group 27"/>
          <p:cNvGrpSpPr>
            <a:grpSpLocks/>
          </p:cNvGrpSpPr>
          <p:nvPr/>
        </p:nvGrpSpPr>
        <p:grpSpPr bwMode="auto">
          <a:xfrm>
            <a:off x="6160318" y="3861048"/>
            <a:ext cx="2376561" cy="1858739"/>
            <a:chOff x="3966" y="2614"/>
            <a:chExt cx="1545" cy="908"/>
          </a:xfrm>
        </p:grpSpPr>
        <p:grpSp>
          <p:nvGrpSpPr>
            <p:cNvPr id="63649" name="Group 28"/>
            <p:cNvGrpSpPr>
              <a:grpSpLocks/>
            </p:cNvGrpSpPr>
            <p:nvPr/>
          </p:nvGrpSpPr>
          <p:grpSpPr bwMode="auto">
            <a:xfrm>
              <a:off x="4586" y="2614"/>
              <a:ext cx="231" cy="124"/>
              <a:chOff x="928" y="2767"/>
              <a:chExt cx="231" cy="124"/>
            </a:xfrm>
          </p:grpSpPr>
          <p:sp>
            <p:nvSpPr>
              <p:cNvPr id="63687" name="Oval 29"/>
              <p:cNvSpPr>
                <a:spLocks noChangeArrowheads="1"/>
              </p:cNvSpPr>
              <p:nvPr/>
            </p:nvSpPr>
            <p:spPr bwMode="auto">
              <a:xfrm>
                <a:off x="1035" y="2767"/>
                <a:ext cx="124" cy="124"/>
              </a:xfrm>
              <a:prstGeom prst="ellipse">
                <a:avLst/>
              </a:prstGeom>
              <a:solidFill>
                <a:srgbClr val="FFCC00"/>
              </a:solidFill>
              <a:ln w="9525">
                <a:solidFill>
                  <a:schemeClr val="tx1"/>
                </a:solidFill>
                <a:round/>
                <a:headEnd/>
                <a:tailEnd/>
              </a:ln>
            </p:spPr>
            <p:txBody>
              <a:bodyPr wrap="none" anchor="ctr"/>
              <a:lstStyle/>
              <a:p>
                <a:endParaRPr lang="en-US"/>
              </a:p>
            </p:txBody>
          </p:sp>
          <p:sp>
            <p:nvSpPr>
              <p:cNvPr id="63688" name="Line 100"/>
              <p:cNvSpPr>
                <a:spLocks noChangeShapeType="1"/>
              </p:cNvSpPr>
              <p:nvPr/>
            </p:nvSpPr>
            <p:spPr bwMode="auto">
              <a:xfrm flipV="1">
                <a:off x="928" y="2830"/>
                <a:ext cx="105" cy="0"/>
              </a:xfrm>
              <a:prstGeom prst="line">
                <a:avLst/>
              </a:prstGeom>
              <a:noFill/>
              <a:ln w="7938">
                <a:solidFill>
                  <a:srgbClr val="000000"/>
                </a:solidFill>
                <a:round/>
                <a:headEnd/>
                <a:tailEnd/>
              </a:ln>
            </p:spPr>
            <p:txBody>
              <a:bodyPr/>
              <a:lstStyle/>
              <a:p>
                <a:endParaRPr lang="es-ES"/>
              </a:p>
            </p:txBody>
          </p:sp>
          <p:sp>
            <p:nvSpPr>
              <p:cNvPr id="63689" name="Rectangle 92"/>
              <p:cNvSpPr>
                <a:spLocks noChangeArrowheads="1"/>
              </p:cNvSpPr>
              <p:nvPr/>
            </p:nvSpPr>
            <p:spPr bwMode="auto">
              <a:xfrm>
                <a:off x="1070" y="2783"/>
                <a:ext cx="53" cy="79"/>
              </a:xfrm>
              <a:prstGeom prst="rect">
                <a:avLst/>
              </a:prstGeom>
              <a:noFill/>
              <a:ln w="9525">
                <a:noFill/>
                <a:miter lim="800000"/>
                <a:headEnd/>
                <a:tailEnd/>
              </a:ln>
            </p:spPr>
            <p:txBody>
              <a:bodyPr wrap="none" lIns="0" tIns="0" rIns="0" bIns="0">
                <a:spAutoFit/>
              </a:bodyPr>
              <a:lstStyle/>
              <a:p>
                <a:r>
                  <a:rPr lang="es-ES" sz="900" b="1">
                    <a:solidFill>
                      <a:srgbClr val="000000"/>
                    </a:solidFill>
                    <a:latin typeface="Verdana" pitchFamily="34" charset="0"/>
                  </a:rPr>
                  <a:t>R</a:t>
                </a:r>
                <a:endParaRPr lang="es-ES" b="1">
                  <a:latin typeface="Verdana" pitchFamily="34" charset="0"/>
                </a:endParaRPr>
              </a:p>
            </p:txBody>
          </p:sp>
        </p:grpSp>
        <p:grpSp>
          <p:nvGrpSpPr>
            <p:cNvPr id="63650" name="Group 32"/>
            <p:cNvGrpSpPr>
              <a:grpSpLocks/>
            </p:cNvGrpSpPr>
            <p:nvPr/>
          </p:nvGrpSpPr>
          <p:grpSpPr bwMode="auto">
            <a:xfrm>
              <a:off x="4003" y="2988"/>
              <a:ext cx="608" cy="118"/>
              <a:chOff x="736" y="1862"/>
              <a:chExt cx="608" cy="118"/>
            </a:xfrm>
          </p:grpSpPr>
          <p:sp>
            <p:nvSpPr>
              <p:cNvPr id="63680" name="Rectangle 94"/>
              <p:cNvSpPr>
                <a:spLocks noChangeArrowheads="1"/>
              </p:cNvSpPr>
              <p:nvPr/>
            </p:nvSpPr>
            <p:spPr bwMode="auto">
              <a:xfrm>
                <a:off x="1184" y="1882"/>
                <a:ext cx="51" cy="79"/>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N</a:t>
                </a:r>
                <a:endParaRPr lang="es-ES">
                  <a:latin typeface="Verdana" pitchFamily="34" charset="0"/>
                </a:endParaRPr>
              </a:p>
            </p:txBody>
          </p:sp>
          <p:sp>
            <p:nvSpPr>
              <p:cNvPr id="63681" name="Rectangle 95"/>
              <p:cNvSpPr>
                <a:spLocks noChangeArrowheads="1"/>
              </p:cNvSpPr>
              <p:nvPr/>
            </p:nvSpPr>
            <p:spPr bwMode="auto">
              <a:xfrm>
                <a:off x="1250" y="1882"/>
                <a:ext cx="51" cy="79"/>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H</a:t>
                </a:r>
                <a:endParaRPr lang="es-ES">
                  <a:latin typeface="Verdana" pitchFamily="34" charset="0"/>
                </a:endParaRPr>
              </a:p>
            </p:txBody>
          </p:sp>
          <p:sp>
            <p:nvSpPr>
              <p:cNvPr id="63682" name="Rectangle 96"/>
              <p:cNvSpPr>
                <a:spLocks noChangeArrowheads="1"/>
              </p:cNvSpPr>
              <p:nvPr/>
            </p:nvSpPr>
            <p:spPr bwMode="auto">
              <a:xfrm>
                <a:off x="1310" y="1918"/>
                <a:ext cx="34" cy="62"/>
              </a:xfrm>
              <a:prstGeom prst="rect">
                <a:avLst/>
              </a:prstGeom>
              <a:noFill/>
              <a:ln w="9525">
                <a:noFill/>
                <a:miter lim="800000"/>
                <a:headEnd/>
                <a:tailEnd/>
              </a:ln>
            </p:spPr>
            <p:txBody>
              <a:bodyPr wrap="none" lIns="0" tIns="0" rIns="0" bIns="0">
                <a:spAutoFit/>
              </a:bodyPr>
              <a:lstStyle/>
              <a:p>
                <a:r>
                  <a:rPr lang="es-ES" sz="700">
                    <a:solidFill>
                      <a:srgbClr val="000000"/>
                    </a:solidFill>
                    <a:latin typeface="Verdana" pitchFamily="34" charset="0"/>
                  </a:rPr>
                  <a:t>2</a:t>
                </a:r>
                <a:endParaRPr lang="es-ES">
                  <a:latin typeface="Verdana" pitchFamily="34" charset="0"/>
                </a:endParaRPr>
              </a:p>
            </p:txBody>
          </p:sp>
          <p:sp>
            <p:nvSpPr>
              <p:cNvPr id="63683" name="Line 100"/>
              <p:cNvSpPr>
                <a:spLocks noChangeShapeType="1"/>
              </p:cNvSpPr>
              <p:nvPr/>
            </p:nvSpPr>
            <p:spPr bwMode="auto">
              <a:xfrm flipV="1">
                <a:off x="736" y="1862"/>
                <a:ext cx="105" cy="60"/>
              </a:xfrm>
              <a:prstGeom prst="line">
                <a:avLst/>
              </a:prstGeom>
              <a:noFill/>
              <a:ln w="7938">
                <a:solidFill>
                  <a:srgbClr val="000000"/>
                </a:solidFill>
                <a:round/>
                <a:headEnd/>
                <a:tailEnd/>
              </a:ln>
            </p:spPr>
            <p:txBody>
              <a:bodyPr/>
              <a:lstStyle/>
              <a:p>
                <a:endParaRPr lang="es-ES"/>
              </a:p>
            </p:txBody>
          </p:sp>
          <p:sp>
            <p:nvSpPr>
              <p:cNvPr id="63684" name="Line 101"/>
              <p:cNvSpPr>
                <a:spLocks noChangeShapeType="1"/>
              </p:cNvSpPr>
              <p:nvPr/>
            </p:nvSpPr>
            <p:spPr bwMode="auto">
              <a:xfrm>
                <a:off x="841" y="1862"/>
                <a:ext cx="126" cy="72"/>
              </a:xfrm>
              <a:prstGeom prst="line">
                <a:avLst/>
              </a:prstGeom>
              <a:noFill/>
              <a:ln w="7938">
                <a:solidFill>
                  <a:srgbClr val="000000"/>
                </a:solidFill>
                <a:round/>
                <a:headEnd/>
                <a:tailEnd/>
              </a:ln>
            </p:spPr>
            <p:txBody>
              <a:bodyPr/>
              <a:lstStyle/>
              <a:p>
                <a:endParaRPr lang="es-ES"/>
              </a:p>
            </p:txBody>
          </p:sp>
          <p:sp>
            <p:nvSpPr>
              <p:cNvPr id="63685" name="Line 102"/>
              <p:cNvSpPr>
                <a:spLocks noChangeShapeType="1"/>
              </p:cNvSpPr>
              <p:nvPr/>
            </p:nvSpPr>
            <p:spPr bwMode="auto">
              <a:xfrm flipV="1">
                <a:off x="967" y="1862"/>
                <a:ext cx="124" cy="72"/>
              </a:xfrm>
              <a:prstGeom prst="line">
                <a:avLst/>
              </a:prstGeom>
              <a:noFill/>
              <a:ln w="7938">
                <a:solidFill>
                  <a:srgbClr val="000000"/>
                </a:solidFill>
                <a:round/>
                <a:headEnd/>
                <a:tailEnd/>
              </a:ln>
            </p:spPr>
            <p:txBody>
              <a:bodyPr/>
              <a:lstStyle/>
              <a:p>
                <a:endParaRPr lang="es-ES"/>
              </a:p>
            </p:txBody>
          </p:sp>
          <p:sp>
            <p:nvSpPr>
              <p:cNvPr id="63686" name="Line 103"/>
              <p:cNvSpPr>
                <a:spLocks noChangeShapeType="1"/>
              </p:cNvSpPr>
              <p:nvPr/>
            </p:nvSpPr>
            <p:spPr bwMode="auto">
              <a:xfrm>
                <a:off x="1091" y="1862"/>
                <a:ext cx="75" cy="42"/>
              </a:xfrm>
              <a:prstGeom prst="line">
                <a:avLst/>
              </a:prstGeom>
              <a:noFill/>
              <a:ln w="7938">
                <a:solidFill>
                  <a:srgbClr val="000000"/>
                </a:solidFill>
                <a:round/>
                <a:headEnd/>
                <a:tailEnd/>
              </a:ln>
            </p:spPr>
            <p:txBody>
              <a:bodyPr/>
              <a:lstStyle/>
              <a:p>
                <a:endParaRPr lang="es-ES"/>
              </a:p>
            </p:txBody>
          </p:sp>
        </p:grpSp>
        <p:sp>
          <p:nvSpPr>
            <p:cNvPr id="63651" name="Rectangle 117"/>
            <p:cNvSpPr>
              <a:spLocks noChangeArrowheads="1"/>
            </p:cNvSpPr>
            <p:nvPr/>
          </p:nvSpPr>
          <p:spPr bwMode="auto">
            <a:xfrm>
              <a:off x="4452" y="3213"/>
              <a:ext cx="51" cy="78"/>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N</a:t>
              </a:r>
              <a:endParaRPr lang="es-ES">
                <a:latin typeface="Verdana" pitchFamily="34" charset="0"/>
              </a:endParaRPr>
            </a:p>
          </p:txBody>
        </p:sp>
        <p:sp>
          <p:nvSpPr>
            <p:cNvPr id="63652" name="Rectangle 118"/>
            <p:cNvSpPr>
              <a:spLocks noChangeArrowheads="1"/>
            </p:cNvSpPr>
            <p:nvPr/>
          </p:nvSpPr>
          <p:spPr bwMode="auto">
            <a:xfrm>
              <a:off x="4518" y="3213"/>
              <a:ext cx="51" cy="78"/>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H</a:t>
              </a:r>
              <a:endParaRPr lang="es-ES">
                <a:latin typeface="Verdana" pitchFamily="34" charset="0"/>
              </a:endParaRPr>
            </a:p>
          </p:txBody>
        </p:sp>
        <p:sp>
          <p:nvSpPr>
            <p:cNvPr id="63653" name="Rectangle 119"/>
            <p:cNvSpPr>
              <a:spLocks noChangeArrowheads="1"/>
            </p:cNvSpPr>
            <p:nvPr/>
          </p:nvSpPr>
          <p:spPr bwMode="auto">
            <a:xfrm>
              <a:off x="4913" y="3213"/>
              <a:ext cx="51" cy="78"/>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N</a:t>
              </a:r>
              <a:endParaRPr lang="es-ES">
                <a:latin typeface="Verdana" pitchFamily="34" charset="0"/>
              </a:endParaRPr>
            </a:p>
          </p:txBody>
        </p:sp>
        <p:sp>
          <p:nvSpPr>
            <p:cNvPr id="63654" name="Rectangle 120"/>
            <p:cNvSpPr>
              <a:spLocks noChangeArrowheads="1"/>
            </p:cNvSpPr>
            <p:nvPr/>
          </p:nvSpPr>
          <p:spPr bwMode="auto">
            <a:xfrm>
              <a:off x="4979" y="3213"/>
              <a:ext cx="51" cy="78"/>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H</a:t>
              </a:r>
              <a:endParaRPr lang="es-ES">
                <a:latin typeface="Verdana" pitchFamily="34" charset="0"/>
              </a:endParaRPr>
            </a:p>
          </p:txBody>
        </p:sp>
        <p:sp>
          <p:nvSpPr>
            <p:cNvPr id="63655" name="Rectangle 121"/>
            <p:cNvSpPr>
              <a:spLocks noChangeArrowheads="1"/>
            </p:cNvSpPr>
            <p:nvPr/>
          </p:nvSpPr>
          <p:spPr bwMode="auto">
            <a:xfrm>
              <a:off x="5039" y="3249"/>
              <a:ext cx="34" cy="62"/>
            </a:xfrm>
            <a:prstGeom prst="rect">
              <a:avLst/>
            </a:prstGeom>
            <a:noFill/>
            <a:ln w="9525">
              <a:noFill/>
              <a:miter lim="800000"/>
              <a:headEnd/>
              <a:tailEnd/>
            </a:ln>
          </p:spPr>
          <p:txBody>
            <a:bodyPr wrap="none" lIns="0" tIns="0" rIns="0" bIns="0">
              <a:spAutoFit/>
            </a:bodyPr>
            <a:lstStyle/>
            <a:p>
              <a:r>
                <a:rPr lang="es-ES" sz="700">
                  <a:solidFill>
                    <a:srgbClr val="000000"/>
                  </a:solidFill>
                  <a:latin typeface="Verdana" pitchFamily="34" charset="0"/>
                </a:rPr>
                <a:t>2</a:t>
              </a:r>
              <a:endParaRPr lang="es-ES">
                <a:latin typeface="Verdana" pitchFamily="34" charset="0"/>
              </a:endParaRPr>
            </a:p>
          </p:txBody>
        </p:sp>
        <p:sp>
          <p:nvSpPr>
            <p:cNvPr id="63656" name="Line 125"/>
            <p:cNvSpPr>
              <a:spLocks noChangeShapeType="1"/>
            </p:cNvSpPr>
            <p:nvPr/>
          </p:nvSpPr>
          <p:spPr bwMode="auto">
            <a:xfrm flipV="1">
              <a:off x="4002" y="3193"/>
              <a:ext cx="105" cy="60"/>
            </a:xfrm>
            <a:prstGeom prst="line">
              <a:avLst/>
            </a:prstGeom>
            <a:noFill/>
            <a:ln w="7938">
              <a:solidFill>
                <a:srgbClr val="000000"/>
              </a:solidFill>
              <a:round/>
              <a:headEnd/>
              <a:tailEnd/>
            </a:ln>
          </p:spPr>
          <p:txBody>
            <a:bodyPr/>
            <a:lstStyle/>
            <a:p>
              <a:endParaRPr lang="es-ES"/>
            </a:p>
          </p:txBody>
        </p:sp>
        <p:sp>
          <p:nvSpPr>
            <p:cNvPr id="63657" name="Line 126"/>
            <p:cNvSpPr>
              <a:spLocks noChangeShapeType="1"/>
            </p:cNvSpPr>
            <p:nvPr/>
          </p:nvSpPr>
          <p:spPr bwMode="auto">
            <a:xfrm>
              <a:off x="4107" y="3193"/>
              <a:ext cx="126" cy="72"/>
            </a:xfrm>
            <a:prstGeom prst="line">
              <a:avLst/>
            </a:prstGeom>
            <a:noFill/>
            <a:ln w="7938">
              <a:solidFill>
                <a:srgbClr val="000000"/>
              </a:solidFill>
              <a:round/>
              <a:headEnd/>
              <a:tailEnd/>
            </a:ln>
          </p:spPr>
          <p:txBody>
            <a:bodyPr/>
            <a:lstStyle/>
            <a:p>
              <a:endParaRPr lang="es-ES"/>
            </a:p>
          </p:txBody>
        </p:sp>
        <p:sp>
          <p:nvSpPr>
            <p:cNvPr id="63658" name="Line 127"/>
            <p:cNvSpPr>
              <a:spLocks noChangeShapeType="1"/>
            </p:cNvSpPr>
            <p:nvPr/>
          </p:nvSpPr>
          <p:spPr bwMode="auto">
            <a:xfrm flipV="1">
              <a:off x="4233" y="3193"/>
              <a:ext cx="126" cy="72"/>
            </a:xfrm>
            <a:prstGeom prst="line">
              <a:avLst/>
            </a:prstGeom>
            <a:noFill/>
            <a:ln w="7938">
              <a:solidFill>
                <a:srgbClr val="000000"/>
              </a:solidFill>
              <a:round/>
              <a:headEnd/>
              <a:tailEnd/>
            </a:ln>
          </p:spPr>
          <p:txBody>
            <a:bodyPr/>
            <a:lstStyle/>
            <a:p>
              <a:endParaRPr lang="es-ES"/>
            </a:p>
          </p:txBody>
        </p:sp>
        <p:sp>
          <p:nvSpPr>
            <p:cNvPr id="63659" name="Line 128"/>
            <p:cNvSpPr>
              <a:spLocks noChangeShapeType="1"/>
            </p:cNvSpPr>
            <p:nvPr/>
          </p:nvSpPr>
          <p:spPr bwMode="auto">
            <a:xfrm>
              <a:off x="4359" y="3193"/>
              <a:ext cx="73" cy="42"/>
            </a:xfrm>
            <a:prstGeom prst="line">
              <a:avLst/>
            </a:prstGeom>
            <a:noFill/>
            <a:ln w="7938">
              <a:solidFill>
                <a:srgbClr val="000000"/>
              </a:solidFill>
              <a:round/>
              <a:headEnd/>
              <a:tailEnd/>
            </a:ln>
          </p:spPr>
          <p:txBody>
            <a:bodyPr/>
            <a:lstStyle/>
            <a:p>
              <a:endParaRPr lang="es-ES"/>
            </a:p>
          </p:txBody>
        </p:sp>
        <p:sp>
          <p:nvSpPr>
            <p:cNvPr id="63660" name="Line 129"/>
            <p:cNvSpPr>
              <a:spLocks noChangeShapeType="1"/>
            </p:cNvSpPr>
            <p:nvPr/>
          </p:nvSpPr>
          <p:spPr bwMode="auto">
            <a:xfrm flipV="1">
              <a:off x="4591" y="3193"/>
              <a:ext cx="83" cy="48"/>
            </a:xfrm>
            <a:prstGeom prst="line">
              <a:avLst/>
            </a:prstGeom>
            <a:noFill/>
            <a:ln w="7938">
              <a:solidFill>
                <a:srgbClr val="000000"/>
              </a:solidFill>
              <a:round/>
              <a:headEnd/>
              <a:tailEnd/>
            </a:ln>
          </p:spPr>
          <p:txBody>
            <a:bodyPr/>
            <a:lstStyle/>
            <a:p>
              <a:endParaRPr lang="es-ES"/>
            </a:p>
          </p:txBody>
        </p:sp>
        <p:sp>
          <p:nvSpPr>
            <p:cNvPr id="63661" name="Line 130"/>
            <p:cNvSpPr>
              <a:spLocks noChangeShapeType="1"/>
            </p:cNvSpPr>
            <p:nvPr/>
          </p:nvSpPr>
          <p:spPr bwMode="auto">
            <a:xfrm>
              <a:off x="4674" y="3193"/>
              <a:ext cx="145" cy="0"/>
            </a:xfrm>
            <a:prstGeom prst="line">
              <a:avLst/>
            </a:prstGeom>
            <a:noFill/>
            <a:ln w="7938">
              <a:solidFill>
                <a:srgbClr val="000000"/>
              </a:solidFill>
              <a:round/>
              <a:headEnd/>
              <a:tailEnd/>
            </a:ln>
          </p:spPr>
          <p:txBody>
            <a:bodyPr/>
            <a:lstStyle/>
            <a:p>
              <a:endParaRPr lang="es-ES"/>
            </a:p>
          </p:txBody>
        </p:sp>
        <p:sp>
          <p:nvSpPr>
            <p:cNvPr id="63662" name="Line 131"/>
            <p:cNvSpPr>
              <a:spLocks noChangeShapeType="1"/>
            </p:cNvSpPr>
            <p:nvPr/>
          </p:nvSpPr>
          <p:spPr bwMode="auto">
            <a:xfrm>
              <a:off x="4819" y="3193"/>
              <a:ext cx="75" cy="42"/>
            </a:xfrm>
            <a:prstGeom prst="line">
              <a:avLst/>
            </a:prstGeom>
            <a:noFill/>
            <a:ln w="7938">
              <a:solidFill>
                <a:srgbClr val="000000"/>
              </a:solidFill>
              <a:round/>
              <a:headEnd/>
              <a:tailEnd/>
            </a:ln>
          </p:spPr>
          <p:txBody>
            <a:bodyPr/>
            <a:lstStyle/>
            <a:p>
              <a:endParaRPr lang="es-ES"/>
            </a:p>
          </p:txBody>
        </p:sp>
        <p:sp>
          <p:nvSpPr>
            <p:cNvPr id="63663" name="Rectangle 117"/>
            <p:cNvSpPr>
              <a:spLocks noChangeArrowheads="1"/>
            </p:cNvSpPr>
            <p:nvPr/>
          </p:nvSpPr>
          <p:spPr bwMode="auto">
            <a:xfrm>
              <a:off x="4456" y="3442"/>
              <a:ext cx="51" cy="79"/>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N</a:t>
              </a:r>
              <a:endParaRPr lang="es-ES">
                <a:latin typeface="Verdana" pitchFamily="34" charset="0"/>
              </a:endParaRPr>
            </a:p>
          </p:txBody>
        </p:sp>
        <p:sp>
          <p:nvSpPr>
            <p:cNvPr id="63664" name="Rectangle 118"/>
            <p:cNvSpPr>
              <a:spLocks noChangeArrowheads="1"/>
            </p:cNvSpPr>
            <p:nvPr/>
          </p:nvSpPr>
          <p:spPr bwMode="auto">
            <a:xfrm>
              <a:off x="4522" y="3442"/>
              <a:ext cx="52" cy="79"/>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H</a:t>
              </a:r>
              <a:endParaRPr lang="es-ES">
                <a:latin typeface="Verdana" pitchFamily="34" charset="0"/>
              </a:endParaRPr>
            </a:p>
          </p:txBody>
        </p:sp>
        <p:sp>
          <p:nvSpPr>
            <p:cNvPr id="63665" name="Rectangle 119"/>
            <p:cNvSpPr>
              <a:spLocks noChangeArrowheads="1"/>
            </p:cNvSpPr>
            <p:nvPr/>
          </p:nvSpPr>
          <p:spPr bwMode="auto">
            <a:xfrm>
              <a:off x="4917" y="3442"/>
              <a:ext cx="51" cy="79"/>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N</a:t>
              </a:r>
              <a:endParaRPr lang="es-ES">
                <a:latin typeface="Verdana" pitchFamily="34" charset="0"/>
              </a:endParaRPr>
            </a:p>
          </p:txBody>
        </p:sp>
        <p:sp>
          <p:nvSpPr>
            <p:cNvPr id="63666" name="Rectangle 120"/>
            <p:cNvSpPr>
              <a:spLocks noChangeArrowheads="1"/>
            </p:cNvSpPr>
            <p:nvPr/>
          </p:nvSpPr>
          <p:spPr bwMode="auto">
            <a:xfrm>
              <a:off x="4983" y="3442"/>
              <a:ext cx="51" cy="79"/>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H</a:t>
              </a:r>
              <a:endParaRPr lang="es-ES">
                <a:latin typeface="Verdana" pitchFamily="34" charset="0"/>
              </a:endParaRPr>
            </a:p>
          </p:txBody>
        </p:sp>
        <p:sp>
          <p:nvSpPr>
            <p:cNvPr id="63667" name="Line 125"/>
            <p:cNvSpPr>
              <a:spLocks noChangeShapeType="1"/>
            </p:cNvSpPr>
            <p:nvPr/>
          </p:nvSpPr>
          <p:spPr bwMode="auto">
            <a:xfrm flipV="1">
              <a:off x="4006" y="3422"/>
              <a:ext cx="105" cy="60"/>
            </a:xfrm>
            <a:prstGeom prst="line">
              <a:avLst/>
            </a:prstGeom>
            <a:noFill/>
            <a:ln w="7938">
              <a:solidFill>
                <a:srgbClr val="000000"/>
              </a:solidFill>
              <a:round/>
              <a:headEnd/>
              <a:tailEnd/>
            </a:ln>
          </p:spPr>
          <p:txBody>
            <a:bodyPr/>
            <a:lstStyle/>
            <a:p>
              <a:endParaRPr lang="es-ES"/>
            </a:p>
          </p:txBody>
        </p:sp>
        <p:sp>
          <p:nvSpPr>
            <p:cNvPr id="63668" name="Line 126"/>
            <p:cNvSpPr>
              <a:spLocks noChangeShapeType="1"/>
            </p:cNvSpPr>
            <p:nvPr/>
          </p:nvSpPr>
          <p:spPr bwMode="auto">
            <a:xfrm>
              <a:off x="4111" y="3422"/>
              <a:ext cx="126" cy="72"/>
            </a:xfrm>
            <a:prstGeom prst="line">
              <a:avLst/>
            </a:prstGeom>
            <a:noFill/>
            <a:ln w="7938">
              <a:solidFill>
                <a:srgbClr val="000000"/>
              </a:solidFill>
              <a:round/>
              <a:headEnd/>
              <a:tailEnd/>
            </a:ln>
          </p:spPr>
          <p:txBody>
            <a:bodyPr/>
            <a:lstStyle/>
            <a:p>
              <a:endParaRPr lang="es-ES"/>
            </a:p>
          </p:txBody>
        </p:sp>
        <p:sp>
          <p:nvSpPr>
            <p:cNvPr id="63669" name="Line 127"/>
            <p:cNvSpPr>
              <a:spLocks noChangeShapeType="1"/>
            </p:cNvSpPr>
            <p:nvPr/>
          </p:nvSpPr>
          <p:spPr bwMode="auto">
            <a:xfrm flipV="1">
              <a:off x="4237" y="3422"/>
              <a:ext cx="126" cy="72"/>
            </a:xfrm>
            <a:prstGeom prst="line">
              <a:avLst/>
            </a:prstGeom>
            <a:noFill/>
            <a:ln w="7938">
              <a:solidFill>
                <a:srgbClr val="000000"/>
              </a:solidFill>
              <a:round/>
              <a:headEnd/>
              <a:tailEnd/>
            </a:ln>
          </p:spPr>
          <p:txBody>
            <a:bodyPr/>
            <a:lstStyle/>
            <a:p>
              <a:endParaRPr lang="es-ES"/>
            </a:p>
          </p:txBody>
        </p:sp>
        <p:sp>
          <p:nvSpPr>
            <p:cNvPr id="63670" name="Line 128"/>
            <p:cNvSpPr>
              <a:spLocks noChangeShapeType="1"/>
            </p:cNvSpPr>
            <p:nvPr/>
          </p:nvSpPr>
          <p:spPr bwMode="auto">
            <a:xfrm>
              <a:off x="4363" y="3422"/>
              <a:ext cx="73" cy="42"/>
            </a:xfrm>
            <a:prstGeom prst="line">
              <a:avLst/>
            </a:prstGeom>
            <a:noFill/>
            <a:ln w="7938">
              <a:solidFill>
                <a:srgbClr val="000000"/>
              </a:solidFill>
              <a:round/>
              <a:headEnd/>
              <a:tailEnd/>
            </a:ln>
          </p:spPr>
          <p:txBody>
            <a:bodyPr/>
            <a:lstStyle/>
            <a:p>
              <a:endParaRPr lang="es-ES"/>
            </a:p>
          </p:txBody>
        </p:sp>
        <p:sp>
          <p:nvSpPr>
            <p:cNvPr id="63671" name="Line 129"/>
            <p:cNvSpPr>
              <a:spLocks noChangeShapeType="1"/>
            </p:cNvSpPr>
            <p:nvPr/>
          </p:nvSpPr>
          <p:spPr bwMode="auto">
            <a:xfrm flipV="1">
              <a:off x="4595" y="3422"/>
              <a:ext cx="83" cy="48"/>
            </a:xfrm>
            <a:prstGeom prst="line">
              <a:avLst/>
            </a:prstGeom>
            <a:noFill/>
            <a:ln w="7938">
              <a:solidFill>
                <a:srgbClr val="000000"/>
              </a:solidFill>
              <a:round/>
              <a:headEnd/>
              <a:tailEnd/>
            </a:ln>
          </p:spPr>
          <p:txBody>
            <a:bodyPr/>
            <a:lstStyle/>
            <a:p>
              <a:endParaRPr lang="es-ES"/>
            </a:p>
          </p:txBody>
        </p:sp>
        <p:sp>
          <p:nvSpPr>
            <p:cNvPr id="63672" name="Line 130"/>
            <p:cNvSpPr>
              <a:spLocks noChangeShapeType="1"/>
            </p:cNvSpPr>
            <p:nvPr/>
          </p:nvSpPr>
          <p:spPr bwMode="auto">
            <a:xfrm>
              <a:off x="4678" y="3422"/>
              <a:ext cx="145" cy="0"/>
            </a:xfrm>
            <a:prstGeom prst="line">
              <a:avLst/>
            </a:prstGeom>
            <a:noFill/>
            <a:ln w="7938">
              <a:solidFill>
                <a:srgbClr val="000000"/>
              </a:solidFill>
              <a:round/>
              <a:headEnd/>
              <a:tailEnd/>
            </a:ln>
          </p:spPr>
          <p:txBody>
            <a:bodyPr/>
            <a:lstStyle/>
            <a:p>
              <a:endParaRPr lang="es-ES"/>
            </a:p>
          </p:txBody>
        </p:sp>
        <p:sp>
          <p:nvSpPr>
            <p:cNvPr id="63673" name="Line 131"/>
            <p:cNvSpPr>
              <a:spLocks noChangeShapeType="1"/>
            </p:cNvSpPr>
            <p:nvPr/>
          </p:nvSpPr>
          <p:spPr bwMode="auto">
            <a:xfrm>
              <a:off x="4823" y="3422"/>
              <a:ext cx="75" cy="42"/>
            </a:xfrm>
            <a:prstGeom prst="line">
              <a:avLst/>
            </a:prstGeom>
            <a:noFill/>
            <a:ln w="7938">
              <a:solidFill>
                <a:srgbClr val="000000"/>
              </a:solidFill>
              <a:round/>
              <a:headEnd/>
              <a:tailEnd/>
            </a:ln>
          </p:spPr>
          <p:txBody>
            <a:bodyPr/>
            <a:lstStyle/>
            <a:p>
              <a:endParaRPr lang="es-ES"/>
            </a:p>
          </p:txBody>
        </p:sp>
        <p:sp>
          <p:nvSpPr>
            <p:cNvPr id="63674" name="Rectangle 119"/>
            <p:cNvSpPr>
              <a:spLocks noChangeArrowheads="1"/>
            </p:cNvSpPr>
            <p:nvPr/>
          </p:nvSpPr>
          <p:spPr bwMode="auto">
            <a:xfrm>
              <a:off x="5377" y="3443"/>
              <a:ext cx="52" cy="79"/>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N</a:t>
              </a:r>
              <a:endParaRPr lang="es-ES">
                <a:latin typeface="Verdana" pitchFamily="34" charset="0"/>
              </a:endParaRPr>
            </a:p>
          </p:txBody>
        </p:sp>
        <p:sp>
          <p:nvSpPr>
            <p:cNvPr id="63675" name="Rectangle 120"/>
            <p:cNvSpPr>
              <a:spLocks noChangeArrowheads="1"/>
            </p:cNvSpPr>
            <p:nvPr/>
          </p:nvSpPr>
          <p:spPr bwMode="auto">
            <a:xfrm>
              <a:off x="5443" y="3443"/>
              <a:ext cx="51" cy="78"/>
            </a:xfrm>
            <a:prstGeom prst="rect">
              <a:avLst/>
            </a:prstGeom>
            <a:noFill/>
            <a:ln w="9525">
              <a:noFill/>
              <a:miter lim="800000"/>
              <a:headEnd/>
              <a:tailEnd/>
            </a:ln>
          </p:spPr>
          <p:txBody>
            <a:bodyPr wrap="none" lIns="0" tIns="0" rIns="0" bIns="0">
              <a:spAutoFit/>
            </a:bodyPr>
            <a:lstStyle/>
            <a:p>
              <a:r>
                <a:rPr lang="es-ES" sz="900">
                  <a:solidFill>
                    <a:srgbClr val="000000"/>
                  </a:solidFill>
                  <a:latin typeface="Verdana" pitchFamily="34" charset="0"/>
                </a:rPr>
                <a:t>H</a:t>
              </a:r>
              <a:endParaRPr lang="es-ES">
                <a:latin typeface="Verdana" pitchFamily="34" charset="0"/>
              </a:endParaRPr>
            </a:p>
          </p:txBody>
        </p:sp>
        <p:sp>
          <p:nvSpPr>
            <p:cNvPr id="63676" name="Line 129"/>
            <p:cNvSpPr>
              <a:spLocks noChangeShapeType="1"/>
            </p:cNvSpPr>
            <p:nvPr/>
          </p:nvSpPr>
          <p:spPr bwMode="auto">
            <a:xfrm flipV="1">
              <a:off x="5055" y="3423"/>
              <a:ext cx="83" cy="48"/>
            </a:xfrm>
            <a:prstGeom prst="line">
              <a:avLst/>
            </a:prstGeom>
            <a:noFill/>
            <a:ln w="7938">
              <a:solidFill>
                <a:srgbClr val="000000"/>
              </a:solidFill>
              <a:round/>
              <a:headEnd/>
              <a:tailEnd/>
            </a:ln>
          </p:spPr>
          <p:txBody>
            <a:bodyPr/>
            <a:lstStyle/>
            <a:p>
              <a:endParaRPr lang="es-ES"/>
            </a:p>
          </p:txBody>
        </p:sp>
        <p:sp>
          <p:nvSpPr>
            <p:cNvPr id="63677" name="Line 130"/>
            <p:cNvSpPr>
              <a:spLocks noChangeShapeType="1"/>
            </p:cNvSpPr>
            <p:nvPr/>
          </p:nvSpPr>
          <p:spPr bwMode="auto">
            <a:xfrm>
              <a:off x="5138" y="3423"/>
              <a:ext cx="145" cy="0"/>
            </a:xfrm>
            <a:prstGeom prst="line">
              <a:avLst/>
            </a:prstGeom>
            <a:noFill/>
            <a:ln w="7938">
              <a:solidFill>
                <a:srgbClr val="000000"/>
              </a:solidFill>
              <a:round/>
              <a:headEnd/>
              <a:tailEnd/>
            </a:ln>
          </p:spPr>
          <p:txBody>
            <a:bodyPr/>
            <a:lstStyle/>
            <a:p>
              <a:endParaRPr lang="es-ES"/>
            </a:p>
          </p:txBody>
        </p:sp>
        <p:sp>
          <p:nvSpPr>
            <p:cNvPr id="63678" name="Line 131"/>
            <p:cNvSpPr>
              <a:spLocks noChangeShapeType="1"/>
            </p:cNvSpPr>
            <p:nvPr/>
          </p:nvSpPr>
          <p:spPr bwMode="auto">
            <a:xfrm>
              <a:off x="5283" y="3423"/>
              <a:ext cx="75" cy="42"/>
            </a:xfrm>
            <a:prstGeom prst="line">
              <a:avLst/>
            </a:prstGeom>
            <a:noFill/>
            <a:ln w="7938">
              <a:solidFill>
                <a:srgbClr val="000000"/>
              </a:solidFill>
              <a:round/>
              <a:headEnd/>
              <a:tailEnd/>
            </a:ln>
          </p:spPr>
          <p:txBody>
            <a:bodyPr/>
            <a:lstStyle/>
            <a:p>
              <a:endParaRPr lang="es-ES"/>
            </a:p>
          </p:txBody>
        </p:sp>
        <p:sp>
          <p:nvSpPr>
            <p:cNvPr id="63679" name="AutoShape 68"/>
            <p:cNvSpPr>
              <a:spLocks/>
            </p:cNvSpPr>
            <p:nvPr/>
          </p:nvSpPr>
          <p:spPr bwMode="auto">
            <a:xfrm rot="5400000">
              <a:off x="4672" y="2100"/>
              <a:ext cx="134" cy="1545"/>
            </a:xfrm>
            <a:prstGeom prst="leftBrace">
              <a:avLst>
                <a:gd name="adj1" fmla="val 96082"/>
                <a:gd name="adj2" fmla="val 49449"/>
              </a:avLst>
            </a:prstGeom>
            <a:noFill/>
            <a:ln w="9525">
              <a:solidFill>
                <a:schemeClr val="tx1"/>
              </a:solidFill>
              <a:round/>
              <a:headEnd/>
              <a:tailEnd/>
            </a:ln>
          </p:spPr>
          <p:txBody>
            <a:bodyPr wrap="none" anchor="ctr"/>
            <a:lstStyle/>
            <a:p>
              <a:endParaRPr lang="en-US"/>
            </a:p>
          </p:txBody>
        </p:sp>
      </p:grpSp>
      <p:sp>
        <p:nvSpPr>
          <p:cNvPr id="63493" name="Rectangle 69"/>
          <p:cNvSpPr>
            <a:spLocks noChangeArrowheads="1"/>
          </p:cNvSpPr>
          <p:nvPr/>
        </p:nvSpPr>
        <p:spPr bwMode="auto">
          <a:xfrm>
            <a:off x="755576" y="722387"/>
            <a:ext cx="3816424" cy="1061829"/>
          </a:xfrm>
          <a:prstGeom prst="rect">
            <a:avLst/>
          </a:prstGeom>
          <a:noFill/>
          <a:ln w="9525">
            <a:noFill/>
            <a:miter lim="800000"/>
            <a:headEnd/>
            <a:tailEnd/>
          </a:ln>
        </p:spPr>
        <p:txBody>
          <a:bodyPr wrap="square">
            <a:spAutoFit/>
          </a:bodyPr>
          <a:lstStyle/>
          <a:p>
            <a:pPr>
              <a:spcBef>
                <a:spcPct val="50000"/>
              </a:spcBef>
            </a:pPr>
            <a:endParaRPr lang="en-US" b="1" dirty="0" smtClean="0">
              <a:solidFill>
                <a:srgbClr val="990000"/>
              </a:solidFill>
              <a:sym typeface="Symbol" pitchFamily="18" charset="2"/>
            </a:endParaRPr>
          </a:p>
          <a:p>
            <a:pPr>
              <a:spcBef>
                <a:spcPct val="50000"/>
              </a:spcBef>
            </a:pPr>
            <a:r>
              <a:rPr lang="en-US" b="1" dirty="0" smtClean="0">
                <a:solidFill>
                  <a:srgbClr val="990000"/>
                </a:solidFill>
                <a:sym typeface="Symbol" pitchFamily="18" charset="2"/>
              </a:rPr>
              <a:t>Alkyl-</a:t>
            </a:r>
            <a:r>
              <a:rPr lang="en-US" b="1" dirty="0" err="1" smtClean="0">
                <a:solidFill>
                  <a:srgbClr val="990000"/>
                </a:solidFill>
                <a:sym typeface="Symbol" pitchFamily="18" charset="2"/>
              </a:rPr>
              <a:t>metoxy</a:t>
            </a:r>
            <a:r>
              <a:rPr lang="en-US" b="1" dirty="0" smtClean="0">
                <a:solidFill>
                  <a:srgbClr val="990000"/>
                </a:solidFill>
                <a:sym typeface="Symbol" pitchFamily="18" charset="2"/>
              </a:rPr>
              <a:t>-</a:t>
            </a:r>
            <a:r>
              <a:rPr lang="en-US" b="1" dirty="0" err="1" smtClean="0">
                <a:solidFill>
                  <a:srgbClr val="990000"/>
                </a:solidFill>
                <a:sym typeface="Symbol" pitchFamily="18" charset="2"/>
              </a:rPr>
              <a:t>silane</a:t>
            </a:r>
            <a:r>
              <a:rPr lang="en-US" b="1" dirty="0" smtClean="0">
                <a:solidFill>
                  <a:srgbClr val="990000"/>
                </a:solidFill>
                <a:sym typeface="Symbol" pitchFamily="18" charset="2"/>
              </a:rPr>
              <a:t> groups form covalent links with </a:t>
            </a:r>
            <a:r>
              <a:rPr lang="en-US" b="1" dirty="0" err="1" smtClean="0">
                <a:solidFill>
                  <a:srgbClr val="990000"/>
                </a:solidFill>
                <a:sym typeface="Symbol" pitchFamily="18" charset="2"/>
              </a:rPr>
              <a:t>SiOH</a:t>
            </a:r>
            <a:endParaRPr lang="en-US" b="1" dirty="0">
              <a:solidFill>
                <a:srgbClr val="990000"/>
              </a:solidFill>
              <a:sym typeface="Symbol" pitchFamily="18" charset="2"/>
            </a:endParaRPr>
          </a:p>
        </p:txBody>
      </p:sp>
      <p:sp>
        <p:nvSpPr>
          <p:cNvPr id="308294" name="Rectangle 70"/>
          <p:cNvSpPr>
            <a:spLocks noChangeArrowheads="1"/>
          </p:cNvSpPr>
          <p:nvPr/>
        </p:nvSpPr>
        <p:spPr bwMode="auto">
          <a:xfrm>
            <a:off x="179388" y="1988840"/>
            <a:ext cx="4320604" cy="946150"/>
          </a:xfrm>
          <a:prstGeom prst="rect">
            <a:avLst/>
          </a:prstGeom>
          <a:noFill/>
          <a:ln w="9525">
            <a:noFill/>
            <a:miter lim="800000"/>
            <a:headEnd/>
            <a:tailEnd/>
          </a:ln>
        </p:spPr>
        <p:txBody>
          <a:bodyPr/>
          <a:lstStyle/>
          <a:p>
            <a:pPr algn="just">
              <a:lnSpc>
                <a:spcPct val="50000"/>
              </a:lnSpc>
              <a:spcBef>
                <a:spcPct val="50000"/>
              </a:spcBef>
              <a:buFontTx/>
              <a:buChar char="•"/>
            </a:pPr>
            <a:endParaRPr lang="en-US" sz="1400" dirty="0">
              <a:solidFill>
                <a:srgbClr val="000099"/>
              </a:solidFill>
              <a:latin typeface="Verdana" pitchFamily="34" charset="0"/>
            </a:endParaRPr>
          </a:p>
          <a:p>
            <a:pPr algn="ctr">
              <a:lnSpc>
                <a:spcPct val="50000"/>
              </a:lnSpc>
              <a:spcBef>
                <a:spcPct val="50000"/>
              </a:spcBef>
            </a:pPr>
            <a:r>
              <a:rPr lang="en-US" b="1" dirty="0" smtClean="0">
                <a:solidFill>
                  <a:srgbClr val="000099"/>
                </a:solidFill>
              </a:rPr>
              <a:t>Surface reactions between</a:t>
            </a:r>
          </a:p>
          <a:p>
            <a:pPr algn="ctr">
              <a:lnSpc>
                <a:spcPct val="50000"/>
              </a:lnSpc>
              <a:spcBef>
                <a:spcPct val="50000"/>
              </a:spcBef>
            </a:pPr>
            <a:r>
              <a:rPr lang="en-US" b="1" dirty="0" smtClean="0">
                <a:solidFill>
                  <a:srgbClr val="000099"/>
                </a:solidFill>
              </a:rPr>
              <a:t>Amino groups and CO</a:t>
            </a:r>
            <a:r>
              <a:rPr lang="en-US" b="1" baseline="-25000" dirty="0" smtClean="0">
                <a:solidFill>
                  <a:srgbClr val="000099"/>
                </a:solidFill>
              </a:rPr>
              <a:t>2</a:t>
            </a:r>
            <a:r>
              <a:rPr lang="en-US" b="1" dirty="0" smtClean="0">
                <a:solidFill>
                  <a:srgbClr val="000099"/>
                </a:solidFill>
              </a:rPr>
              <a:t> </a:t>
            </a:r>
            <a:endParaRPr lang="en-US" b="1" dirty="0">
              <a:solidFill>
                <a:srgbClr val="000099"/>
              </a:solidFill>
            </a:endParaRPr>
          </a:p>
        </p:txBody>
      </p:sp>
      <p:grpSp>
        <p:nvGrpSpPr>
          <p:cNvPr id="7" name="Group 71"/>
          <p:cNvGrpSpPr>
            <a:grpSpLocks/>
          </p:cNvGrpSpPr>
          <p:nvPr/>
        </p:nvGrpSpPr>
        <p:grpSpPr bwMode="auto">
          <a:xfrm>
            <a:off x="155870" y="3388919"/>
            <a:ext cx="5856290" cy="3074460"/>
            <a:chOff x="243" y="2310"/>
            <a:chExt cx="3459" cy="1686"/>
          </a:xfrm>
        </p:grpSpPr>
        <p:grpSp>
          <p:nvGrpSpPr>
            <p:cNvPr id="63502" name="Group 72"/>
            <p:cNvGrpSpPr>
              <a:grpSpLocks/>
            </p:cNvGrpSpPr>
            <p:nvPr/>
          </p:nvGrpSpPr>
          <p:grpSpPr bwMode="auto">
            <a:xfrm>
              <a:off x="243" y="2374"/>
              <a:ext cx="3459" cy="1622"/>
              <a:chOff x="278" y="2269"/>
              <a:chExt cx="3459" cy="1622"/>
            </a:xfrm>
          </p:grpSpPr>
          <p:grpSp>
            <p:nvGrpSpPr>
              <p:cNvPr id="63515" name="Group 73"/>
              <p:cNvGrpSpPr>
                <a:grpSpLocks/>
              </p:cNvGrpSpPr>
              <p:nvPr/>
            </p:nvGrpSpPr>
            <p:grpSpPr bwMode="auto">
              <a:xfrm>
                <a:off x="278" y="2269"/>
                <a:ext cx="3459" cy="1622"/>
                <a:chOff x="300" y="2248"/>
                <a:chExt cx="3459" cy="1622"/>
              </a:xfrm>
            </p:grpSpPr>
            <p:grpSp>
              <p:nvGrpSpPr>
                <p:cNvPr id="63517" name="Group 74"/>
                <p:cNvGrpSpPr>
                  <a:grpSpLocks/>
                </p:cNvGrpSpPr>
                <p:nvPr/>
              </p:nvGrpSpPr>
              <p:grpSpPr bwMode="auto">
                <a:xfrm>
                  <a:off x="300" y="2248"/>
                  <a:ext cx="3281" cy="1622"/>
                  <a:chOff x="300" y="2392"/>
                  <a:chExt cx="3281" cy="1622"/>
                </a:xfrm>
              </p:grpSpPr>
              <p:pic>
                <p:nvPicPr>
                  <p:cNvPr id="63519" name="Picture 75"/>
                  <p:cNvPicPr>
                    <a:picLocks noChangeAspect="1" noChangeArrowheads="1"/>
                  </p:cNvPicPr>
                  <p:nvPr/>
                </p:nvPicPr>
                <p:blipFill>
                  <a:blip r:embed="rId5" cstate="print"/>
                  <a:srcRect/>
                  <a:stretch>
                    <a:fillRect/>
                  </a:stretch>
                </p:blipFill>
                <p:spPr bwMode="auto">
                  <a:xfrm>
                    <a:off x="425" y="2468"/>
                    <a:ext cx="1092" cy="368"/>
                  </a:xfrm>
                  <a:prstGeom prst="rect">
                    <a:avLst/>
                  </a:prstGeom>
                  <a:noFill/>
                  <a:ln w="9525">
                    <a:noFill/>
                    <a:miter lim="800000"/>
                    <a:headEnd/>
                    <a:tailEnd/>
                  </a:ln>
                </p:spPr>
              </p:pic>
              <p:sp>
                <p:nvSpPr>
                  <p:cNvPr id="63520" name="Line 76"/>
                  <p:cNvSpPr>
                    <a:spLocks noChangeShapeType="1"/>
                  </p:cNvSpPr>
                  <p:nvPr/>
                </p:nvSpPr>
                <p:spPr bwMode="auto">
                  <a:xfrm>
                    <a:off x="1583" y="2700"/>
                    <a:ext cx="288" cy="0"/>
                  </a:xfrm>
                  <a:prstGeom prst="line">
                    <a:avLst/>
                  </a:prstGeom>
                  <a:noFill/>
                  <a:ln w="9525">
                    <a:solidFill>
                      <a:schemeClr val="tx1"/>
                    </a:solidFill>
                    <a:round/>
                    <a:headEnd type="triangle" w="med" len="med"/>
                    <a:tailEnd type="triangle" w="med" len="med"/>
                  </a:ln>
                </p:spPr>
                <p:txBody>
                  <a:bodyPr/>
                  <a:lstStyle/>
                  <a:p>
                    <a:endParaRPr lang="es-ES"/>
                  </a:p>
                </p:txBody>
              </p:sp>
              <p:sp>
                <p:nvSpPr>
                  <p:cNvPr id="63521" name="Text Box 77"/>
                  <p:cNvSpPr txBox="1">
                    <a:spLocks noChangeArrowheads="1"/>
                  </p:cNvSpPr>
                  <p:nvPr/>
                </p:nvSpPr>
                <p:spPr bwMode="auto">
                  <a:xfrm>
                    <a:off x="1561" y="2455"/>
                    <a:ext cx="324" cy="192"/>
                  </a:xfrm>
                  <a:prstGeom prst="rect">
                    <a:avLst/>
                  </a:prstGeom>
                  <a:noFill/>
                  <a:ln w="9525">
                    <a:noFill/>
                    <a:miter lim="800000"/>
                    <a:headEnd/>
                    <a:tailEnd/>
                  </a:ln>
                </p:spPr>
                <p:txBody>
                  <a:bodyPr wrap="none">
                    <a:spAutoFit/>
                  </a:bodyPr>
                  <a:lstStyle/>
                  <a:p>
                    <a:r>
                      <a:rPr lang="es-ES" sz="1400"/>
                      <a:t>CO</a:t>
                    </a:r>
                    <a:r>
                      <a:rPr lang="es-ES" sz="1400" baseline="-25000"/>
                      <a:t>2</a:t>
                    </a:r>
                  </a:p>
                </p:txBody>
              </p:sp>
              <p:grpSp>
                <p:nvGrpSpPr>
                  <p:cNvPr id="63522" name="Group 78"/>
                  <p:cNvGrpSpPr>
                    <a:grpSpLocks/>
                  </p:cNvGrpSpPr>
                  <p:nvPr/>
                </p:nvGrpSpPr>
                <p:grpSpPr bwMode="auto">
                  <a:xfrm>
                    <a:off x="322" y="2392"/>
                    <a:ext cx="196" cy="582"/>
                    <a:chOff x="2687" y="3424"/>
                    <a:chExt cx="124" cy="684"/>
                  </a:xfrm>
                </p:grpSpPr>
                <p:sp>
                  <p:nvSpPr>
                    <p:cNvPr id="63643" name="Line 79"/>
                    <p:cNvSpPr>
                      <a:spLocks noChangeShapeType="1"/>
                    </p:cNvSpPr>
                    <p:nvPr/>
                  </p:nvSpPr>
                  <p:spPr bwMode="auto">
                    <a:xfrm flipV="1">
                      <a:off x="2753" y="3424"/>
                      <a:ext cx="58" cy="216"/>
                    </a:xfrm>
                    <a:prstGeom prst="line">
                      <a:avLst/>
                    </a:prstGeom>
                    <a:noFill/>
                    <a:ln w="7938">
                      <a:solidFill>
                        <a:srgbClr val="000000"/>
                      </a:solidFill>
                      <a:round/>
                      <a:headEnd/>
                      <a:tailEnd/>
                    </a:ln>
                  </p:spPr>
                  <p:txBody>
                    <a:bodyPr/>
                    <a:lstStyle/>
                    <a:p>
                      <a:endParaRPr lang="es-ES"/>
                    </a:p>
                  </p:txBody>
                </p:sp>
                <p:sp>
                  <p:nvSpPr>
                    <p:cNvPr id="63644" name="Line 80"/>
                    <p:cNvSpPr>
                      <a:spLocks noChangeShapeType="1"/>
                    </p:cNvSpPr>
                    <p:nvPr/>
                  </p:nvSpPr>
                  <p:spPr bwMode="auto">
                    <a:xfrm flipV="1">
                      <a:off x="2753" y="3640"/>
                      <a:ext cx="0" cy="252"/>
                    </a:xfrm>
                    <a:prstGeom prst="line">
                      <a:avLst/>
                    </a:prstGeom>
                    <a:noFill/>
                    <a:ln w="7938">
                      <a:solidFill>
                        <a:srgbClr val="000000"/>
                      </a:solidFill>
                      <a:round/>
                      <a:headEnd/>
                      <a:tailEnd/>
                    </a:ln>
                  </p:spPr>
                  <p:txBody>
                    <a:bodyPr/>
                    <a:lstStyle/>
                    <a:p>
                      <a:endParaRPr lang="es-ES"/>
                    </a:p>
                  </p:txBody>
                </p:sp>
                <p:sp>
                  <p:nvSpPr>
                    <p:cNvPr id="63645" name="Line 81"/>
                    <p:cNvSpPr>
                      <a:spLocks noChangeShapeType="1"/>
                    </p:cNvSpPr>
                    <p:nvPr/>
                  </p:nvSpPr>
                  <p:spPr bwMode="auto">
                    <a:xfrm flipH="1" flipV="1">
                      <a:off x="2753" y="3892"/>
                      <a:ext cx="58" cy="216"/>
                    </a:xfrm>
                    <a:prstGeom prst="line">
                      <a:avLst/>
                    </a:prstGeom>
                    <a:noFill/>
                    <a:ln w="7938">
                      <a:solidFill>
                        <a:srgbClr val="000000"/>
                      </a:solidFill>
                      <a:round/>
                      <a:headEnd/>
                      <a:tailEnd/>
                    </a:ln>
                  </p:spPr>
                  <p:txBody>
                    <a:bodyPr/>
                    <a:lstStyle/>
                    <a:p>
                      <a:endParaRPr lang="es-ES"/>
                    </a:p>
                  </p:txBody>
                </p:sp>
                <p:sp>
                  <p:nvSpPr>
                    <p:cNvPr id="63646" name="Line 82"/>
                    <p:cNvSpPr>
                      <a:spLocks noChangeShapeType="1"/>
                    </p:cNvSpPr>
                    <p:nvPr/>
                  </p:nvSpPr>
                  <p:spPr bwMode="auto">
                    <a:xfrm>
                      <a:off x="2687" y="3953"/>
                      <a:ext cx="124" cy="155"/>
                    </a:xfrm>
                    <a:prstGeom prst="line">
                      <a:avLst/>
                    </a:prstGeom>
                    <a:noFill/>
                    <a:ln w="7938">
                      <a:solidFill>
                        <a:srgbClr val="000000"/>
                      </a:solidFill>
                      <a:round/>
                      <a:headEnd/>
                      <a:tailEnd/>
                    </a:ln>
                  </p:spPr>
                  <p:txBody>
                    <a:bodyPr/>
                    <a:lstStyle/>
                    <a:p>
                      <a:endParaRPr lang="es-ES"/>
                    </a:p>
                  </p:txBody>
                </p:sp>
                <p:sp>
                  <p:nvSpPr>
                    <p:cNvPr id="63647" name="Line 83"/>
                    <p:cNvSpPr>
                      <a:spLocks noChangeShapeType="1"/>
                    </p:cNvSpPr>
                    <p:nvPr/>
                  </p:nvSpPr>
                  <p:spPr bwMode="auto">
                    <a:xfrm>
                      <a:off x="2687" y="3579"/>
                      <a:ext cx="0" cy="374"/>
                    </a:xfrm>
                    <a:prstGeom prst="line">
                      <a:avLst/>
                    </a:prstGeom>
                    <a:noFill/>
                    <a:ln w="7938">
                      <a:solidFill>
                        <a:srgbClr val="000000"/>
                      </a:solidFill>
                      <a:round/>
                      <a:headEnd/>
                      <a:tailEnd/>
                    </a:ln>
                  </p:spPr>
                  <p:txBody>
                    <a:bodyPr/>
                    <a:lstStyle/>
                    <a:p>
                      <a:endParaRPr lang="es-ES"/>
                    </a:p>
                  </p:txBody>
                </p:sp>
                <p:sp>
                  <p:nvSpPr>
                    <p:cNvPr id="63648" name="Line 84"/>
                    <p:cNvSpPr>
                      <a:spLocks noChangeShapeType="1"/>
                    </p:cNvSpPr>
                    <p:nvPr/>
                  </p:nvSpPr>
                  <p:spPr bwMode="auto">
                    <a:xfrm flipH="1">
                      <a:off x="2687" y="3424"/>
                      <a:ext cx="124" cy="155"/>
                    </a:xfrm>
                    <a:prstGeom prst="line">
                      <a:avLst/>
                    </a:prstGeom>
                    <a:noFill/>
                    <a:ln w="7938">
                      <a:solidFill>
                        <a:srgbClr val="000000"/>
                      </a:solidFill>
                      <a:round/>
                      <a:headEnd/>
                      <a:tailEnd/>
                    </a:ln>
                  </p:spPr>
                  <p:txBody>
                    <a:bodyPr/>
                    <a:lstStyle/>
                    <a:p>
                      <a:endParaRPr lang="es-ES"/>
                    </a:p>
                  </p:txBody>
                </p:sp>
              </p:grpSp>
              <p:grpSp>
                <p:nvGrpSpPr>
                  <p:cNvPr id="63523" name="Group 85"/>
                  <p:cNvGrpSpPr>
                    <a:grpSpLocks/>
                  </p:cNvGrpSpPr>
                  <p:nvPr/>
                </p:nvGrpSpPr>
                <p:grpSpPr bwMode="auto">
                  <a:xfrm>
                    <a:off x="1958" y="2420"/>
                    <a:ext cx="196" cy="582"/>
                    <a:chOff x="2687" y="3424"/>
                    <a:chExt cx="124" cy="684"/>
                  </a:xfrm>
                </p:grpSpPr>
                <p:sp>
                  <p:nvSpPr>
                    <p:cNvPr id="63637" name="Line 86"/>
                    <p:cNvSpPr>
                      <a:spLocks noChangeShapeType="1"/>
                    </p:cNvSpPr>
                    <p:nvPr/>
                  </p:nvSpPr>
                  <p:spPr bwMode="auto">
                    <a:xfrm flipV="1">
                      <a:off x="2753" y="3424"/>
                      <a:ext cx="58" cy="216"/>
                    </a:xfrm>
                    <a:prstGeom prst="line">
                      <a:avLst/>
                    </a:prstGeom>
                    <a:noFill/>
                    <a:ln w="7938">
                      <a:solidFill>
                        <a:srgbClr val="000000"/>
                      </a:solidFill>
                      <a:round/>
                      <a:headEnd/>
                      <a:tailEnd/>
                    </a:ln>
                  </p:spPr>
                  <p:txBody>
                    <a:bodyPr/>
                    <a:lstStyle/>
                    <a:p>
                      <a:endParaRPr lang="es-ES"/>
                    </a:p>
                  </p:txBody>
                </p:sp>
                <p:sp>
                  <p:nvSpPr>
                    <p:cNvPr id="63638" name="Line 87"/>
                    <p:cNvSpPr>
                      <a:spLocks noChangeShapeType="1"/>
                    </p:cNvSpPr>
                    <p:nvPr/>
                  </p:nvSpPr>
                  <p:spPr bwMode="auto">
                    <a:xfrm flipV="1">
                      <a:off x="2753" y="3640"/>
                      <a:ext cx="0" cy="252"/>
                    </a:xfrm>
                    <a:prstGeom prst="line">
                      <a:avLst/>
                    </a:prstGeom>
                    <a:noFill/>
                    <a:ln w="7938">
                      <a:solidFill>
                        <a:srgbClr val="000000"/>
                      </a:solidFill>
                      <a:round/>
                      <a:headEnd/>
                      <a:tailEnd/>
                    </a:ln>
                  </p:spPr>
                  <p:txBody>
                    <a:bodyPr/>
                    <a:lstStyle/>
                    <a:p>
                      <a:endParaRPr lang="es-ES"/>
                    </a:p>
                  </p:txBody>
                </p:sp>
                <p:sp>
                  <p:nvSpPr>
                    <p:cNvPr id="63639" name="Line 88"/>
                    <p:cNvSpPr>
                      <a:spLocks noChangeShapeType="1"/>
                    </p:cNvSpPr>
                    <p:nvPr/>
                  </p:nvSpPr>
                  <p:spPr bwMode="auto">
                    <a:xfrm flipH="1" flipV="1">
                      <a:off x="2753" y="3892"/>
                      <a:ext cx="58" cy="216"/>
                    </a:xfrm>
                    <a:prstGeom prst="line">
                      <a:avLst/>
                    </a:prstGeom>
                    <a:noFill/>
                    <a:ln w="7938">
                      <a:solidFill>
                        <a:srgbClr val="000000"/>
                      </a:solidFill>
                      <a:round/>
                      <a:headEnd/>
                      <a:tailEnd/>
                    </a:ln>
                  </p:spPr>
                  <p:txBody>
                    <a:bodyPr/>
                    <a:lstStyle/>
                    <a:p>
                      <a:endParaRPr lang="es-ES"/>
                    </a:p>
                  </p:txBody>
                </p:sp>
                <p:sp>
                  <p:nvSpPr>
                    <p:cNvPr id="63640" name="Line 89"/>
                    <p:cNvSpPr>
                      <a:spLocks noChangeShapeType="1"/>
                    </p:cNvSpPr>
                    <p:nvPr/>
                  </p:nvSpPr>
                  <p:spPr bwMode="auto">
                    <a:xfrm>
                      <a:off x="2687" y="3953"/>
                      <a:ext cx="124" cy="155"/>
                    </a:xfrm>
                    <a:prstGeom prst="line">
                      <a:avLst/>
                    </a:prstGeom>
                    <a:noFill/>
                    <a:ln w="7938">
                      <a:solidFill>
                        <a:srgbClr val="000000"/>
                      </a:solidFill>
                      <a:round/>
                      <a:headEnd/>
                      <a:tailEnd/>
                    </a:ln>
                  </p:spPr>
                  <p:txBody>
                    <a:bodyPr/>
                    <a:lstStyle/>
                    <a:p>
                      <a:endParaRPr lang="es-ES"/>
                    </a:p>
                  </p:txBody>
                </p:sp>
                <p:sp>
                  <p:nvSpPr>
                    <p:cNvPr id="63641" name="Line 90"/>
                    <p:cNvSpPr>
                      <a:spLocks noChangeShapeType="1"/>
                    </p:cNvSpPr>
                    <p:nvPr/>
                  </p:nvSpPr>
                  <p:spPr bwMode="auto">
                    <a:xfrm>
                      <a:off x="2687" y="3579"/>
                      <a:ext cx="0" cy="374"/>
                    </a:xfrm>
                    <a:prstGeom prst="line">
                      <a:avLst/>
                    </a:prstGeom>
                    <a:noFill/>
                    <a:ln w="7938">
                      <a:solidFill>
                        <a:srgbClr val="000000"/>
                      </a:solidFill>
                      <a:round/>
                      <a:headEnd/>
                      <a:tailEnd/>
                    </a:ln>
                  </p:spPr>
                  <p:txBody>
                    <a:bodyPr/>
                    <a:lstStyle/>
                    <a:p>
                      <a:endParaRPr lang="es-ES"/>
                    </a:p>
                  </p:txBody>
                </p:sp>
                <p:sp>
                  <p:nvSpPr>
                    <p:cNvPr id="63642" name="Line 91"/>
                    <p:cNvSpPr>
                      <a:spLocks noChangeShapeType="1"/>
                    </p:cNvSpPr>
                    <p:nvPr/>
                  </p:nvSpPr>
                  <p:spPr bwMode="auto">
                    <a:xfrm flipH="1">
                      <a:off x="2687" y="3424"/>
                      <a:ext cx="124" cy="155"/>
                    </a:xfrm>
                    <a:prstGeom prst="line">
                      <a:avLst/>
                    </a:prstGeom>
                    <a:noFill/>
                    <a:ln w="7938">
                      <a:solidFill>
                        <a:srgbClr val="000000"/>
                      </a:solidFill>
                      <a:round/>
                      <a:headEnd/>
                      <a:tailEnd/>
                    </a:ln>
                  </p:spPr>
                  <p:txBody>
                    <a:bodyPr/>
                    <a:lstStyle/>
                    <a:p>
                      <a:endParaRPr lang="es-ES"/>
                    </a:p>
                  </p:txBody>
                </p:sp>
              </p:grpSp>
              <p:sp>
                <p:nvSpPr>
                  <p:cNvPr id="63524" name="Text Box 92"/>
                  <p:cNvSpPr txBox="1">
                    <a:spLocks noChangeArrowheads="1"/>
                  </p:cNvSpPr>
                  <p:nvPr/>
                </p:nvSpPr>
                <p:spPr bwMode="auto">
                  <a:xfrm>
                    <a:off x="2949" y="2694"/>
                    <a:ext cx="600" cy="192"/>
                  </a:xfrm>
                  <a:prstGeom prst="rect">
                    <a:avLst/>
                  </a:prstGeom>
                  <a:noFill/>
                  <a:ln w="9525">
                    <a:noFill/>
                    <a:miter lim="800000"/>
                    <a:headEnd/>
                    <a:tailEnd/>
                  </a:ln>
                </p:spPr>
                <p:txBody>
                  <a:bodyPr wrap="none">
                    <a:spAutoFit/>
                  </a:bodyPr>
                  <a:lstStyle/>
                  <a:p>
                    <a:r>
                      <a:rPr lang="es-ES" sz="1400"/>
                      <a:t>Zwitterion</a:t>
                    </a:r>
                  </a:p>
                </p:txBody>
              </p:sp>
              <p:grpSp>
                <p:nvGrpSpPr>
                  <p:cNvPr id="63525" name="Group 93"/>
                  <p:cNvGrpSpPr>
                    <a:grpSpLocks/>
                  </p:cNvGrpSpPr>
                  <p:nvPr/>
                </p:nvGrpSpPr>
                <p:grpSpPr bwMode="auto">
                  <a:xfrm>
                    <a:off x="300" y="3102"/>
                    <a:ext cx="196" cy="840"/>
                    <a:chOff x="2687" y="3424"/>
                    <a:chExt cx="124" cy="684"/>
                  </a:xfrm>
                </p:grpSpPr>
                <p:sp>
                  <p:nvSpPr>
                    <p:cNvPr id="63631" name="Line 94"/>
                    <p:cNvSpPr>
                      <a:spLocks noChangeShapeType="1"/>
                    </p:cNvSpPr>
                    <p:nvPr/>
                  </p:nvSpPr>
                  <p:spPr bwMode="auto">
                    <a:xfrm flipV="1">
                      <a:off x="2753" y="3424"/>
                      <a:ext cx="58" cy="216"/>
                    </a:xfrm>
                    <a:prstGeom prst="line">
                      <a:avLst/>
                    </a:prstGeom>
                    <a:noFill/>
                    <a:ln w="7938">
                      <a:solidFill>
                        <a:srgbClr val="000000"/>
                      </a:solidFill>
                      <a:round/>
                      <a:headEnd/>
                      <a:tailEnd/>
                    </a:ln>
                  </p:spPr>
                  <p:txBody>
                    <a:bodyPr/>
                    <a:lstStyle/>
                    <a:p>
                      <a:endParaRPr lang="es-ES"/>
                    </a:p>
                  </p:txBody>
                </p:sp>
                <p:sp>
                  <p:nvSpPr>
                    <p:cNvPr id="63632" name="Line 95"/>
                    <p:cNvSpPr>
                      <a:spLocks noChangeShapeType="1"/>
                    </p:cNvSpPr>
                    <p:nvPr/>
                  </p:nvSpPr>
                  <p:spPr bwMode="auto">
                    <a:xfrm flipV="1">
                      <a:off x="2753" y="3640"/>
                      <a:ext cx="0" cy="252"/>
                    </a:xfrm>
                    <a:prstGeom prst="line">
                      <a:avLst/>
                    </a:prstGeom>
                    <a:noFill/>
                    <a:ln w="7938">
                      <a:solidFill>
                        <a:srgbClr val="000000"/>
                      </a:solidFill>
                      <a:round/>
                      <a:headEnd/>
                      <a:tailEnd/>
                    </a:ln>
                  </p:spPr>
                  <p:txBody>
                    <a:bodyPr/>
                    <a:lstStyle/>
                    <a:p>
                      <a:endParaRPr lang="es-ES"/>
                    </a:p>
                  </p:txBody>
                </p:sp>
                <p:sp>
                  <p:nvSpPr>
                    <p:cNvPr id="63633" name="Line 96"/>
                    <p:cNvSpPr>
                      <a:spLocks noChangeShapeType="1"/>
                    </p:cNvSpPr>
                    <p:nvPr/>
                  </p:nvSpPr>
                  <p:spPr bwMode="auto">
                    <a:xfrm flipH="1" flipV="1">
                      <a:off x="2753" y="3892"/>
                      <a:ext cx="58" cy="216"/>
                    </a:xfrm>
                    <a:prstGeom prst="line">
                      <a:avLst/>
                    </a:prstGeom>
                    <a:noFill/>
                    <a:ln w="7938">
                      <a:solidFill>
                        <a:srgbClr val="000000"/>
                      </a:solidFill>
                      <a:round/>
                      <a:headEnd/>
                      <a:tailEnd/>
                    </a:ln>
                  </p:spPr>
                  <p:txBody>
                    <a:bodyPr/>
                    <a:lstStyle/>
                    <a:p>
                      <a:endParaRPr lang="es-ES"/>
                    </a:p>
                  </p:txBody>
                </p:sp>
                <p:sp>
                  <p:nvSpPr>
                    <p:cNvPr id="63634" name="Line 97"/>
                    <p:cNvSpPr>
                      <a:spLocks noChangeShapeType="1"/>
                    </p:cNvSpPr>
                    <p:nvPr/>
                  </p:nvSpPr>
                  <p:spPr bwMode="auto">
                    <a:xfrm>
                      <a:off x="2687" y="3953"/>
                      <a:ext cx="124" cy="155"/>
                    </a:xfrm>
                    <a:prstGeom prst="line">
                      <a:avLst/>
                    </a:prstGeom>
                    <a:noFill/>
                    <a:ln w="7938">
                      <a:solidFill>
                        <a:srgbClr val="000000"/>
                      </a:solidFill>
                      <a:round/>
                      <a:headEnd/>
                      <a:tailEnd/>
                    </a:ln>
                  </p:spPr>
                  <p:txBody>
                    <a:bodyPr/>
                    <a:lstStyle/>
                    <a:p>
                      <a:endParaRPr lang="es-ES"/>
                    </a:p>
                  </p:txBody>
                </p:sp>
                <p:sp>
                  <p:nvSpPr>
                    <p:cNvPr id="63635" name="Line 98"/>
                    <p:cNvSpPr>
                      <a:spLocks noChangeShapeType="1"/>
                    </p:cNvSpPr>
                    <p:nvPr/>
                  </p:nvSpPr>
                  <p:spPr bwMode="auto">
                    <a:xfrm>
                      <a:off x="2687" y="3579"/>
                      <a:ext cx="0" cy="374"/>
                    </a:xfrm>
                    <a:prstGeom prst="line">
                      <a:avLst/>
                    </a:prstGeom>
                    <a:noFill/>
                    <a:ln w="7938">
                      <a:solidFill>
                        <a:srgbClr val="000000"/>
                      </a:solidFill>
                      <a:round/>
                      <a:headEnd/>
                      <a:tailEnd/>
                    </a:ln>
                  </p:spPr>
                  <p:txBody>
                    <a:bodyPr/>
                    <a:lstStyle/>
                    <a:p>
                      <a:endParaRPr lang="es-ES"/>
                    </a:p>
                  </p:txBody>
                </p:sp>
                <p:sp>
                  <p:nvSpPr>
                    <p:cNvPr id="63636" name="Line 99"/>
                    <p:cNvSpPr>
                      <a:spLocks noChangeShapeType="1"/>
                    </p:cNvSpPr>
                    <p:nvPr/>
                  </p:nvSpPr>
                  <p:spPr bwMode="auto">
                    <a:xfrm flipH="1">
                      <a:off x="2687" y="3424"/>
                      <a:ext cx="124" cy="155"/>
                    </a:xfrm>
                    <a:prstGeom prst="line">
                      <a:avLst/>
                    </a:prstGeom>
                    <a:noFill/>
                    <a:ln w="7938">
                      <a:solidFill>
                        <a:srgbClr val="000000"/>
                      </a:solidFill>
                      <a:round/>
                      <a:headEnd/>
                      <a:tailEnd/>
                    </a:ln>
                  </p:spPr>
                  <p:txBody>
                    <a:bodyPr/>
                    <a:lstStyle/>
                    <a:p>
                      <a:endParaRPr lang="es-ES"/>
                    </a:p>
                  </p:txBody>
                </p:sp>
              </p:grpSp>
              <p:sp>
                <p:nvSpPr>
                  <p:cNvPr id="63526" name="Text Box 100"/>
                  <p:cNvSpPr txBox="1">
                    <a:spLocks noChangeArrowheads="1"/>
                  </p:cNvSpPr>
                  <p:nvPr/>
                </p:nvSpPr>
                <p:spPr bwMode="auto">
                  <a:xfrm>
                    <a:off x="1313" y="3060"/>
                    <a:ext cx="600" cy="192"/>
                  </a:xfrm>
                  <a:prstGeom prst="rect">
                    <a:avLst/>
                  </a:prstGeom>
                  <a:noFill/>
                  <a:ln w="9525">
                    <a:noFill/>
                    <a:miter lim="800000"/>
                    <a:headEnd/>
                    <a:tailEnd/>
                  </a:ln>
                </p:spPr>
                <p:txBody>
                  <a:bodyPr wrap="none">
                    <a:spAutoFit/>
                  </a:bodyPr>
                  <a:lstStyle/>
                  <a:p>
                    <a:r>
                      <a:rPr lang="es-ES" sz="1400"/>
                      <a:t>Zwitterion</a:t>
                    </a:r>
                  </a:p>
                </p:txBody>
              </p:sp>
              <p:graphicFrame>
                <p:nvGraphicFramePr>
                  <p:cNvPr id="63490" name="Object 101"/>
                  <p:cNvGraphicFramePr>
                    <a:graphicFrameLocks noChangeAspect="1"/>
                  </p:cNvGraphicFramePr>
                  <p:nvPr/>
                </p:nvGraphicFramePr>
                <p:xfrm>
                  <a:off x="407" y="3540"/>
                  <a:ext cx="1032" cy="348"/>
                </p:xfrm>
                <a:graphic>
                  <a:graphicData uri="http://schemas.openxmlformats.org/presentationml/2006/ole">
                    <p:oleObj spid="_x0000_s63490" name="Document" r:id="rId6" imgW="1638360" imgH="552600" progId="">
                      <p:embed/>
                    </p:oleObj>
                  </a:graphicData>
                </a:graphic>
              </p:graphicFrame>
              <p:grpSp>
                <p:nvGrpSpPr>
                  <p:cNvPr id="63527" name="Group 102"/>
                  <p:cNvGrpSpPr>
                    <a:grpSpLocks/>
                  </p:cNvGrpSpPr>
                  <p:nvPr/>
                </p:nvGrpSpPr>
                <p:grpSpPr bwMode="auto">
                  <a:xfrm>
                    <a:off x="2152" y="3096"/>
                    <a:ext cx="196" cy="840"/>
                    <a:chOff x="2687" y="3424"/>
                    <a:chExt cx="124" cy="684"/>
                  </a:xfrm>
                </p:grpSpPr>
                <p:sp>
                  <p:nvSpPr>
                    <p:cNvPr id="63625" name="Line 103"/>
                    <p:cNvSpPr>
                      <a:spLocks noChangeShapeType="1"/>
                    </p:cNvSpPr>
                    <p:nvPr/>
                  </p:nvSpPr>
                  <p:spPr bwMode="auto">
                    <a:xfrm flipV="1">
                      <a:off x="2753" y="3424"/>
                      <a:ext cx="58" cy="216"/>
                    </a:xfrm>
                    <a:prstGeom prst="line">
                      <a:avLst/>
                    </a:prstGeom>
                    <a:noFill/>
                    <a:ln w="7938">
                      <a:solidFill>
                        <a:srgbClr val="000000"/>
                      </a:solidFill>
                      <a:round/>
                      <a:headEnd/>
                      <a:tailEnd/>
                    </a:ln>
                  </p:spPr>
                  <p:txBody>
                    <a:bodyPr/>
                    <a:lstStyle/>
                    <a:p>
                      <a:endParaRPr lang="es-ES"/>
                    </a:p>
                  </p:txBody>
                </p:sp>
                <p:sp>
                  <p:nvSpPr>
                    <p:cNvPr id="63626" name="Line 104"/>
                    <p:cNvSpPr>
                      <a:spLocks noChangeShapeType="1"/>
                    </p:cNvSpPr>
                    <p:nvPr/>
                  </p:nvSpPr>
                  <p:spPr bwMode="auto">
                    <a:xfrm flipV="1">
                      <a:off x="2753" y="3640"/>
                      <a:ext cx="0" cy="252"/>
                    </a:xfrm>
                    <a:prstGeom prst="line">
                      <a:avLst/>
                    </a:prstGeom>
                    <a:noFill/>
                    <a:ln w="7938">
                      <a:solidFill>
                        <a:srgbClr val="000000"/>
                      </a:solidFill>
                      <a:round/>
                      <a:headEnd/>
                      <a:tailEnd/>
                    </a:ln>
                  </p:spPr>
                  <p:txBody>
                    <a:bodyPr/>
                    <a:lstStyle/>
                    <a:p>
                      <a:endParaRPr lang="es-ES"/>
                    </a:p>
                  </p:txBody>
                </p:sp>
                <p:sp>
                  <p:nvSpPr>
                    <p:cNvPr id="63627" name="Line 105"/>
                    <p:cNvSpPr>
                      <a:spLocks noChangeShapeType="1"/>
                    </p:cNvSpPr>
                    <p:nvPr/>
                  </p:nvSpPr>
                  <p:spPr bwMode="auto">
                    <a:xfrm flipH="1" flipV="1">
                      <a:off x="2753" y="3892"/>
                      <a:ext cx="58" cy="216"/>
                    </a:xfrm>
                    <a:prstGeom prst="line">
                      <a:avLst/>
                    </a:prstGeom>
                    <a:noFill/>
                    <a:ln w="7938">
                      <a:solidFill>
                        <a:srgbClr val="000000"/>
                      </a:solidFill>
                      <a:round/>
                      <a:headEnd/>
                      <a:tailEnd/>
                    </a:ln>
                  </p:spPr>
                  <p:txBody>
                    <a:bodyPr/>
                    <a:lstStyle/>
                    <a:p>
                      <a:endParaRPr lang="es-ES"/>
                    </a:p>
                  </p:txBody>
                </p:sp>
                <p:sp>
                  <p:nvSpPr>
                    <p:cNvPr id="63628" name="Line 106"/>
                    <p:cNvSpPr>
                      <a:spLocks noChangeShapeType="1"/>
                    </p:cNvSpPr>
                    <p:nvPr/>
                  </p:nvSpPr>
                  <p:spPr bwMode="auto">
                    <a:xfrm>
                      <a:off x="2687" y="3953"/>
                      <a:ext cx="124" cy="155"/>
                    </a:xfrm>
                    <a:prstGeom prst="line">
                      <a:avLst/>
                    </a:prstGeom>
                    <a:noFill/>
                    <a:ln w="7938">
                      <a:solidFill>
                        <a:srgbClr val="000000"/>
                      </a:solidFill>
                      <a:round/>
                      <a:headEnd/>
                      <a:tailEnd/>
                    </a:ln>
                  </p:spPr>
                  <p:txBody>
                    <a:bodyPr/>
                    <a:lstStyle/>
                    <a:p>
                      <a:endParaRPr lang="es-ES"/>
                    </a:p>
                  </p:txBody>
                </p:sp>
                <p:sp>
                  <p:nvSpPr>
                    <p:cNvPr id="63629" name="Line 107"/>
                    <p:cNvSpPr>
                      <a:spLocks noChangeShapeType="1"/>
                    </p:cNvSpPr>
                    <p:nvPr/>
                  </p:nvSpPr>
                  <p:spPr bwMode="auto">
                    <a:xfrm>
                      <a:off x="2687" y="3579"/>
                      <a:ext cx="0" cy="374"/>
                    </a:xfrm>
                    <a:prstGeom prst="line">
                      <a:avLst/>
                    </a:prstGeom>
                    <a:noFill/>
                    <a:ln w="7938">
                      <a:solidFill>
                        <a:srgbClr val="000000"/>
                      </a:solidFill>
                      <a:round/>
                      <a:headEnd/>
                      <a:tailEnd/>
                    </a:ln>
                  </p:spPr>
                  <p:txBody>
                    <a:bodyPr/>
                    <a:lstStyle/>
                    <a:p>
                      <a:endParaRPr lang="es-ES"/>
                    </a:p>
                  </p:txBody>
                </p:sp>
                <p:sp>
                  <p:nvSpPr>
                    <p:cNvPr id="63630" name="Line 108"/>
                    <p:cNvSpPr>
                      <a:spLocks noChangeShapeType="1"/>
                    </p:cNvSpPr>
                    <p:nvPr/>
                  </p:nvSpPr>
                  <p:spPr bwMode="auto">
                    <a:xfrm flipH="1">
                      <a:off x="2687" y="3424"/>
                      <a:ext cx="124" cy="155"/>
                    </a:xfrm>
                    <a:prstGeom prst="line">
                      <a:avLst/>
                    </a:prstGeom>
                    <a:noFill/>
                    <a:ln w="7938">
                      <a:solidFill>
                        <a:srgbClr val="000000"/>
                      </a:solidFill>
                      <a:round/>
                      <a:headEnd/>
                      <a:tailEnd/>
                    </a:ln>
                  </p:spPr>
                  <p:txBody>
                    <a:bodyPr/>
                    <a:lstStyle/>
                    <a:p>
                      <a:endParaRPr lang="es-ES"/>
                    </a:p>
                  </p:txBody>
                </p:sp>
              </p:grpSp>
              <p:sp>
                <p:nvSpPr>
                  <p:cNvPr id="63529" name="Oval 110"/>
                  <p:cNvSpPr>
                    <a:spLocks noChangeArrowheads="1"/>
                  </p:cNvSpPr>
                  <p:nvPr/>
                </p:nvSpPr>
                <p:spPr bwMode="auto">
                  <a:xfrm>
                    <a:off x="1181" y="3522"/>
                    <a:ext cx="312" cy="306"/>
                  </a:xfrm>
                  <a:prstGeom prst="ellipse">
                    <a:avLst/>
                  </a:prstGeom>
                  <a:noFill/>
                  <a:ln w="9525">
                    <a:solidFill>
                      <a:schemeClr val="tx1"/>
                    </a:solidFill>
                    <a:round/>
                    <a:headEnd/>
                    <a:tailEnd/>
                  </a:ln>
                </p:spPr>
                <p:txBody>
                  <a:bodyPr wrap="none" anchor="ctr"/>
                  <a:lstStyle/>
                  <a:p>
                    <a:endParaRPr lang="en-US"/>
                  </a:p>
                </p:txBody>
              </p:sp>
              <p:sp>
                <p:nvSpPr>
                  <p:cNvPr id="63530" name="Text Box 111"/>
                  <p:cNvSpPr txBox="1">
                    <a:spLocks noChangeArrowheads="1"/>
                  </p:cNvSpPr>
                  <p:nvPr/>
                </p:nvSpPr>
                <p:spPr bwMode="auto">
                  <a:xfrm>
                    <a:off x="1191" y="3820"/>
                    <a:ext cx="712" cy="194"/>
                  </a:xfrm>
                  <a:prstGeom prst="rect">
                    <a:avLst/>
                  </a:prstGeom>
                  <a:noFill/>
                  <a:ln w="9525">
                    <a:noFill/>
                    <a:miter lim="800000"/>
                    <a:headEnd/>
                    <a:tailEnd/>
                  </a:ln>
                </p:spPr>
                <p:txBody>
                  <a:bodyPr wrap="none">
                    <a:spAutoFit/>
                  </a:bodyPr>
                  <a:lstStyle/>
                  <a:p>
                    <a:r>
                      <a:rPr lang="es-ES" sz="1400" dirty="0" smtClean="0"/>
                      <a:t>Basic </a:t>
                    </a:r>
                    <a:r>
                      <a:rPr lang="es-ES" sz="1400" dirty="0" err="1" smtClean="0"/>
                      <a:t>group</a:t>
                    </a:r>
                    <a:endParaRPr lang="es-ES" sz="1400" dirty="0"/>
                  </a:p>
                </p:txBody>
              </p:sp>
              <p:sp>
                <p:nvSpPr>
                  <p:cNvPr id="63531" name="Line 112"/>
                  <p:cNvSpPr>
                    <a:spLocks noChangeShapeType="1"/>
                  </p:cNvSpPr>
                  <p:nvPr/>
                </p:nvSpPr>
                <p:spPr bwMode="auto">
                  <a:xfrm>
                    <a:off x="1439" y="3792"/>
                    <a:ext cx="108" cy="72"/>
                  </a:xfrm>
                  <a:prstGeom prst="line">
                    <a:avLst/>
                  </a:prstGeom>
                  <a:noFill/>
                  <a:ln w="9525">
                    <a:solidFill>
                      <a:schemeClr val="tx1"/>
                    </a:solidFill>
                    <a:round/>
                    <a:headEnd/>
                    <a:tailEnd type="triangle" w="med" len="med"/>
                  </a:ln>
                </p:spPr>
                <p:txBody>
                  <a:bodyPr/>
                  <a:lstStyle/>
                  <a:p>
                    <a:endParaRPr lang="es-ES"/>
                  </a:p>
                </p:txBody>
              </p:sp>
              <p:sp>
                <p:nvSpPr>
                  <p:cNvPr id="63532" name="Line 113"/>
                  <p:cNvSpPr>
                    <a:spLocks noChangeShapeType="1"/>
                  </p:cNvSpPr>
                  <p:nvPr/>
                </p:nvSpPr>
                <p:spPr bwMode="auto">
                  <a:xfrm>
                    <a:off x="1785" y="3544"/>
                    <a:ext cx="288" cy="0"/>
                  </a:xfrm>
                  <a:prstGeom prst="line">
                    <a:avLst/>
                  </a:prstGeom>
                  <a:noFill/>
                  <a:ln w="9525">
                    <a:solidFill>
                      <a:schemeClr val="tx1"/>
                    </a:solidFill>
                    <a:round/>
                    <a:headEnd type="triangle" w="med" len="med"/>
                    <a:tailEnd type="triangle" w="med" len="med"/>
                  </a:ln>
                </p:spPr>
                <p:txBody>
                  <a:bodyPr/>
                  <a:lstStyle/>
                  <a:p>
                    <a:endParaRPr lang="es-ES"/>
                  </a:p>
                </p:txBody>
              </p:sp>
              <p:sp>
                <p:nvSpPr>
                  <p:cNvPr id="63533" name="AutoShape 114"/>
                  <p:cNvSpPr>
                    <a:spLocks noChangeAspect="1" noChangeArrowheads="1" noTextEdit="1"/>
                  </p:cNvSpPr>
                  <p:nvPr/>
                </p:nvSpPr>
                <p:spPr bwMode="auto">
                  <a:xfrm>
                    <a:off x="2067" y="2434"/>
                    <a:ext cx="1492" cy="368"/>
                  </a:xfrm>
                  <a:prstGeom prst="rect">
                    <a:avLst/>
                  </a:prstGeom>
                  <a:noFill/>
                  <a:ln w="9525">
                    <a:noFill/>
                    <a:miter lim="800000"/>
                    <a:headEnd/>
                    <a:tailEnd/>
                  </a:ln>
                </p:spPr>
                <p:txBody>
                  <a:bodyPr/>
                  <a:lstStyle/>
                  <a:p>
                    <a:endParaRPr lang="es-ES"/>
                  </a:p>
                </p:txBody>
              </p:sp>
              <p:sp>
                <p:nvSpPr>
                  <p:cNvPr id="63534" name="Rectangle 115"/>
                  <p:cNvSpPr>
                    <a:spLocks noChangeArrowheads="1"/>
                  </p:cNvSpPr>
                  <p:nvPr/>
                </p:nvSpPr>
                <p:spPr bwMode="auto">
                  <a:xfrm>
                    <a:off x="2973" y="2589"/>
                    <a:ext cx="75" cy="125"/>
                  </a:xfrm>
                  <a:prstGeom prst="rect">
                    <a:avLst/>
                  </a:prstGeom>
                  <a:noFill/>
                  <a:ln w="9525">
                    <a:noFill/>
                    <a:miter lim="800000"/>
                    <a:headEnd/>
                    <a:tailEnd/>
                  </a:ln>
                </p:spPr>
                <p:txBody>
                  <a:bodyPr wrap="none" lIns="0" tIns="0" rIns="0" bIns="0">
                    <a:spAutoFit/>
                  </a:bodyPr>
                  <a:lstStyle/>
                  <a:p>
                    <a:r>
                      <a:rPr lang="en-US" sz="1300" b="1" dirty="0">
                        <a:solidFill>
                          <a:srgbClr val="008000"/>
                        </a:solidFill>
                        <a:latin typeface="Times New Roman" pitchFamily="18" charset="0"/>
                      </a:rPr>
                      <a:t>N</a:t>
                    </a:r>
                    <a:endParaRPr lang="en-US" dirty="0">
                      <a:solidFill>
                        <a:srgbClr val="008000"/>
                      </a:solidFill>
                    </a:endParaRPr>
                  </a:p>
                </p:txBody>
              </p:sp>
              <p:sp>
                <p:nvSpPr>
                  <p:cNvPr id="63535" name="Rectangle 116"/>
                  <p:cNvSpPr>
                    <a:spLocks noChangeArrowheads="1"/>
                  </p:cNvSpPr>
                  <p:nvPr/>
                </p:nvSpPr>
                <p:spPr bwMode="auto">
                  <a:xfrm>
                    <a:off x="3049" y="2589"/>
                    <a:ext cx="81" cy="125"/>
                  </a:xfrm>
                  <a:prstGeom prst="rect">
                    <a:avLst/>
                  </a:prstGeom>
                  <a:noFill/>
                  <a:ln w="9525">
                    <a:noFill/>
                    <a:miter lim="800000"/>
                    <a:headEnd/>
                    <a:tailEnd/>
                  </a:ln>
                </p:spPr>
                <p:txBody>
                  <a:bodyPr wrap="none" lIns="0" tIns="0" rIns="0" bIns="0">
                    <a:spAutoFit/>
                  </a:bodyPr>
                  <a:lstStyle/>
                  <a:p>
                    <a:r>
                      <a:rPr lang="en-US" sz="1300" b="1">
                        <a:solidFill>
                          <a:srgbClr val="008000"/>
                        </a:solidFill>
                        <a:latin typeface="Times New Roman" pitchFamily="18" charset="0"/>
                      </a:rPr>
                      <a:t>H</a:t>
                    </a:r>
                    <a:endParaRPr lang="en-US">
                      <a:solidFill>
                        <a:srgbClr val="008000"/>
                      </a:solidFill>
                    </a:endParaRPr>
                  </a:p>
                </p:txBody>
              </p:sp>
              <p:sp>
                <p:nvSpPr>
                  <p:cNvPr id="63536" name="Rectangle 117"/>
                  <p:cNvSpPr>
                    <a:spLocks noChangeArrowheads="1"/>
                  </p:cNvSpPr>
                  <p:nvPr/>
                </p:nvSpPr>
                <p:spPr bwMode="auto">
                  <a:xfrm>
                    <a:off x="3125" y="2632"/>
                    <a:ext cx="40" cy="96"/>
                  </a:xfrm>
                  <a:prstGeom prst="rect">
                    <a:avLst/>
                  </a:prstGeom>
                  <a:noFill/>
                  <a:ln w="9525">
                    <a:noFill/>
                    <a:miter lim="800000"/>
                    <a:headEnd/>
                    <a:tailEnd/>
                  </a:ln>
                </p:spPr>
                <p:txBody>
                  <a:bodyPr wrap="none" lIns="0" tIns="0" rIns="0" bIns="0">
                    <a:spAutoFit/>
                  </a:bodyPr>
                  <a:lstStyle/>
                  <a:p>
                    <a:r>
                      <a:rPr lang="en-US" sz="1000" b="1">
                        <a:solidFill>
                          <a:srgbClr val="008000"/>
                        </a:solidFill>
                        <a:latin typeface="Times New Roman" pitchFamily="18" charset="0"/>
                      </a:rPr>
                      <a:t>2</a:t>
                    </a:r>
                    <a:endParaRPr lang="en-US">
                      <a:solidFill>
                        <a:srgbClr val="008000"/>
                      </a:solidFill>
                    </a:endParaRPr>
                  </a:p>
                </p:txBody>
              </p:sp>
              <p:sp>
                <p:nvSpPr>
                  <p:cNvPr id="63537" name="Rectangle 118"/>
                  <p:cNvSpPr>
                    <a:spLocks noChangeArrowheads="1"/>
                  </p:cNvSpPr>
                  <p:nvPr/>
                </p:nvSpPr>
                <p:spPr bwMode="auto">
                  <a:xfrm>
                    <a:off x="3163" y="2563"/>
                    <a:ext cx="46" cy="96"/>
                  </a:xfrm>
                  <a:prstGeom prst="rect">
                    <a:avLst/>
                  </a:prstGeom>
                  <a:noFill/>
                  <a:ln w="9525">
                    <a:noFill/>
                    <a:miter lim="800000"/>
                    <a:headEnd/>
                    <a:tailEnd/>
                  </a:ln>
                </p:spPr>
                <p:txBody>
                  <a:bodyPr wrap="none" lIns="0" tIns="0" rIns="0" bIns="0">
                    <a:spAutoFit/>
                  </a:bodyPr>
                  <a:lstStyle/>
                  <a:p>
                    <a:r>
                      <a:rPr lang="en-US" sz="1000" b="1">
                        <a:solidFill>
                          <a:srgbClr val="008000"/>
                        </a:solidFill>
                        <a:latin typeface="Times New Roman" pitchFamily="18" charset="0"/>
                      </a:rPr>
                      <a:t>+</a:t>
                    </a:r>
                    <a:endParaRPr lang="en-US">
                      <a:solidFill>
                        <a:srgbClr val="008000"/>
                      </a:solidFill>
                    </a:endParaRPr>
                  </a:p>
                </p:txBody>
              </p:sp>
              <p:sp>
                <p:nvSpPr>
                  <p:cNvPr id="63538" name="Rectangle 119"/>
                  <p:cNvSpPr>
                    <a:spLocks noChangeArrowheads="1"/>
                  </p:cNvSpPr>
                  <p:nvPr/>
                </p:nvSpPr>
                <p:spPr bwMode="auto">
                  <a:xfrm>
                    <a:off x="2347" y="2594"/>
                    <a:ext cx="58" cy="125"/>
                  </a:xfrm>
                  <a:prstGeom prst="rect">
                    <a:avLst/>
                  </a:prstGeom>
                  <a:noFill/>
                  <a:ln w="9525">
                    <a:noFill/>
                    <a:miter lim="800000"/>
                    <a:headEnd/>
                    <a:tailEnd/>
                  </a:ln>
                </p:spPr>
                <p:txBody>
                  <a:bodyPr wrap="none" lIns="0" tIns="0" rIns="0" bIns="0">
                    <a:spAutoFit/>
                  </a:bodyPr>
                  <a:lstStyle/>
                  <a:p>
                    <a:r>
                      <a:rPr lang="en-US" sz="1300" b="1">
                        <a:solidFill>
                          <a:srgbClr val="000000"/>
                        </a:solidFill>
                        <a:latin typeface="Times New Roman" pitchFamily="18" charset="0"/>
                      </a:rPr>
                      <a:t>S</a:t>
                    </a:r>
                    <a:endParaRPr lang="en-US"/>
                  </a:p>
                </p:txBody>
              </p:sp>
              <p:sp>
                <p:nvSpPr>
                  <p:cNvPr id="63539" name="Rectangle 120"/>
                  <p:cNvSpPr>
                    <a:spLocks noChangeArrowheads="1"/>
                  </p:cNvSpPr>
                  <p:nvPr/>
                </p:nvSpPr>
                <p:spPr bwMode="auto">
                  <a:xfrm>
                    <a:off x="2405" y="2594"/>
                    <a:ext cx="29" cy="125"/>
                  </a:xfrm>
                  <a:prstGeom prst="rect">
                    <a:avLst/>
                  </a:prstGeom>
                  <a:noFill/>
                  <a:ln w="9525">
                    <a:noFill/>
                    <a:miter lim="800000"/>
                    <a:headEnd/>
                    <a:tailEnd/>
                  </a:ln>
                </p:spPr>
                <p:txBody>
                  <a:bodyPr wrap="none" lIns="0" tIns="0" rIns="0" bIns="0">
                    <a:spAutoFit/>
                  </a:bodyPr>
                  <a:lstStyle/>
                  <a:p>
                    <a:r>
                      <a:rPr lang="en-US" sz="1300" b="1">
                        <a:solidFill>
                          <a:srgbClr val="000000"/>
                        </a:solidFill>
                        <a:latin typeface="Times New Roman" pitchFamily="18" charset="0"/>
                      </a:rPr>
                      <a:t>i</a:t>
                    </a:r>
                    <a:endParaRPr lang="en-US"/>
                  </a:p>
                </p:txBody>
              </p:sp>
              <p:sp>
                <p:nvSpPr>
                  <p:cNvPr id="63540" name="Rectangle 121"/>
                  <p:cNvSpPr>
                    <a:spLocks noChangeArrowheads="1"/>
                  </p:cNvSpPr>
                  <p:nvPr/>
                </p:nvSpPr>
                <p:spPr bwMode="auto">
                  <a:xfrm>
                    <a:off x="2225" y="2475"/>
                    <a:ext cx="81" cy="125"/>
                  </a:xfrm>
                  <a:prstGeom prst="rect">
                    <a:avLst/>
                  </a:prstGeom>
                  <a:noFill/>
                  <a:ln w="9525">
                    <a:noFill/>
                    <a:miter lim="800000"/>
                    <a:headEnd/>
                    <a:tailEnd/>
                  </a:ln>
                </p:spPr>
                <p:txBody>
                  <a:bodyPr wrap="none" lIns="0" tIns="0" rIns="0" bIns="0">
                    <a:spAutoFit/>
                  </a:bodyPr>
                  <a:lstStyle/>
                  <a:p>
                    <a:r>
                      <a:rPr lang="en-US" sz="1300" b="1">
                        <a:solidFill>
                          <a:srgbClr val="000000"/>
                        </a:solidFill>
                        <a:latin typeface="Times New Roman" pitchFamily="18" charset="0"/>
                      </a:rPr>
                      <a:t>O</a:t>
                    </a:r>
                    <a:endParaRPr lang="en-US"/>
                  </a:p>
                </p:txBody>
              </p:sp>
              <p:sp>
                <p:nvSpPr>
                  <p:cNvPr id="63541" name="Rectangle 122"/>
                  <p:cNvSpPr>
                    <a:spLocks noChangeArrowheads="1"/>
                  </p:cNvSpPr>
                  <p:nvPr/>
                </p:nvSpPr>
                <p:spPr bwMode="auto">
                  <a:xfrm>
                    <a:off x="2197" y="2678"/>
                    <a:ext cx="81" cy="125"/>
                  </a:xfrm>
                  <a:prstGeom prst="rect">
                    <a:avLst/>
                  </a:prstGeom>
                  <a:noFill/>
                  <a:ln w="9525">
                    <a:noFill/>
                    <a:miter lim="800000"/>
                    <a:headEnd/>
                    <a:tailEnd/>
                  </a:ln>
                </p:spPr>
                <p:txBody>
                  <a:bodyPr wrap="none" lIns="0" tIns="0" rIns="0" bIns="0">
                    <a:spAutoFit/>
                  </a:bodyPr>
                  <a:lstStyle/>
                  <a:p>
                    <a:r>
                      <a:rPr lang="en-US" sz="1300" b="1">
                        <a:solidFill>
                          <a:srgbClr val="000000"/>
                        </a:solidFill>
                        <a:latin typeface="Times New Roman" pitchFamily="18" charset="0"/>
                      </a:rPr>
                      <a:t>O</a:t>
                    </a:r>
                    <a:endParaRPr lang="en-US"/>
                  </a:p>
                </p:txBody>
              </p:sp>
              <p:sp>
                <p:nvSpPr>
                  <p:cNvPr id="63542" name="Rectangle 123"/>
                  <p:cNvSpPr>
                    <a:spLocks noChangeArrowheads="1"/>
                  </p:cNvSpPr>
                  <p:nvPr/>
                </p:nvSpPr>
                <p:spPr bwMode="auto">
                  <a:xfrm>
                    <a:off x="2388" y="2431"/>
                    <a:ext cx="81" cy="125"/>
                  </a:xfrm>
                  <a:prstGeom prst="rect">
                    <a:avLst/>
                  </a:prstGeom>
                  <a:noFill/>
                  <a:ln w="9525">
                    <a:noFill/>
                    <a:miter lim="800000"/>
                    <a:headEnd/>
                    <a:tailEnd/>
                  </a:ln>
                </p:spPr>
                <p:txBody>
                  <a:bodyPr wrap="none" lIns="0" tIns="0" rIns="0" bIns="0">
                    <a:spAutoFit/>
                  </a:bodyPr>
                  <a:lstStyle/>
                  <a:p>
                    <a:r>
                      <a:rPr lang="en-US" sz="1300" b="1">
                        <a:solidFill>
                          <a:srgbClr val="000000"/>
                        </a:solidFill>
                        <a:latin typeface="Times New Roman" pitchFamily="18" charset="0"/>
                      </a:rPr>
                      <a:t>O</a:t>
                    </a:r>
                    <a:endParaRPr lang="en-US"/>
                  </a:p>
                </p:txBody>
              </p:sp>
              <p:sp>
                <p:nvSpPr>
                  <p:cNvPr id="63543" name="Rectangle 124"/>
                  <p:cNvSpPr>
                    <a:spLocks noChangeArrowheads="1"/>
                  </p:cNvSpPr>
                  <p:nvPr/>
                </p:nvSpPr>
                <p:spPr bwMode="auto">
                  <a:xfrm>
                    <a:off x="2464" y="2431"/>
                    <a:ext cx="81" cy="125"/>
                  </a:xfrm>
                  <a:prstGeom prst="rect">
                    <a:avLst/>
                  </a:prstGeom>
                  <a:noFill/>
                  <a:ln w="9525">
                    <a:noFill/>
                    <a:miter lim="800000"/>
                    <a:headEnd/>
                    <a:tailEnd/>
                  </a:ln>
                </p:spPr>
                <p:txBody>
                  <a:bodyPr wrap="none" lIns="0" tIns="0" rIns="0" bIns="0">
                    <a:spAutoFit/>
                  </a:bodyPr>
                  <a:lstStyle/>
                  <a:p>
                    <a:r>
                      <a:rPr lang="en-US" sz="1300" b="1">
                        <a:solidFill>
                          <a:srgbClr val="000000"/>
                        </a:solidFill>
                        <a:latin typeface="Times New Roman" pitchFamily="18" charset="0"/>
                      </a:rPr>
                      <a:t>H</a:t>
                    </a:r>
                    <a:endParaRPr lang="en-US"/>
                  </a:p>
                </p:txBody>
              </p:sp>
              <p:sp>
                <p:nvSpPr>
                  <p:cNvPr id="63544" name="Rectangle 125"/>
                  <p:cNvSpPr>
                    <a:spLocks noChangeArrowheads="1"/>
                  </p:cNvSpPr>
                  <p:nvPr/>
                </p:nvSpPr>
                <p:spPr bwMode="auto">
                  <a:xfrm>
                    <a:off x="3311" y="2589"/>
                    <a:ext cx="75" cy="125"/>
                  </a:xfrm>
                  <a:prstGeom prst="rect">
                    <a:avLst/>
                  </a:prstGeom>
                  <a:noFill/>
                  <a:ln w="9525">
                    <a:noFill/>
                    <a:miter lim="800000"/>
                    <a:headEnd/>
                    <a:tailEnd/>
                  </a:ln>
                </p:spPr>
                <p:txBody>
                  <a:bodyPr wrap="none" lIns="0" tIns="0" rIns="0" bIns="0">
                    <a:spAutoFit/>
                  </a:bodyPr>
                  <a:lstStyle/>
                  <a:p>
                    <a:r>
                      <a:rPr lang="en-US" sz="1300" b="1" dirty="0">
                        <a:solidFill>
                          <a:srgbClr val="008000"/>
                        </a:solidFill>
                        <a:latin typeface="Times New Roman" pitchFamily="18" charset="0"/>
                      </a:rPr>
                      <a:t>C</a:t>
                    </a:r>
                    <a:endParaRPr lang="en-US" dirty="0">
                      <a:solidFill>
                        <a:srgbClr val="008000"/>
                      </a:solidFill>
                    </a:endParaRPr>
                  </a:p>
                </p:txBody>
              </p:sp>
              <p:sp>
                <p:nvSpPr>
                  <p:cNvPr id="63545" name="Rectangle 126"/>
                  <p:cNvSpPr>
                    <a:spLocks noChangeArrowheads="1"/>
                  </p:cNvSpPr>
                  <p:nvPr/>
                </p:nvSpPr>
                <p:spPr bwMode="auto">
                  <a:xfrm>
                    <a:off x="3381" y="2589"/>
                    <a:ext cx="81" cy="125"/>
                  </a:xfrm>
                  <a:prstGeom prst="rect">
                    <a:avLst/>
                  </a:prstGeom>
                  <a:noFill/>
                  <a:ln w="9525">
                    <a:noFill/>
                    <a:miter lim="800000"/>
                    <a:headEnd/>
                    <a:tailEnd/>
                  </a:ln>
                </p:spPr>
                <p:txBody>
                  <a:bodyPr wrap="none" lIns="0" tIns="0" rIns="0" bIns="0">
                    <a:spAutoFit/>
                  </a:bodyPr>
                  <a:lstStyle/>
                  <a:p>
                    <a:r>
                      <a:rPr lang="en-US" sz="1300" b="1" dirty="0">
                        <a:solidFill>
                          <a:srgbClr val="008000"/>
                        </a:solidFill>
                        <a:latin typeface="Times New Roman" pitchFamily="18" charset="0"/>
                      </a:rPr>
                      <a:t>O</a:t>
                    </a:r>
                    <a:endParaRPr lang="en-US" dirty="0">
                      <a:solidFill>
                        <a:srgbClr val="008000"/>
                      </a:solidFill>
                    </a:endParaRPr>
                  </a:p>
                </p:txBody>
              </p:sp>
              <p:sp>
                <p:nvSpPr>
                  <p:cNvPr id="63546" name="Rectangle 127"/>
                  <p:cNvSpPr>
                    <a:spLocks noChangeArrowheads="1"/>
                  </p:cNvSpPr>
                  <p:nvPr/>
                </p:nvSpPr>
                <p:spPr bwMode="auto">
                  <a:xfrm>
                    <a:off x="3457" y="2589"/>
                    <a:ext cx="81" cy="125"/>
                  </a:xfrm>
                  <a:prstGeom prst="rect">
                    <a:avLst/>
                  </a:prstGeom>
                  <a:noFill/>
                  <a:ln w="9525">
                    <a:noFill/>
                    <a:miter lim="800000"/>
                    <a:headEnd/>
                    <a:tailEnd/>
                  </a:ln>
                </p:spPr>
                <p:txBody>
                  <a:bodyPr wrap="none" lIns="0" tIns="0" rIns="0" bIns="0">
                    <a:spAutoFit/>
                  </a:bodyPr>
                  <a:lstStyle/>
                  <a:p>
                    <a:r>
                      <a:rPr lang="en-US" sz="1300" b="1" dirty="0">
                        <a:solidFill>
                          <a:srgbClr val="008000"/>
                        </a:solidFill>
                        <a:latin typeface="Times New Roman" pitchFamily="18" charset="0"/>
                      </a:rPr>
                      <a:t>O</a:t>
                    </a:r>
                    <a:endParaRPr lang="en-US" dirty="0">
                      <a:solidFill>
                        <a:srgbClr val="008000"/>
                      </a:solidFill>
                    </a:endParaRPr>
                  </a:p>
                </p:txBody>
              </p:sp>
              <p:sp>
                <p:nvSpPr>
                  <p:cNvPr id="63547" name="Rectangle 128"/>
                  <p:cNvSpPr>
                    <a:spLocks noChangeArrowheads="1"/>
                  </p:cNvSpPr>
                  <p:nvPr/>
                </p:nvSpPr>
                <p:spPr bwMode="auto">
                  <a:xfrm>
                    <a:off x="3533" y="2563"/>
                    <a:ext cx="27" cy="96"/>
                  </a:xfrm>
                  <a:prstGeom prst="rect">
                    <a:avLst/>
                  </a:prstGeom>
                  <a:noFill/>
                  <a:ln w="9525">
                    <a:noFill/>
                    <a:miter lim="800000"/>
                    <a:headEnd/>
                    <a:tailEnd/>
                  </a:ln>
                </p:spPr>
                <p:txBody>
                  <a:bodyPr wrap="none" lIns="0" tIns="0" rIns="0" bIns="0">
                    <a:spAutoFit/>
                  </a:bodyPr>
                  <a:lstStyle/>
                  <a:p>
                    <a:r>
                      <a:rPr lang="en-US" sz="1000" b="1">
                        <a:solidFill>
                          <a:srgbClr val="008000"/>
                        </a:solidFill>
                        <a:latin typeface="Times New Roman" pitchFamily="18" charset="0"/>
                      </a:rPr>
                      <a:t>-</a:t>
                    </a:r>
                    <a:endParaRPr lang="en-US">
                      <a:solidFill>
                        <a:srgbClr val="008000"/>
                      </a:solidFill>
                    </a:endParaRPr>
                  </a:p>
                </p:txBody>
              </p:sp>
              <p:sp>
                <p:nvSpPr>
                  <p:cNvPr id="63548" name="Line 129"/>
                  <p:cNvSpPr>
                    <a:spLocks noChangeShapeType="1"/>
                  </p:cNvSpPr>
                  <p:nvPr/>
                </p:nvSpPr>
                <p:spPr bwMode="auto">
                  <a:xfrm flipH="1" flipV="1">
                    <a:off x="2861" y="2571"/>
                    <a:ext cx="89" cy="51"/>
                  </a:xfrm>
                  <a:prstGeom prst="line">
                    <a:avLst/>
                  </a:prstGeom>
                  <a:noFill/>
                  <a:ln w="9525">
                    <a:solidFill>
                      <a:srgbClr val="000000"/>
                    </a:solidFill>
                    <a:round/>
                    <a:headEnd/>
                    <a:tailEnd/>
                  </a:ln>
                </p:spPr>
                <p:txBody>
                  <a:bodyPr/>
                  <a:lstStyle/>
                  <a:p>
                    <a:endParaRPr lang="es-ES"/>
                  </a:p>
                </p:txBody>
              </p:sp>
              <p:sp>
                <p:nvSpPr>
                  <p:cNvPr id="63549" name="Line 130"/>
                  <p:cNvSpPr>
                    <a:spLocks noChangeShapeType="1"/>
                  </p:cNvSpPr>
                  <p:nvPr/>
                </p:nvSpPr>
                <p:spPr bwMode="auto">
                  <a:xfrm flipH="1">
                    <a:off x="2714" y="2571"/>
                    <a:ext cx="147" cy="84"/>
                  </a:xfrm>
                  <a:prstGeom prst="line">
                    <a:avLst/>
                  </a:prstGeom>
                  <a:noFill/>
                  <a:ln w="9525">
                    <a:solidFill>
                      <a:srgbClr val="000000"/>
                    </a:solidFill>
                    <a:round/>
                    <a:headEnd/>
                    <a:tailEnd/>
                  </a:ln>
                </p:spPr>
                <p:txBody>
                  <a:bodyPr/>
                  <a:lstStyle/>
                  <a:p>
                    <a:endParaRPr lang="es-ES"/>
                  </a:p>
                </p:txBody>
              </p:sp>
              <p:sp>
                <p:nvSpPr>
                  <p:cNvPr id="63550" name="Line 131"/>
                  <p:cNvSpPr>
                    <a:spLocks noChangeShapeType="1"/>
                  </p:cNvSpPr>
                  <p:nvPr/>
                </p:nvSpPr>
                <p:spPr bwMode="auto">
                  <a:xfrm flipH="1" flipV="1">
                    <a:off x="2567" y="2571"/>
                    <a:ext cx="147" cy="84"/>
                  </a:xfrm>
                  <a:prstGeom prst="line">
                    <a:avLst/>
                  </a:prstGeom>
                  <a:noFill/>
                  <a:ln w="9525">
                    <a:solidFill>
                      <a:srgbClr val="000000"/>
                    </a:solidFill>
                    <a:round/>
                    <a:headEnd/>
                    <a:tailEnd/>
                  </a:ln>
                </p:spPr>
                <p:txBody>
                  <a:bodyPr/>
                  <a:lstStyle/>
                  <a:p>
                    <a:endParaRPr lang="es-ES"/>
                  </a:p>
                </p:txBody>
              </p:sp>
              <p:sp>
                <p:nvSpPr>
                  <p:cNvPr id="63551" name="Line 132"/>
                  <p:cNvSpPr>
                    <a:spLocks noChangeShapeType="1"/>
                  </p:cNvSpPr>
                  <p:nvPr/>
                </p:nvSpPr>
                <p:spPr bwMode="auto">
                  <a:xfrm flipH="1">
                    <a:off x="2446" y="2571"/>
                    <a:ext cx="121" cy="69"/>
                  </a:xfrm>
                  <a:prstGeom prst="line">
                    <a:avLst/>
                  </a:prstGeom>
                  <a:noFill/>
                  <a:ln w="9525">
                    <a:solidFill>
                      <a:srgbClr val="000000"/>
                    </a:solidFill>
                    <a:round/>
                    <a:headEnd/>
                    <a:tailEnd/>
                  </a:ln>
                </p:spPr>
                <p:txBody>
                  <a:bodyPr/>
                  <a:lstStyle/>
                  <a:p>
                    <a:endParaRPr lang="es-ES"/>
                  </a:p>
                </p:txBody>
              </p:sp>
              <p:sp>
                <p:nvSpPr>
                  <p:cNvPr id="63552" name="Line 133"/>
                  <p:cNvSpPr>
                    <a:spLocks noChangeShapeType="1"/>
                  </p:cNvSpPr>
                  <p:nvPr/>
                </p:nvSpPr>
                <p:spPr bwMode="auto">
                  <a:xfrm flipH="1" flipV="1">
                    <a:off x="2310" y="2571"/>
                    <a:ext cx="35" cy="27"/>
                  </a:xfrm>
                  <a:prstGeom prst="line">
                    <a:avLst/>
                  </a:prstGeom>
                  <a:noFill/>
                  <a:ln w="9525">
                    <a:solidFill>
                      <a:srgbClr val="000000"/>
                    </a:solidFill>
                    <a:round/>
                    <a:headEnd/>
                    <a:tailEnd/>
                  </a:ln>
                </p:spPr>
                <p:txBody>
                  <a:bodyPr/>
                  <a:lstStyle/>
                  <a:p>
                    <a:endParaRPr lang="es-ES"/>
                  </a:p>
                </p:txBody>
              </p:sp>
              <p:sp>
                <p:nvSpPr>
                  <p:cNvPr id="63553" name="Line 134"/>
                  <p:cNvSpPr>
                    <a:spLocks noChangeShapeType="1"/>
                  </p:cNvSpPr>
                  <p:nvPr/>
                </p:nvSpPr>
                <p:spPr bwMode="auto">
                  <a:xfrm flipH="1">
                    <a:off x="2283" y="2695"/>
                    <a:ext cx="48" cy="22"/>
                  </a:xfrm>
                  <a:prstGeom prst="line">
                    <a:avLst/>
                  </a:prstGeom>
                  <a:noFill/>
                  <a:ln w="9525">
                    <a:solidFill>
                      <a:srgbClr val="000000"/>
                    </a:solidFill>
                    <a:round/>
                    <a:headEnd/>
                    <a:tailEnd/>
                  </a:ln>
                </p:spPr>
                <p:txBody>
                  <a:bodyPr/>
                  <a:lstStyle/>
                  <a:p>
                    <a:endParaRPr lang="es-ES"/>
                  </a:p>
                </p:txBody>
              </p:sp>
              <p:sp>
                <p:nvSpPr>
                  <p:cNvPr id="63554" name="Line 135"/>
                  <p:cNvSpPr>
                    <a:spLocks noChangeShapeType="1"/>
                  </p:cNvSpPr>
                  <p:nvPr/>
                </p:nvSpPr>
                <p:spPr bwMode="auto">
                  <a:xfrm flipV="1">
                    <a:off x="2422" y="2542"/>
                    <a:ext cx="2" cy="56"/>
                  </a:xfrm>
                  <a:prstGeom prst="line">
                    <a:avLst/>
                  </a:prstGeom>
                  <a:noFill/>
                  <a:ln w="9525">
                    <a:solidFill>
                      <a:srgbClr val="000000"/>
                    </a:solidFill>
                    <a:round/>
                    <a:headEnd/>
                    <a:tailEnd/>
                  </a:ln>
                </p:spPr>
                <p:txBody>
                  <a:bodyPr/>
                  <a:lstStyle/>
                  <a:p>
                    <a:endParaRPr lang="es-ES"/>
                  </a:p>
                </p:txBody>
              </p:sp>
              <p:sp>
                <p:nvSpPr>
                  <p:cNvPr id="63555" name="Line 136"/>
                  <p:cNvSpPr>
                    <a:spLocks noChangeShapeType="1"/>
                  </p:cNvSpPr>
                  <p:nvPr/>
                </p:nvSpPr>
                <p:spPr bwMode="auto">
                  <a:xfrm flipH="1">
                    <a:off x="2093" y="2535"/>
                    <a:ext cx="116" cy="0"/>
                  </a:xfrm>
                  <a:prstGeom prst="line">
                    <a:avLst/>
                  </a:prstGeom>
                  <a:noFill/>
                  <a:ln w="9525">
                    <a:solidFill>
                      <a:srgbClr val="000000"/>
                    </a:solidFill>
                    <a:round/>
                    <a:headEnd/>
                    <a:tailEnd/>
                  </a:ln>
                </p:spPr>
                <p:txBody>
                  <a:bodyPr/>
                  <a:lstStyle/>
                  <a:p>
                    <a:endParaRPr lang="es-ES"/>
                  </a:p>
                </p:txBody>
              </p:sp>
              <p:sp>
                <p:nvSpPr>
                  <p:cNvPr id="63556" name="Line 137"/>
                  <p:cNvSpPr>
                    <a:spLocks noChangeShapeType="1"/>
                  </p:cNvSpPr>
                  <p:nvPr/>
                </p:nvSpPr>
                <p:spPr bwMode="auto">
                  <a:xfrm flipH="1">
                    <a:off x="2066" y="2738"/>
                    <a:ext cx="115" cy="0"/>
                  </a:xfrm>
                  <a:prstGeom prst="line">
                    <a:avLst/>
                  </a:prstGeom>
                  <a:noFill/>
                  <a:ln w="9525">
                    <a:solidFill>
                      <a:srgbClr val="000000"/>
                    </a:solidFill>
                    <a:round/>
                    <a:headEnd/>
                    <a:tailEnd/>
                  </a:ln>
                </p:spPr>
                <p:txBody>
                  <a:bodyPr/>
                  <a:lstStyle/>
                  <a:p>
                    <a:endParaRPr lang="es-ES"/>
                  </a:p>
                </p:txBody>
              </p:sp>
              <p:sp>
                <p:nvSpPr>
                  <p:cNvPr id="63557" name="Line 138"/>
                  <p:cNvSpPr>
                    <a:spLocks noChangeShapeType="1"/>
                  </p:cNvSpPr>
                  <p:nvPr/>
                </p:nvSpPr>
                <p:spPr bwMode="auto">
                  <a:xfrm flipH="1">
                    <a:off x="3214" y="2659"/>
                    <a:ext cx="77" cy="1"/>
                  </a:xfrm>
                  <a:prstGeom prst="line">
                    <a:avLst/>
                  </a:prstGeom>
                  <a:noFill/>
                  <a:ln w="9525">
                    <a:solidFill>
                      <a:srgbClr val="008000"/>
                    </a:solidFill>
                    <a:round/>
                    <a:headEnd/>
                    <a:tailEnd/>
                  </a:ln>
                </p:spPr>
                <p:txBody>
                  <a:bodyPr/>
                  <a:lstStyle/>
                  <a:p>
                    <a:endParaRPr lang="es-ES"/>
                  </a:p>
                </p:txBody>
              </p:sp>
              <p:sp>
                <p:nvSpPr>
                  <p:cNvPr id="63558" name="AutoShape 139"/>
                  <p:cNvSpPr>
                    <a:spLocks noChangeAspect="1" noChangeArrowheads="1" noTextEdit="1"/>
                  </p:cNvSpPr>
                  <p:nvPr/>
                </p:nvSpPr>
                <p:spPr bwMode="auto">
                  <a:xfrm>
                    <a:off x="409" y="3116"/>
                    <a:ext cx="1492" cy="368"/>
                  </a:xfrm>
                  <a:prstGeom prst="rect">
                    <a:avLst/>
                  </a:prstGeom>
                  <a:noFill/>
                  <a:ln w="9525">
                    <a:noFill/>
                    <a:miter lim="800000"/>
                    <a:headEnd/>
                    <a:tailEnd/>
                  </a:ln>
                </p:spPr>
                <p:txBody>
                  <a:bodyPr/>
                  <a:lstStyle/>
                  <a:p>
                    <a:endParaRPr lang="es-ES"/>
                  </a:p>
                </p:txBody>
              </p:sp>
              <p:sp>
                <p:nvSpPr>
                  <p:cNvPr id="63559" name="Rectangle 140"/>
                  <p:cNvSpPr>
                    <a:spLocks noChangeArrowheads="1"/>
                  </p:cNvSpPr>
                  <p:nvPr/>
                </p:nvSpPr>
                <p:spPr bwMode="auto">
                  <a:xfrm>
                    <a:off x="1315" y="3271"/>
                    <a:ext cx="75" cy="125"/>
                  </a:xfrm>
                  <a:prstGeom prst="rect">
                    <a:avLst/>
                  </a:prstGeom>
                  <a:noFill/>
                  <a:ln w="9525">
                    <a:noFill/>
                    <a:miter lim="800000"/>
                    <a:headEnd/>
                    <a:tailEnd/>
                  </a:ln>
                </p:spPr>
                <p:txBody>
                  <a:bodyPr wrap="none" lIns="0" tIns="0" rIns="0" bIns="0">
                    <a:spAutoFit/>
                  </a:bodyPr>
                  <a:lstStyle/>
                  <a:p>
                    <a:r>
                      <a:rPr lang="en-US" sz="1300" b="1">
                        <a:solidFill>
                          <a:srgbClr val="008000"/>
                        </a:solidFill>
                        <a:latin typeface="Times New Roman" pitchFamily="18" charset="0"/>
                      </a:rPr>
                      <a:t>N</a:t>
                    </a:r>
                    <a:endParaRPr lang="en-US">
                      <a:solidFill>
                        <a:srgbClr val="008000"/>
                      </a:solidFill>
                    </a:endParaRPr>
                  </a:p>
                </p:txBody>
              </p:sp>
              <p:sp>
                <p:nvSpPr>
                  <p:cNvPr id="63560" name="Rectangle 141"/>
                  <p:cNvSpPr>
                    <a:spLocks noChangeArrowheads="1"/>
                  </p:cNvSpPr>
                  <p:nvPr/>
                </p:nvSpPr>
                <p:spPr bwMode="auto">
                  <a:xfrm>
                    <a:off x="1391" y="3271"/>
                    <a:ext cx="81" cy="125"/>
                  </a:xfrm>
                  <a:prstGeom prst="rect">
                    <a:avLst/>
                  </a:prstGeom>
                  <a:noFill/>
                  <a:ln w="9525">
                    <a:noFill/>
                    <a:miter lim="800000"/>
                    <a:headEnd/>
                    <a:tailEnd/>
                  </a:ln>
                </p:spPr>
                <p:txBody>
                  <a:bodyPr wrap="none" lIns="0" tIns="0" rIns="0" bIns="0">
                    <a:spAutoFit/>
                  </a:bodyPr>
                  <a:lstStyle/>
                  <a:p>
                    <a:r>
                      <a:rPr lang="en-US" sz="1300" b="1">
                        <a:solidFill>
                          <a:srgbClr val="008000"/>
                        </a:solidFill>
                        <a:latin typeface="Times New Roman" pitchFamily="18" charset="0"/>
                      </a:rPr>
                      <a:t>H</a:t>
                    </a:r>
                    <a:endParaRPr lang="en-US">
                      <a:solidFill>
                        <a:srgbClr val="008000"/>
                      </a:solidFill>
                    </a:endParaRPr>
                  </a:p>
                </p:txBody>
              </p:sp>
              <p:sp>
                <p:nvSpPr>
                  <p:cNvPr id="63561" name="Rectangle 142"/>
                  <p:cNvSpPr>
                    <a:spLocks noChangeArrowheads="1"/>
                  </p:cNvSpPr>
                  <p:nvPr/>
                </p:nvSpPr>
                <p:spPr bwMode="auto">
                  <a:xfrm>
                    <a:off x="1467" y="3314"/>
                    <a:ext cx="40" cy="96"/>
                  </a:xfrm>
                  <a:prstGeom prst="rect">
                    <a:avLst/>
                  </a:prstGeom>
                  <a:noFill/>
                  <a:ln w="9525">
                    <a:noFill/>
                    <a:miter lim="800000"/>
                    <a:headEnd/>
                    <a:tailEnd/>
                  </a:ln>
                </p:spPr>
                <p:txBody>
                  <a:bodyPr wrap="none" lIns="0" tIns="0" rIns="0" bIns="0">
                    <a:spAutoFit/>
                  </a:bodyPr>
                  <a:lstStyle/>
                  <a:p>
                    <a:r>
                      <a:rPr lang="en-US" sz="1000" b="1">
                        <a:solidFill>
                          <a:srgbClr val="008000"/>
                        </a:solidFill>
                        <a:latin typeface="Times New Roman" pitchFamily="18" charset="0"/>
                      </a:rPr>
                      <a:t>2</a:t>
                    </a:r>
                    <a:endParaRPr lang="en-US">
                      <a:solidFill>
                        <a:srgbClr val="008000"/>
                      </a:solidFill>
                    </a:endParaRPr>
                  </a:p>
                </p:txBody>
              </p:sp>
              <p:sp>
                <p:nvSpPr>
                  <p:cNvPr id="63562" name="Rectangle 143"/>
                  <p:cNvSpPr>
                    <a:spLocks noChangeArrowheads="1"/>
                  </p:cNvSpPr>
                  <p:nvPr/>
                </p:nvSpPr>
                <p:spPr bwMode="auto">
                  <a:xfrm>
                    <a:off x="1505" y="3245"/>
                    <a:ext cx="46" cy="96"/>
                  </a:xfrm>
                  <a:prstGeom prst="rect">
                    <a:avLst/>
                  </a:prstGeom>
                  <a:noFill/>
                  <a:ln w="9525">
                    <a:noFill/>
                    <a:miter lim="800000"/>
                    <a:headEnd/>
                    <a:tailEnd/>
                  </a:ln>
                </p:spPr>
                <p:txBody>
                  <a:bodyPr wrap="none" lIns="0" tIns="0" rIns="0" bIns="0">
                    <a:spAutoFit/>
                  </a:bodyPr>
                  <a:lstStyle/>
                  <a:p>
                    <a:r>
                      <a:rPr lang="en-US" sz="1000" b="1">
                        <a:solidFill>
                          <a:srgbClr val="008000"/>
                        </a:solidFill>
                        <a:latin typeface="Times New Roman" pitchFamily="18" charset="0"/>
                      </a:rPr>
                      <a:t>+</a:t>
                    </a:r>
                    <a:endParaRPr lang="en-US">
                      <a:solidFill>
                        <a:srgbClr val="008000"/>
                      </a:solidFill>
                    </a:endParaRPr>
                  </a:p>
                </p:txBody>
              </p:sp>
              <p:sp>
                <p:nvSpPr>
                  <p:cNvPr id="63563" name="Rectangle 144"/>
                  <p:cNvSpPr>
                    <a:spLocks noChangeArrowheads="1"/>
                  </p:cNvSpPr>
                  <p:nvPr/>
                </p:nvSpPr>
                <p:spPr bwMode="auto">
                  <a:xfrm>
                    <a:off x="689" y="3276"/>
                    <a:ext cx="58" cy="125"/>
                  </a:xfrm>
                  <a:prstGeom prst="rect">
                    <a:avLst/>
                  </a:prstGeom>
                  <a:noFill/>
                  <a:ln w="9525">
                    <a:noFill/>
                    <a:miter lim="800000"/>
                    <a:headEnd/>
                    <a:tailEnd/>
                  </a:ln>
                </p:spPr>
                <p:txBody>
                  <a:bodyPr wrap="none" lIns="0" tIns="0" rIns="0" bIns="0">
                    <a:spAutoFit/>
                  </a:bodyPr>
                  <a:lstStyle/>
                  <a:p>
                    <a:r>
                      <a:rPr lang="en-US" sz="1300" b="1">
                        <a:solidFill>
                          <a:srgbClr val="000000"/>
                        </a:solidFill>
                        <a:latin typeface="Times New Roman" pitchFamily="18" charset="0"/>
                      </a:rPr>
                      <a:t>S</a:t>
                    </a:r>
                    <a:endParaRPr lang="en-US"/>
                  </a:p>
                </p:txBody>
              </p:sp>
              <p:sp>
                <p:nvSpPr>
                  <p:cNvPr id="63564" name="Rectangle 145"/>
                  <p:cNvSpPr>
                    <a:spLocks noChangeArrowheads="1"/>
                  </p:cNvSpPr>
                  <p:nvPr/>
                </p:nvSpPr>
                <p:spPr bwMode="auto">
                  <a:xfrm>
                    <a:off x="747" y="3276"/>
                    <a:ext cx="29" cy="125"/>
                  </a:xfrm>
                  <a:prstGeom prst="rect">
                    <a:avLst/>
                  </a:prstGeom>
                  <a:noFill/>
                  <a:ln w="9525">
                    <a:noFill/>
                    <a:miter lim="800000"/>
                    <a:headEnd/>
                    <a:tailEnd/>
                  </a:ln>
                </p:spPr>
                <p:txBody>
                  <a:bodyPr wrap="none" lIns="0" tIns="0" rIns="0" bIns="0">
                    <a:spAutoFit/>
                  </a:bodyPr>
                  <a:lstStyle/>
                  <a:p>
                    <a:r>
                      <a:rPr lang="en-US" sz="1300" b="1">
                        <a:solidFill>
                          <a:srgbClr val="000000"/>
                        </a:solidFill>
                        <a:latin typeface="Times New Roman" pitchFamily="18" charset="0"/>
                      </a:rPr>
                      <a:t>i</a:t>
                    </a:r>
                    <a:endParaRPr lang="en-US"/>
                  </a:p>
                </p:txBody>
              </p:sp>
              <p:sp>
                <p:nvSpPr>
                  <p:cNvPr id="63565" name="Rectangle 146"/>
                  <p:cNvSpPr>
                    <a:spLocks noChangeArrowheads="1"/>
                  </p:cNvSpPr>
                  <p:nvPr/>
                </p:nvSpPr>
                <p:spPr bwMode="auto">
                  <a:xfrm>
                    <a:off x="567" y="3157"/>
                    <a:ext cx="81" cy="125"/>
                  </a:xfrm>
                  <a:prstGeom prst="rect">
                    <a:avLst/>
                  </a:prstGeom>
                  <a:noFill/>
                  <a:ln w="9525">
                    <a:noFill/>
                    <a:miter lim="800000"/>
                    <a:headEnd/>
                    <a:tailEnd/>
                  </a:ln>
                </p:spPr>
                <p:txBody>
                  <a:bodyPr wrap="none" lIns="0" tIns="0" rIns="0" bIns="0">
                    <a:spAutoFit/>
                  </a:bodyPr>
                  <a:lstStyle/>
                  <a:p>
                    <a:r>
                      <a:rPr lang="en-US" sz="1300" b="1">
                        <a:solidFill>
                          <a:srgbClr val="000000"/>
                        </a:solidFill>
                        <a:latin typeface="Times New Roman" pitchFamily="18" charset="0"/>
                      </a:rPr>
                      <a:t>O</a:t>
                    </a:r>
                    <a:endParaRPr lang="en-US"/>
                  </a:p>
                </p:txBody>
              </p:sp>
              <p:sp>
                <p:nvSpPr>
                  <p:cNvPr id="63566" name="Rectangle 147"/>
                  <p:cNvSpPr>
                    <a:spLocks noChangeArrowheads="1"/>
                  </p:cNvSpPr>
                  <p:nvPr/>
                </p:nvSpPr>
                <p:spPr bwMode="auto">
                  <a:xfrm>
                    <a:off x="539" y="3360"/>
                    <a:ext cx="81" cy="125"/>
                  </a:xfrm>
                  <a:prstGeom prst="rect">
                    <a:avLst/>
                  </a:prstGeom>
                  <a:noFill/>
                  <a:ln w="9525">
                    <a:noFill/>
                    <a:miter lim="800000"/>
                    <a:headEnd/>
                    <a:tailEnd/>
                  </a:ln>
                </p:spPr>
                <p:txBody>
                  <a:bodyPr wrap="none" lIns="0" tIns="0" rIns="0" bIns="0">
                    <a:spAutoFit/>
                  </a:bodyPr>
                  <a:lstStyle/>
                  <a:p>
                    <a:r>
                      <a:rPr lang="en-US" sz="1300" b="1">
                        <a:solidFill>
                          <a:srgbClr val="000000"/>
                        </a:solidFill>
                        <a:latin typeface="Times New Roman" pitchFamily="18" charset="0"/>
                      </a:rPr>
                      <a:t>O</a:t>
                    </a:r>
                    <a:endParaRPr lang="en-US"/>
                  </a:p>
                </p:txBody>
              </p:sp>
              <p:sp>
                <p:nvSpPr>
                  <p:cNvPr id="63567" name="Rectangle 148"/>
                  <p:cNvSpPr>
                    <a:spLocks noChangeArrowheads="1"/>
                  </p:cNvSpPr>
                  <p:nvPr/>
                </p:nvSpPr>
                <p:spPr bwMode="auto">
                  <a:xfrm>
                    <a:off x="730" y="3113"/>
                    <a:ext cx="81" cy="125"/>
                  </a:xfrm>
                  <a:prstGeom prst="rect">
                    <a:avLst/>
                  </a:prstGeom>
                  <a:noFill/>
                  <a:ln w="9525">
                    <a:noFill/>
                    <a:miter lim="800000"/>
                    <a:headEnd/>
                    <a:tailEnd/>
                  </a:ln>
                </p:spPr>
                <p:txBody>
                  <a:bodyPr wrap="none" lIns="0" tIns="0" rIns="0" bIns="0">
                    <a:spAutoFit/>
                  </a:bodyPr>
                  <a:lstStyle/>
                  <a:p>
                    <a:r>
                      <a:rPr lang="en-US" sz="1300" b="1">
                        <a:solidFill>
                          <a:srgbClr val="000000"/>
                        </a:solidFill>
                        <a:latin typeface="Times New Roman" pitchFamily="18" charset="0"/>
                      </a:rPr>
                      <a:t>O</a:t>
                    </a:r>
                    <a:endParaRPr lang="en-US"/>
                  </a:p>
                </p:txBody>
              </p:sp>
              <p:sp>
                <p:nvSpPr>
                  <p:cNvPr id="63568" name="Rectangle 149"/>
                  <p:cNvSpPr>
                    <a:spLocks noChangeArrowheads="1"/>
                  </p:cNvSpPr>
                  <p:nvPr/>
                </p:nvSpPr>
                <p:spPr bwMode="auto">
                  <a:xfrm>
                    <a:off x="806" y="3113"/>
                    <a:ext cx="81" cy="125"/>
                  </a:xfrm>
                  <a:prstGeom prst="rect">
                    <a:avLst/>
                  </a:prstGeom>
                  <a:noFill/>
                  <a:ln w="9525">
                    <a:noFill/>
                    <a:miter lim="800000"/>
                    <a:headEnd/>
                    <a:tailEnd/>
                  </a:ln>
                </p:spPr>
                <p:txBody>
                  <a:bodyPr wrap="none" lIns="0" tIns="0" rIns="0" bIns="0">
                    <a:spAutoFit/>
                  </a:bodyPr>
                  <a:lstStyle/>
                  <a:p>
                    <a:r>
                      <a:rPr lang="en-US" sz="1300" b="1">
                        <a:solidFill>
                          <a:srgbClr val="000000"/>
                        </a:solidFill>
                        <a:latin typeface="Times New Roman" pitchFamily="18" charset="0"/>
                      </a:rPr>
                      <a:t>H</a:t>
                    </a:r>
                    <a:endParaRPr lang="en-US"/>
                  </a:p>
                </p:txBody>
              </p:sp>
              <p:sp>
                <p:nvSpPr>
                  <p:cNvPr id="63569" name="Rectangle 150"/>
                  <p:cNvSpPr>
                    <a:spLocks noChangeArrowheads="1"/>
                  </p:cNvSpPr>
                  <p:nvPr/>
                </p:nvSpPr>
                <p:spPr bwMode="auto">
                  <a:xfrm>
                    <a:off x="1653" y="3271"/>
                    <a:ext cx="75" cy="125"/>
                  </a:xfrm>
                  <a:prstGeom prst="rect">
                    <a:avLst/>
                  </a:prstGeom>
                  <a:noFill/>
                  <a:ln w="9525">
                    <a:noFill/>
                    <a:miter lim="800000"/>
                    <a:headEnd/>
                    <a:tailEnd/>
                  </a:ln>
                </p:spPr>
                <p:txBody>
                  <a:bodyPr wrap="none" lIns="0" tIns="0" rIns="0" bIns="0">
                    <a:spAutoFit/>
                  </a:bodyPr>
                  <a:lstStyle/>
                  <a:p>
                    <a:r>
                      <a:rPr lang="en-US" sz="1300" b="1">
                        <a:solidFill>
                          <a:srgbClr val="008000"/>
                        </a:solidFill>
                        <a:latin typeface="Times New Roman" pitchFamily="18" charset="0"/>
                      </a:rPr>
                      <a:t>C</a:t>
                    </a:r>
                    <a:endParaRPr lang="en-US">
                      <a:solidFill>
                        <a:srgbClr val="008000"/>
                      </a:solidFill>
                    </a:endParaRPr>
                  </a:p>
                </p:txBody>
              </p:sp>
              <p:sp>
                <p:nvSpPr>
                  <p:cNvPr id="63570" name="Rectangle 151"/>
                  <p:cNvSpPr>
                    <a:spLocks noChangeArrowheads="1"/>
                  </p:cNvSpPr>
                  <p:nvPr/>
                </p:nvSpPr>
                <p:spPr bwMode="auto">
                  <a:xfrm>
                    <a:off x="1723" y="3271"/>
                    <a:ext cx="81" cy="125"/>
                  </a:xfrm>
                  <a:prstGeom prst="rect">
                    <a:avLst/>
                  </a:prstGeom>
                  <a:noFill/>
                  <a:ln w="9525">
                    <a:noFill/>
                    <a:miter lim="800000"/>
                    <a:headEnd/>
                    <a:tailEnd/>
                  </a:ln>
                </p:spPr>
                <p:txBody>
                  <a:bodyPr wrap="none" lIns="0" tIns="0" rIns="0" bIns="0">
                    <a:spAutoFit/>
                  </a:bodyPr>
                  <a:lstStyle/>
                  <a:p>
                    <a:r>
                      <a:rPr lang="en-US" sz="1300" b="1">
                        <a:solidFill>
                          <a:srgbClr val="008000"/>
                        </a:solidFill>
                        <a:latin typeface="Times New Roman" pitchFamily="18" charset="0"/>
                      </a:rPr>
                      <a:t>O</a:t>
                    </a:r>
                    <a:endParaRPr lang="en-US">
                      <a:solidFill>
                        <a:srgbClr val="008000"/>
                      </a:solidFill>
                    </a:endParaRPr>
                  </a:p>
                </p:txBody>
              </p:sp>
              <p:sp>
                <p:nvSpPr>
                  <p:cNvPr id="63571" name="Rectangle 152"/>
                  <p:cNvSpPr>
                    <a:spLocks noChangeArrowheads="1"/>
                  </p:cNvSpPr>
                  <p:nvPr/>
                </p:nvSpPr>
                <p:spPr bwMode="auto">
                  <a:xfrm>
                    <a:off x="1799" y="3271"/>
                    <a:ext cx="81" cy="125"/>
                  </a:xfrm>
                  <a:prstGeom prst="rect">
                    <a:avLst/>
                  </a:prstGeom>
                  <a:noFill/>
                  <a:ln w="9525">
                    <a:noFill/>
                    <a:miter lim="800000"/>
                    <a:headEnd/>
                    <a:tailEnd/>
                  </a:ln>
                </p:spPr>
                <p:txBody>
                  <a:bodyPr wrap="none" lIns="0" tIns="0" rIns="0" bIns="0">
                    <a:spAutoFit/>
                  </a:bodyPr>
                  <a:lstStyle/>
                  <a:p>
                    <a:r>
                      <a:rPr lang="en-US" sz="1300" b="1">
                        <a:solidFill>
                          <a:srgbClr val="008000"/>
                        </a:solidFill>
                        <a:latin typeface="Times New Roman" pitchFamily="18" charset="0"/>
                      </a:rPr>
                      <a:t>O</a:t>
                    </a:r>
                    <a:endParaRPr lang="en-US">
                      <a:solidFill>
                        <a:srgbClr val="008000"/>
                      </a:solidFill>
                    </a:endParaRPr>
                  </a:p>
                </p:txBody>
              </p:sp>
              <p:sp>
                <p:nvSpPr>
                  <p:cNvPr id="63572" name="Rectangle 153"/>
                  <p:cNvSpPr>
                    <a:spLocks noChangeArrowheads="1"/>
                  </p:cNvSpPr>
                  <p:nvPr/>
                </p:nvSpPr>
                <p:spPr bwMode="auto">
                  <a:xfrm>
                    <a:off x="1875" y="3245"/>
                    <a:ext cx="27" cy="96"/>
                  </a:xfrm>
                  <a:prstGeom prst="rect">
                    <a:avLst/>
                  </a:prstGeom>
                  <a:noFill/>
                  <a:ln w="9525">
                    <a:noFill/>
                    <a:miter lim="800000"/>
                    <a:headEnd/>
                    <a:tailEnd/>
                  </a:ln>
                </p:spPr>
                <p:txBody>
                  <a:bodyPr wrap="none" lIns="0" tIns="0" rIns="0" bIns="0">
                    <a:spAutoFit/>
                  </a:bodyPr>
                  <a:lstStyle/>
                  <a:p>
                    <a:r>
                      <a:rPr lang="en-US" sz="1000" b="1">
                        <a:solidFill>
                          <a:srgbClr val="008000"/>
                        </a:solidFill>
                        <a:latin typeface="Times New Roman" pitchFamily="18" charset="0"/>
                      </a:rPr>
                      <a:t>-</a:t>
                    </a:r>
                    <a:endParaRPr lang="en-US">
                      <a:solidFill>
                        <a:srgbClr val="008000"/>
                      </a:solidFill>
                    </a:endParaRPr>
                  </a:p>
                </p:txBody>
              </p:sp>
              <p:sp>
                <p:nvSpPr>
                  <p:cNvPr id="63573" name="Line 154"/>
                  <p:cNvSpPr>
                    <a:spLocks noChangeShapeType="1"/>
                  </p:cNvSpPr>
                  <p:nvPr/>
                </p:nvSpPr>
                <p:spPr bwMode="auto">
                  <a:xfrm flipH="1" flipV="1">
                    <a:off x="1203" y="3253"/>
                    <a:ext cx="89" cy="51"/>
                  </a:xfrm>
                  <a:prstGeom prst="line">
                    <a:avLst/>
                  </a:prstGeom>
                  <a:noFill/>
                  <a:ln w="9525">
                    <a:solidFill>
                      <a:srgbClr val="000000"/>
                    </a:solidFill>
                    <a:round/>
                    <a:headEnd/>
                    <a:tailEnd/>
                  </a:ln>
                </p:spPr>
                <p:txBody>
                  <a:bodyPr/>
                  <a:lstStyle/>
                  <a:p>
                    <a:endParaRPr lang="es-ES"/>
                  </a:p>
                </p:txBody>
              </p:sp>
              <p:sp>
                <p:nvSpPr>
                  <p:cNvPr id="63574" name="Line 155"/>
                  <p:cNvSpPr>
                    <a:spLocks noChangeShapeType="1"/>
                  </p:cNvSpPr>
                  <p:nvPr/>
                </p:nvSpPr>
                <p:spPr bwMode="auto">
                  <a:xfrm flipH="1">
                    <a:off x="1056" y="3253"/>
                    <a:ext cx="147" cy="84"/>
                  </a:xfrm>
                  <a:prstGeom prst="line">
                    <a:avLst/>
                  </a:prstGeom>
                  <a:noFill/>
                  <a:ln w="9525">
                    <a:solidFill>
                      <a:srgbClr val="000000"/>
                    </a:solidFill>
                    <a:round/>
                    <a:headEnd/>
                    <a:tailEnd/>
                  </a:ln>
                </p:spPr>
                <p:txBody>
                  <a:bodyPr/>
                  <a:lstStyle/>
                  <a:p>
                    <a:endParaRPr lang="es-ES"/>
                  </a:p>
                </p:txBody>
              </p:sp>
              <p:sp>
                <p:nvSpPr>
                  <p:cNvPr id="63575" name="Line 156"/>
                  <p:cNvSpPr>
                    <a:spLocks noChangeShapeType="1"/>
                  </p:cNvSpPr>
                  <p:nvPr/>
                </p:nvSpPr>
                <p:spPr bwMode="auto">
                  <a:xfrm flipH="1" flipV="1">
                    <a:off x="909" y="3253"/>
                    <a:ext cx="147" cy="84"/>
                  </a:xfrm>
                  <a:prstGeom prst="line">
                    <a:avLst/>
                  </a:prstGeom>
                  <a:noFill/>
                  <a:ln w="9525">
                    <a:solidFill>
                      <a:srgbClr val="000000"/>
                    </a:solidFill>
                    <a:round/>
                    <a:headEnd/>
                    <a:tailEnd/>
                  </a:ln>
                </p:spPr>
                <p:txBody>
                  <a:bodyPr/>
                  <a:lstStyle/>
                  <a:p>
                    <a:endParaRPr lang="es-ES"/>
                  </a:p>
                </p:txBody>
              </p:sp>
              <p:sp>
                <p:nvSpPr>
                  <p:cNvPr id="63576" name="Line 157"/>
                  <p:cNvSpPr>
                    <a:spLocks noChangeShapeType="1"/>
                  </p:cNvSpPr>
                  <p:nvPr/>
                </p:nvSpPr>
                <p:spPr bwMode="auto">
                  <a:xfrm flipH="1">
                    <a:off x="788" y="3253"/>
                    <a:ext cx="121" cy="69"/>
                  </a:xfrm>
                  <a:prstGeom prst="line">
                    <a:avLst/>
                  </a:prstGeom>
                  <a:noFill/>
                  <a:ln w="9525">
                    <a:solidFill>
                      <a:srgbClr val="000000"/>
                    </a:solidFill>
                    <a:round/>
                    <a:headEnd/>
                    <a:tailEnd/>
                  </a:ln>
                </p:spPr>
                <p:txBody>
                  <a:bodyPr/>
                  <a:lstStyle/>
                  <a:p>
                    <a:endParaRPr lang="es-ES"/>
                  </a:p>
                </p:txBody>
              </p:sp>
              <p:sp>
                <p:nvSpPr>
                  <p:cNvPr id="63577" name="Line 158"/>
                  <p:cNvSpPr>
                    <a:spLocks noChangeShapeType="1"/>
                  </p:cNvSpPr>
                  <p:nvPr/>
                </p:nvSpPr>
                <p:spPr bwMode="auto">
                  <a:xfrm flipH="1" flipV="1">
                    <a:off x="652" y="3253"/>
                    <a:ext cx="35" cy="27"/>
                  </a:xfrm>
                  <a:prstGeom prst="line">
                    <a:avLst/>
                  </a:prstGeom>
                  <a:noFill/>
                  <a:ln w="9525">
                    <a:solidFill>
                      <a:srgbClr val="000000"/>
                    </a:solidFill>
                    <a:round/>
                    <a:headEnd/>
                    <a:tailEnd/>
                  </a:ln>
                </p:spPr>
                <p:txBody>
                  <a:bodyPr/>
                  <a:lstStyle/>
                  <a:p>
                    <a:endParaRPr lang="es-ES"/>
                  </a:p>
                </p:txBody>
              </p:sp>
              <p:sp>
                <p:nvSpPr>
                  <p:cNvPr id="63578" name="Line 159"/>
                  <p:cNvSpPr>
                    <a:spLocks noChangeShapeType="1"/>
                  </p:cNvSpPr>
                  <p:nvPr/>
                </p:nvSpPr>
                <p:spPr bwMode="auto">
                  <a:xfrm flipH="1">
                    <a:off x="625" y="3377"/>
                    <a:ext cx="48" cy="22"/>
                  </a:xfrm>
                  <a:prstGeom prst="line">
                    <a:avLst/>
                  </a:prstGeom>
                  <a:noFill/>
                  <a:ln w="9525">
                    <a:solidFill>
                      <a:srgbClr val="000000"/>
                    </a:solidFill>
                    <a:round/>
                    <a:headEnd/>
                    <a:tailEnd/>
                  </a:ln>
                </p:spPr>
                <p:txBody>
                  <a:bodyPr/>
                  <a:lstStyle/>
                  <a:p>
                    <a:endParaRPr lang="es-ES"/>
                  </a:p>
                </p:txBody>
              </p:sp>
              <p:sp>
                <p:nvSpPr>
                  <p:cNvPr id="63579" name="Line 160"/>
                  <p:cNvSpPr>
                    <a:spLocks noChangeShapeType="1"/>
                  </p:cNvSpPr>
                  <p:nvPr/>
                </p:nvSpPr>
                <p:spPr bwMode="auto">
                  <a:xfrm flipV="1">
                    <a:off x="764" y="3224"/>
                    <a:ext cx="2" cy="56"/>
                  </a:xfrm>
                  <a:prstGeom prst="line">
                    <a:avLst/>
                  </a:prstGeom>
                  <a:noFill/>
                  <a:ln w="9525">
                    <a:solidFill>
                      <a:srgbClr val="000000"/>
                    </a:solidFill>
                    <a:round/>
                    <a:headEnd/>
                    <a:tailEnd/>
                  </a:ln>
                </p:spPr>
                <p:txBody>
                  <a:bodyPr/>
                  <a:lstStyle/>
                  <a:p>
                    <a:endParaRPr lang="es-ES"/>
                  </a:p>
                </p:txBody>
              </p:sp>
              <p:sp>
                <p:nvSpPr>
                  <p:cNvPr id="63580" name="Line 161"/>
                  <p:cNvSpPr>
                    <a:spLocks noChangeShapeType="1"/>
                  </p:cNvSpPr>
                  <p:nvPr/>
                </p:nvSpPr>
                <p:spPr bwMode="auto">
                  <a:xfrm flipH="1">
                    <a:off x="435" y="3217"/>
                    <a:ext cx="116" cy="0"/>
                  </a:xfrm>
                  <a:prstGeom prst="line">
                    <a:avLst/>
                  </a:prstGeom>
                  <a:noFill/>
                  <a:ln w="9525">
                    <a:solidFill>
                      <a:srgbClr val="000000"/>
                    </a:solidFill>
                    <a:round/>
                    <a:headEnd/>
                    <a:tailEnd/>
                  </a:ln>
                </p:spPr>
                <p:txBody>
                  <a:bodyPr/>
                  <a:lstStyle/>
                  <a:p>
                    <a:endParaRPr lang="es-ES"/>
                  </a:p>
                </p:txBody>
              </p:sp>
              <p:sp>
                <p:nvSpPr>
                  <p:cNvPr id="63581" name="Line 162"/>
                  <p:cNvSpPr>
                    <a:spLocks noChangeShapeType="1"/>
                  </p:cNvSpPr>
                  <p:nvPr/>
                </p:nvSpPr>
                <p:spPr bwMode="auto">
                  <a:xfrm flipH="1">
                    <a:off x="408" y="3420"/>
                    <a:ext cx="115" cy="0"/>
                  </a:xfrm>
                  <a:prstGeom prst="line">
                    <a:avLst/>
                  </a:prstGeom>
                  <a:noFill/>
                  <a:ln w="9525">
                    <a:solidFill>
                      <a:srgbClr val="000000"/>
                    </a:solidFill>
                    <a:round/>
                    <a:headEnd/>
                    <a:tailEnd/>
                  </a:ln>
                </p:spPr>
                <p:txBody>
                  <a:bodyPr/>
                  <a:lstStyle/>
                  <a:p>
                    <a:endParaRPr lang="es-ES"/>
                  </a:p>
                </p:txBody>
              </p:sp>
              <p:sp>
                <p:nvSpPr>
                  <p:cNvPr id="63582" name="Line 163"/>
                  <p:cNvSpPr>
                    <a:spLocks noChangeShapeType="1"/>
                  </p:cNvSpPr>
                  <p:nvPr/>
                </p:nvSpPr>
                <p:spPr bwMode="auto">
                  <a:xfrm flipH="1">
                    <a:off x="1546" y="3337"/>
                    <a:ext cx="77" cy="1"/>
                  </a:xfrm>
                  <a:prstGeom prst="line">
                    <a:avLst/>
                  </a:prstGeom>
                  <a:noFill/>
                  <a:ln w="9525">
                    <a:solidFill>
                      <a:srgbClr val="008000"/>
                    </a:solidFill>
                    <a:round/>
                    <a:headEnd/>
                    <a:tailEnd/>
                  </a:ln>
                </p:spPr>
                <p:txBody>
                  <a:bodyPr/>
                  <a:lstStyle/>
                  <a:p>
                    <a:endParaRPr lang="es-ES"/>
                  </a:p>
                </p:txBody>
              </p:sp>
              <p:sp>
                <p:nvSpPr>
                  <p:cNvPr id="63583" name="AutoShape 164"/>
                  <p:cNvSpPr>
                    <a:spLocks noChangeAspect="1" noChangeArrowheads="1" noTextEdit="1"/>
                  </p:cNvSpPr>
                  <p:nvPr/>
                </p:nvSpPr>
                <p:spPr bwMode="auto">
                  <a:xfrm>
                    <a:off x="2249" y="3222"/>
                    <a:ext cx="1332" cy="726"/>
                  </a:xfrm>
                  <a:prstGeom prst="rect">
                    <a:avLst/>
                  </a:prstGeom>
                  <a:noFill/>
                  <a:ln w="9525">
                    <a:noFill/>
                    <a:miter lim="800000"/>
                    <a:headEnd/>
                    <a:tailEnd/>
                  </a:ln>
                </p:spPr>
                <p:txBody>
                  <a:bodyPr/>
                  <a:lstStyle/>
                  <a:p>
                    <a:endParaRPr lang="es-ES"/>
                  </a:p>
                </p:txBody>
              </p:sp>
              <p:sp>
                <p:nvSpPr>
                  <p:cNvPr id="63584" name="Rectangle 165"/>
                  <p:cNvSpPr>
                    <a:spLocks noChangeArrowheads="1"/>
                  </p:cNvSpPr>
                  <p:nvPr/>
                </p:nvSpPr>
                <p:spPr bwMode="auto">
                  <a:xfrm>
                    <a:off x="3104" y="3375"/>
                    <a:ext cx="77" cy="118"/>
                  </a:xfrm>
                  <a:prstGeom prst="rect">
                    <a:avLst/>
                  </a:prstGeom>
                  <a:noFill/>
                  <a:ln w="9525">
                    <a:noFill/>
                    <a:miter lim="800000"/>
                    <a:headEnd/>
                    <a:tailEnd/>
                  </a:ln>
                </p:spPr>
                <p:txBody>
                  <a:bodyPr wrap="none" lIns="0" tIns="0" rIns="0" bIns="0">
                    <a:spAutoFit/>
                  </a:bodyPr>
                  <a:lstStyle/>
                  <a:p>
                    <a:r>
                      <a:rPr lang="en-US" sz="1400" b="1" dirty="0">
                        <a:solidFill>
                          <a:srgbClr val="3333FF"/>
                        </a:solidFill>
                        <a:latin typeface="Times New Roman" pitchFamily="18" charset="0"/>
                      </a:rPr>
                      <a:t>N</a:t>
                    </a:r>
                    <a:endParaRPr lang="en-US" sz="2000" dirty="0">
                      <a:solidFill>
                        <a:srgbClr val="3333FF"/>
                      </a:solidFill>
                    </a:endParaRPr>
                  </a:p>
                </p:txBody>
              </p:sp>
              <p:sp>
                <p:nvSpPr>
                  <p:cNvPr id="63585" name="Rectangle 166"/>
                  <p:cNvSpPr>
                    <a:spLocks noChangeArrowheads="1"/>
                  </p:cNvSpPr>
                  <p:nvPr/>
                </p:nvSpPr>
                <p:spPr bwMode="auto">
                  <a:xfrm>
                    <a:off x="3176" y="3375"/>
                    <a:ext cx="82" cy="118"/>
                  </a:xfrm>
                  <a:prstGeom prst="rect">
                    <a:avLst/>
                  </a:prstGeom>
                  <a:noFill/>
                  <a:ln w="9525">
                    <a:noFill/>
                    <a:miter lim="800000"/>
                    <a:headEnd/>
                    <a:tailEnd/>
                  </a:ln>
                </p:spPr>
                <p:txBody>
                  <a:bodyPr wrap="none" lIns="0" tIns="0" rIns="0" bIns="0">
                    <a:spAutoFit/>
                  </a:bodyPr>
                  <a:lstStyle/>
                  <a:p>
                    <a:r>
                      <a:rPr lang="en-US" sz="1400" b="1" dirty="0">
                        <a:solidFill>
                          <a:srgbClr val="3333FF"/>
                        </a:solidFill>
                        <a:latin typeface="Times New Roman" pitchFamily="18" charset="0"/>
                      </a:rPr>
                      <a:t>H</a:t>
                    </a:r>
                    <a:endParaRPr lang="en-US" sz="2000" dirty="0">
                      <a:solidFill>
                        <a:srgbClr val="3333FF"/>
                      </a:solidFill>
                    </a:endParaRPr>
                  </a:p>
                </p:txBody>
              </p:sp>
              <p:sp>
                <p:nvSpPr>
                  <p:cNvPr id="63586" name="Rectangle 167"/>
                  <p:cNvSpPr>
                    <a:spLocks noChangeArrowheads="1"/>
                  </p:cNvSpPr>
                  <p:nvPr/>
                </p:nvSpPr>
                <p:spPr bwMode="auto">
                  <a:xfrm>
                    <a:off x="2514" y="3375"/>
                    <a:ext cx="53"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S</a:t>
                    </a:r>
                    <a:endParaRPr lang="en-US"/>
                  </a:p>
                </p:txBody>
              </p:sp>
              <p:sp>
                <p:nvSpPr>
                  <p:cNvPr id="63587" name="Rectangle 168"/>
                  <p:cNvSpPr>
                    <a:spLocks noChangeArrowheads="1"/>
                  </p:cNvSpPr>
                  <p:nvPr/>
                </p:nvSpPr>
                <p:spPr bwMode="auto">
                  <a:xfrm>
                    <a:off x="2568" y="3375"/>
                    <a:ext cx="27"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i</a:t>
                    </a:r>
                    <a:endParaRPr lang="en-US"/>
                  </a:p>
                </p:txBody>
              </p:sp>
              <p:sp>
                <p:nvSpPr>
                  <p:cNvPr id="63588" name="Rectangle 169"/>
                  <p:cNvSpPr>
                    <a:spLocks noChangeArrowheads="1"/>
                  </p:cNvSpPr>
                  <p:nvPr/>
                </p:nvSpPr>
                <p:spPr bwMode="auto">
                  <a:xfrm>
                    <a:off x="2398" y="3261"/>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O</a:t>
                    </a:r>
                    <a:endParaRPr lang="en-US"/>
                  </a:p>
                </p:txBody>
              </p:sp>
              <p:sp>
                <p:nvSpPr>
                  <p:cNvPr id="63589" name="Rectangle 170"/>
                  <p:cNvSpPr>
                    <a:spLocks noChangeArrowheads="1"/>
                  </p:cNvSpPr>
                  <p:nvPr/>
                </p:nvSpPr>
                <p:spPr bwMode="auto">
                  <a:xfrm>
                    <a:off x="2372" y="3454"/>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O</a:t>
                    </a:r>
                    <a:endParaRPr lang="en-US"/>
                  </a:p>
                </p:txBody>
              </p:sp>
              <p:sp>
                <p:nvSpPr>
                  <p:cNvPr id="63590" name="Rectangle 171"/>
                  <p:cNvSpPr>
                    <a:spLocks noChangeArrowheads="1"/>
                  </p:cNvSpPr>
                  <p:nvPr/>
                </p:nvSpPr>
                <p:spPr bwMode="auto">
                  <a:xfrm>
                    <a:off x="2552" y="3220"/>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O</a:t>
                    </a:r>
                    <a:endParaRPr lang="en-US"/>
                  </a:p>
                </p:txBody>
              </p:sp>
              <p:sp>
                <p:nvSpPr>
                  <p:cNvPr id="63591" name="Rectangle 172"/>
                  <p:cNvSpPr>
                    <a:spLocks noChangeArrowheads="1"/>
                  </p:cNvSpPr>
                  <p:nvPr/>
                </p:nvSpPr>
                <p:spPr bwMode="auto">
                  <a:xfrm>
                    <a:off x="2624" y="3220"/>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H</a:t>
                    </a:r>
                    <a:endParaRPr lang="en-US"/>
                  </a:p>
                </p:txBody>
              </p:sp>
              <p:sp>
                <p:nvSpPr>
                  <p:cNvPr id="63592" name="Rectangle 173"/>
                  <p:cNvSpPr>
                    <a:spLocks noChangeArrowheads="1"/>
                  </p:cNvSpPr>
                  <p:nvPr/>
                </p:nvSpPr>
                <p:spPr bwMode="auto">
                  <a:xfrm>
                    <a:off x="3345" y="3370"/>
                    <a:ext cx="77" cy="118"/>
                  </a:xfrm>
                  <a:prstGeom prst="rect">
                    <a:avLst/>
                  </a:prstGeom>
                  <a:noFill/>
                  <a:ln w="9525">
                    <a:noFill/>
                    <a:miter lim="800000"/>
                    <a:headEnd/>
                    <a:tailEnd/>
                  </a:ln>
                </p:spPr>
                <p:txBody>
                  <a:bodyPr wrap="none" lIns="0" tIns="0" rIns="0" bIns="0">
                    <a:spAutoFit/>
                  </a:bodyPr>
                  <a:lstStyle/>
                  <a:p>
                    <a:r>
                      <a:rPr lang="en-US" sz="1400" b="1" dirty="0">
                        <a:solidFill>
                          <a:srgbClr val="3333FF"/>
                        </a:solidFill>
                        <a:latin typeface="Times New Roman" pitchFamily="18" charset="0"/>
                      </a:rPr>
                      <a:t>C</a:t>
                    </a:r>
                    <a:endParaRPr lang="en-US" sz="2000" dirty="0">
                      <a:solidFill>
                        <a:srgbClr val="3333FF"/>
                      </a:solidFill>
                    </a:endParaRPr>
                  </a:p>
                </p:txBody>
              </p:sp>
              <p:sp>
                <p:nvSpPr>
                  <p:cNvPr id="63593" name="Rectangle 174"/>
                  <p:cNvSpPr>
                    <a:spLocks noChangeArrowheads="1"/>
                  </p:cNvSpPr>
                  <p:nvPr/>
                </p:nvSpPr>
                <p:spPr bwMode="auto">
                  <a:xfrm>
                    <a:off x="3411" y="3370"/>
                    <a:ext cx="82" cy="118"/>
                  </a:xfrm>
                  <a:prstGeom prst="rect">
                    <a:avLst/>
                  </a:prstGeom>
                  <a:noFill/>
                  <a:ln w="9525">
                    <a:noFill/>
                    <a:miter lim="800000"/>
                    <a:headEnd/>
                    <a:tailEnd/>
                  </a:ln>
                </p:spPr>
                <p:txBody>
                  <a:bodyPr wrap="none" lIns="0" tIns="0" rIns="0" bIns="0">
                    <a:spAutoFit/>
                  </a:bodyPr>
                  <a:lstStyle/>
                  <a:p>
                    <a:r>
                      <a:rPr lang="en-US" sz="1400" b="1">
                        <a:solidFill>
                          <a:srgbClr val="3333FF"/>
                        </a:solidFill>
                        <a:latin typeface="Times New Roman" pitchFamily="18" charset="0"/>
                      </a:rPr>
                      <a:t>O</a:t>
                    </a:r>
                    <a:endParaRPr lang="en-US" sz="2000">
                      <a:solidFill>
                        <a:srgbClr val="3333FF"/>
                      </a:solidFill>
                    </a:endParaRPr>
                  </a:p>
                </p:txBody>
              </p:sp>
              <p:sp>
                <p:nvSpPr>
                  <p:cNvPr id="63594" name="Rectangle 175"/>
                  <p:cNvSpPr>
                    <a:spLocks noChangeArrowheads="1"/>
                  </p:cNvSpPr>
                  <p:nvPr/>
                </p:nvSpPr>
                <p:spPr bwMode="auto">
                  <a:xfrm>
                    <a:off x="3483" y="3370"/>
                    <a:ext cx="82" cy="118"/>
                  </a:xfrm>
                  <a:prstGeom prst="rect">
                    <a:avLst/>
                  </a:prstGeom>
                  <a:noFill/>
                  <a:ln w="9525">
                    <a:noFill/>
                    <a:miter lim="800000"/>
                    <a:headEnd/>
                    <a:tailEnd/>
                  </a:ln>
                </p:spPr>
                <p:txBody>
                  <a:bodyPr wrap="none" lIns="0" tIns="0" rIns="0" bIns="0">
                    <a:spAutoFit/>
                  </a:bodyPr>
                  <a:lstStyle/>
                  <a:p>
                    <a:r>
                      <a:rPr lang="en-US" sz="1400" b="1" dirty="0">
                        <a:solidFill>
                          <a:srgbClr val="3333FF"/>
                        </a:solidFill>
                        <a:latin typeface="Times New Roman" pitchFamily="18" charset="0"/>
                      </a:rPr>
                      <a:t>O</a:t>
                    </a:r>
                    <a:endParaRPr lang="en-US" sz="2000" dirty="0">
                      <a:solidFill>
                        <a:srgbClr val="3333FF"/>
                      </a:solidFill>
                    </a:endParaRPr>
                  </a:p>
                </p:txBody>
              </p:sp>
              <p:sp>
                <p:nvSpPr>
                  <p:cNvPr id="63595" name="Rectangle 176"/>
                  <p:cNvSpPr>
                    <a:spLocks noChangeArrowheads="1"/>
                  </p:cNvSpPr>
                  <p:nvPr/>
                </p:nvSpPr>
                <p:spPr bwMode="auto">
                  <a:xfrm>
                    <a:off x="3555" y="3345"/>
                    <a:ext cx="24" cy="86"/>
                  </a:xfrm>
                  <a:prstGeom prst="rect">
                    <a:avLst/>
                  </a:prstGeom>
                  <a:noFill/>
                  <a:ln w="9525">
                    <a:noFill/>
                    <a:miter lim="800000"/>
                    <a:headEnd/>
                    <a:tailEnd/>
                  </a:ln>
                </p:spPr>
                <p:txBody>
                  <a:bodyPr wrap="none" lIns="0" tIns="0" rIns="0" bIns="0">
                    <a:spAutoFit/>
                  </a:bodyPr>
                  <a:lstStyle/>
                  <a:p>
                    <a:r>
                      <a:rPr lang="en-US" sz="900" b="1">
                        <a:solidFill>
                          <a:srgbClr val="3333FF"/>
                        </a:solidFill>
                        <a:latin typeface="Times New Roman" pitchFamily="18" charset="0"/>
                      </a:rPr>
                      <a:t>-</a:t>
                    </a:r>
                    <a:endParaRPr lang="en-US">
                      <a:solidFill>
                        <a:srgbClr val="3333FF"/>
                      </a:solidFill>
                    </a:endParaRPr>
                  </a:p>
                </p:txBody>
              </p:sp>
              <p:sp>
                <p:nvSpPr>
                  <p:cNvPr id="63596" name="Line 177"/>
                  <p:cNvSpPr>
                    <a:spLocks noChangeShapeType="1"/>
                  </p:cNvSpPr>
                  <p:nvPr/>
                </p:nvSpPr>
                <p:spPr bwMode="auto">
                  <a:xfrm flipH="1" flipV="1">
                    <a:off x="2998" y="3352"/>
                    <a:ext cx="85" cy="49"/>
                  </a:xfrm>
                  <a:prstGeom prst="line">
                    <a:avLst/>
                  </a:prstGeom>
                  <a:noFill/>
                  <a:ln w="9525">
                    <a:solidFill>
                      <a:srgbClr val="000000"/>
                    </a:solidFill>
                    <a:round/>
                    <a:headEnd/>
                    <a:tailEnd/>
                  </a:ln>
                </p:spPr>
                <p:txBody>
                  <a:bodyPr/>
                  <a:lstStyle/>
                  <a:p>
                    <a:endParaRPr lang="es-ES"/>
                  </a:p>
                </p:txBody>
              </p:sp>
              <p:sp>
                <p:nvSpPr>
                  <p:cNvPr id="63597" name="Line 178"/>
                  <p:cNvSpPr>
                    <a:spLocks noChangeShapeType="1"/>
                  </p:cNvSpPr>
                  <p:nvPr/>
                </p:nvSpPr>
                <p:spPr bwMode="auto">
                  <a:xfrm flipH="1">
                    <a:off x="2860" y="3352"/>
                    <a:ext cx="138" cy="80"/>
                  </a:xfrm>
                  <a:prstGeom prst="line">
                    <a:avLst/>
                  </a:prstGeom>
                  <a:noFill/>
                  <a:ln w="9525">
                    <a:solidFill>
                      <a:srgbClr val="000000"/>
                    </a:solidFill>
                    <a:round/>
                    <a:headEnd/>
                    <a:tailEnd/>
                  </a:ln>
                </p:spPr>
                <p:txBody>
                  <a:bodyPr/>
                  <a:lstStyle/>
                  <a:p>
                    <a:endParaRPr lang="es-ES"/>
                  </a:p>
                </p:txBody>
              </p:sp>
              <p:sp>
                <p:nvSpPr>
                  <p:cNvPr id="63598" name="Line 179"/>
                  <p:cNvSpPr>
                    <a:spLocks noChangeShapeType="1"/>
                  </p:cNvSpPr>
                  <p:nvPr/>
                </p:nvSpPr>
                <p:spPr bwMode="auto">
                  <a:xfrm flipH="1" flipV="1">
                    <a:off x="2721" y="3352"/>
                    <a:ext cx="139" cy="80"/>
                  </a:xfrm>
                  <a:prstGeom prst="line">
                    <a:avLst/>
                  </a:prstGeom>
                  <a:noFill/>
                  <a:ln w="9525">
                    <a:solidFill>
                      <a:srgbClr val="000000"/>
                    </a:solidFill>
                    <a:round/>
                    <a:headEnd/>
                    <a:tailEnd/>
                  </a:ln>
                </p:spPr>
                <p:txBody>
                  <a:bodyPr/>
                  <a:lstStyle/>
                  <a:p>
                    <a:endParaRPr lang="es-ES"/>
                  </a:p>
                </p:txBody>
              </p:sp>
              <p:sp>
                <p:nvSpPr>
                  <p:cNvPr id="63599" name="Line 180"/>
                  <p:cNvSpPr>
                    <a:spLocks noChangeShapeType="1"/>
                  </p:cNvSpPr>
                  <p:nvPr/>
                </p:nvSpPr>
                <p:spPr bwMode="auto">
                  <a:xfrm flipH="1">
                    <a:off x="2607" y="3352"/>
                    <a:ext cx="114" cy="66"/>
                  </a:xfrm>
                  <a:prstGeom prst="line">
                    <a:avLst/>
                  </a:prstGeom>
                  <a:noFill/>
                  <a:ln w="9525">
                    <a:solidFill>
                      <a:srgbClr val="000000"/>
                    </a:solidFill>
                    <a:round/>
                    <a:headEnd/>
                    <a:tailEnd/>
                  </a:ln>
                </p:spPr>
                <p:txBody>
                  <a:bodyPr/>
                  <a:lstStyle/>
                  <a:p>
                    <a:endParaRPr lang="es-ES"/>
                  </a:p>
                </p:txBody>
              </p:sp>
              <p:sp>
                <p:nvSpPr>
                  <p:cNvPr id="63600" name="Line 181"/>
                  <p:cNvSpPr>
                    <a:spLocks noChangeShapeType="1"/>
                  </p:cNvSpPr>
                  <p:nvPr/>
                </p:nvSpPr>
                <p:spPr bwMode="auto">
                  <a:xfrm flipH="1" flipV="1">
                    <a:off x="2479" y="3353"/>
                    <a:ext cx="33" cy="25"/>
                  </a:xfrm>
                  <a:prstGeom prst="line">
                    <a:avLst/>
                  </a:prstGeom>
                  <a:noFill/>
                  <a:ln w="9525">
                    <a:solidFill>
                      <a:srgbClr val="000000"/>
                    </a:solidFill>
                    <a:round/>
                    <a:headEnd/>
                    <a:tailEnd/>
                  </a:ln>
                </p:spPr>
                <p:txBody>
                  <a:bodyPr/>
                  <a:lstStyle/>
                  <a:p>
                    <a:endParaRPr lang="es-ES"/>
                  </a:p>
                </p:txBody>
              </p:sp>
              <p:sp>
                <p:nvSpPr>
                  <p:cNvPr id="63601" name="Line 182"/>
                  <p:cNvSpPr>
                    <a:spLocks noChangeShapeType="1"/>
                  </p:cNvSpPr>
                  <p:nvPr/>
                </p:nvSpPr>
                <p:spPr bwMode="auto">
                  <a:xfrm flipH="1">
                    <a:off x="2453" y="3470"/>
                    <a:ext cx="46" cy="21"/>
                  </a:xfrm>
                  <a:prstGeom prst="line">
                    <a:avLst/>
                  </a:prstGeom>
                  <a:noFill/>
                  <a:ln w="9525">
                    <a:solidFill>
                      <a:srgbClr val="000000"/>
                    </a:solidFill>
                    <a:round/>
                    <a:headEnd/>
                    <a:tailEnd/>
                  </a:ln>
                </p:spPr>
                <p:txBody>
                  <a:bodyPr/>
                  <a:lstStyle/>
                  <a:p>
                    <a:endParaRPr lang="es-ES"/>
                  </a:p>
                </p:txBody>
              </p:sp>
              <p:sp>
                <p:nvSpPr>
                  <p:cNvPr id="63602" name="Line 183"/>
                  <p:cNvSpPr>
                    <a:spLocks noChangeShapeType="1"/>
                  </p:cNvSpPr>
                  <p:nvPr/>
                </p:nvSpPr>
                <p:spPr bwMode="auto">
                  <a:xfrm flipV="1">
                    <a:off x="2584" y="3325"/>
                    <a:ext cx="2" cy="53"/>
                  </a:xfrm>
                  <a:prstGeom prst="line">
                    <a:avLst/>
                  </a:prstGeom>
                  <a:noFill/>
                  <a:ln w="9525">
                    <a:solidFill>
                      <a:srgbClr val="000000"/>
                    </a:solidFill>
                    <a:round/>
                    <a:headEnd/>
                    <a:tailEnd/>
                  </a:ln>
                </p:spPr>
                <p:txBody>
                  <a:bodyPr/>
                  <a:lstStyle/>
                  <a:p>
                    <a:endParaRPr lang="es-ES"/>
                  </a:p>
                </p:txBody>
              </p:sp>
              <p:sp>
                <p:nvSpPr>
                  <p:cNvPr id="63603" name="Line 184"/>
                  <p:cNvSpPr>
                    <a:spLocks noChangeShapeType="1"/>
                  </p:cNvSpPr>
                  <p:nvPr/>
                </p:nvSpPr>
                <p:spPr bwMode="auto">
                  <a:xfrm flipH="1">
                    <a:off x="2274" y="3319"/>
                    <a:ext cx="109" cy="0"/>
                  </a:xfrm>
                  <a:prstGeom prst="line">
                    <a:avLst/>
                  </a:prstGeom>
                  <a:noFill/>
                  <a:ln w="9525">
                    <a:solidFill>
                      <a:srgbClr val="000000"/>
                    </a:solidFill>
                    <a:round/>
                    <a:headEnd/>
                    <a:tailEnd/>
                  </a:ln>
                </p:spPr>
                <p:txBody>
                  <a:bodyPr/>
                  <a:lstStyle/>
                  <a:p>
                    <a:endParaRPr lang="es-ES"/>
                  </a:p>
                </p:txBody>
              </p:sp>
              <p:sp>
                <p:nvSpPr>
                  <p:cNvPr id="63604" name="Line 185"/>
                  <p:cNvSpPr>
                    <a:spLocks noChangeShapeType="1"/>
                  </p:cNvSpPr>
                  <p:nvPr/>
                </p:nvSpPr>
                <p:spPr bwMode="auto">
                  <a:xfrm flipH="1">
                    <a:off x="2248" y="3512"/>
                    <a:ext cx="109" cy="0"/>
                  </a:xfrm>
                  <a:prstGeom prst="line">
                    <a:avLst/>
                  </a:prstGeom>
                  <a:noFill/>
                  <a:ln w="9525">
                    <a:solidFill>
                      <a:srgbClr val="000000"/>
                    </a:solidFill>
                    <a:round/>
                    <a:headEnd/>
                    <a:tailEnd/>
                  </a:ln>
                </p:spPr>
                <p:txBody>
                  <a:bodyPr/>
                  <a:lstStyle/>
                  <a:p>
                    <a:endParaRPr lang="es-ES"/>
                  </a:p>
                </p:txBody>
              </p:sp>
              <p:sp>
                <p:nvSpPr>
                  <p:cNvPr id="63605" name="Line 186"/>
                  <p:cNvSpPr>
                    <a:spLocks noChangeShapeType="1"/>
                  </p:cNvSpPr>
                  <p:nvPr/>
                </p:nvSpPr>
                <p:spPr bwMode="auto">
                  <a:xfrm>
                    <a:off x="3263" y="3432"/>
                    <a:ext cx="67" cy="0"/>
                  </a:xfrm>
                  <a:prstGeom prst="line">
                    <a:avLst/>
                  </a:prstGeom>
                  <a:noFill/>
                  <a:ln w="9525">
                    <a:solidFill>
                      <a:srgbClr val="3333FF"/>
                    </a:solidFill>
                    <a:round/>
                    <a:headEnd/>
                    <a:tailEnd/>
                  </a:ln>
                </p:spPr>
                <p:txBody>
                  <a:bodyPr/>
                  <a:lstStyle/>
                  <a:p>
                    <a:endParaRPr lang="es-ES"/>
                  </a:p>
                </p:txBody>
              </p:sp>
              <p:sp>
                <p:nvSpPr>
                  <p:cNvPr id="63606" name="Rectangle 187"/>
                  <p:cNvSpPr>
                    <a:spLocks noChangeArrowheads="1"/>
                  </p:cNvSpPr>
                  <p:nvPr/>
                </p:nvSpPr>
                <p:spPr bwMode="auto">
                  <a:xfrm>
                    <a:off x="3143" y="3670"/>
                    <a:ext cx="77" cy="118"/>
                  </a:xfrm>
                  <a:prstGeom prst="rect">
                    <a:avLst/>
                  </a:prstGeom>
                  <a:noFill/>
                  <a:ln w="9525">
                    <a:noFill/>
                    <a:miter lim="800000"/>
                    <a:headEnd/>
                    <a:tailEnd/>
                  </a:ln>
                </p:spPr>
                <p:txBody>
                  <a:bodyPr wrap="none" lIns="0" tIns="0" rIns="0" bIns="0">
                    <a:spAutoFit/>
                  </a:bodyPr>
                  <a:lstStyle/>
                  <a:p>
                    <a:r>
                      <a:rPr lang="en-US" sz="1400" b="1" dirty="0">
                        <a:solidFill>
                          <a:srgbClr val="3333FF"/>
                        </a:solidFill>
                        <a:latin typeface="Times New Roman" pitchFamily="18" charset="0"/>
                      </a:rPr>
                      <a:t>N</a:t>
                    </a:r>
                    <a:endParaRPr lang="en-US" sz="2000" dirty="0">
                      <a:solidFill>
                        <a:srgbClr val="3333FF"/>
                      </a:solidFill>
                    </a:endParaRPr>
                  </a:p>
                </p:txBody>
              </p:sp>
              <p:sp>
                <p:nvSpPr>
                  <p:cNvPr id="63607" name="Rectangle 188"/>
                  <p:cNvSpPr>
                    <a:spLocks noChangeArrowheads="1"/>
                  </p:cNvSpPr>
                  <p:nvPr/>
                </p:nvSpPr>
                <p:spPr bwMode="auto">
                  <a:xfrm>
                    <a:off x="3215" y="3670"/>
                    <a:ext cx="82" cy="118"/>
                  </a:xfrm>
                  <a:prstGeom prst="rect">
                    <a:avLst/>
                  </a:prstGeom>
                  <a:noFill/>
                  <a:ln w="9525">
                    <a:noFill/>
                    <a:miter lim="800000"/>
                    <a:headEnd/>
                    <a:tailEnd/>
                  </a:ln>
                </p:spPr>
                <p:txBody>
                  <a:bodyPr wrap="none" lIns="0" tIns="0" rIns="0" bIns="0">
                    <a:spAutoFit/>
                  </a:bodyPr>
                  <a:lstStyle/>
                  <a:p>
                    <a:r>
                      <a:rPr lang="en-US" sz="1400" b="1" dirty="0">
                        <a:solidFill>
                          <a:srgbClr val="3333FF"/>
                        </a:solidFill>
                        <a:latin typeface="Times New Roman" pitchFamily="18" charset="0"/>
                      </a:rPr>
                      <a:t>H</a:t>
                    </a:r>
                    <a:endParaRPr lang="en-US" sz="2000" dirty="0">
                      <a:solidFill>
                        <a:srgbClr val="3333FF"/>
                      </a:solidFill>
                    </a:endParaRPr>
                  </a:p>
                </p:txBody>
              </p:sp>
              <p:sp>
                <p:nvSpPr>
                  <p:cNvPr id="63608" name="Rectangle 189"/>
                  <p:cNvSpPr>
                    <a:spLocks noChangeArrowheads="1"/>
                  </p:cNvSpPr>
                  <p:nvPr/>
                </p:nvSpPr>
                <p:spPr bwMode="auto">
                  <a:xfrm>
                    <a:off x="3287" y="3711"/>
                    <a:ext cx="38" cy="84"/>
                  </a:xfrm>
                  <a:prstGeom prst="rect">
                    <a:avLst/>
                  </a:prstGeom>
                  <a:noFill/>
                  <a:ln w="9525">
                    <a:noFill/>
                    <a:miter lim="800000"/>
                    <a:headEnd/>
                    <a:tailEnd/>
                  </a:ln>
                </p:spPr>
                <p:txBody>
                  <a:bodyPr wrap="none" lIns="0" tIns="0" rIns="0" bIns="0">
                    <a:spAutoFit/>
                  </a:bodyPr>
                  <a:lstStyle/>
                  <a:p>
                    <a:r>
                      <a:rPr lang="en-US" sz="1000" b="1" dirty="0">
                        <a:solidFill>
                          <a:srgbClr val="3333FF"/>
                        </a:solidFill>
                        <a:latin typeface="Times New Roman" pitchFamily="18" charset="0"/>
                      </a:rPr>
                      <a:t>3</a:t>
                    </a:r>
                    <a:endParaRPr lang="en-US" sz="2000" dirty="0">
                      <a:solidFill>
                        <a:srgbClr val="3333FF"/>
                      </a:solidFill>
                    </a:endParaRPr>
                  </a:p>
                </p:txBody>
              </p:sp>
              <p:sp>
                <p:nvSpPr>
                  <p:cNvPr id="63609" name="Rectangle 190"/>
                  <p:cNvSpPr>
                    <a:spLocks noChangeArrowheads="1"/>
                  </p:cNvSpPr>
                  <p:nvPr/>
                </p:nvSpPr>
                <p:spPr bwMode="auto">
                  <a:xfrm>
                    <a:off x="3323" y="3645"/>
                    <a:ext cx="41" cy="86"/>
                  </a:xfrm>
                  <a:prstGeom prst="rect">
                    <a:avLst/>
                  </a:prstGeom>
                  <a:noFill/>
                  <a:ln w="9525">
                    <a:noFill/>
                    <a:miter lim="800000"/>
                    <a:headEnd/>
                    <a:tailEnd/>
                  </a:ln>
                </p:spPr>
                <p:txBody>
                  <a:bodyPr wrap="none" lIns="0" tIns="0" rIns="0" bIns="0">
                    <a:spAutoFit/>
                  </a:bodyPr>
                  <a:lstStyle/>
                  <a:p>
                    <a:r>
                      <a:rPr lang="en-US" sz="900" b="1">
                        <a:solidFill>
                          <a:srgbClr val="3333FF"/>
                        </a:solidFill>
                        <a:latin typeface="Times New Roman" pitchFamily="18" charset="0"/>
                      </a:rPr>
                      <a:t>+</a:t>
                    </a:r>
                    <a:endParaRPr lang="en-US">
                      <a:solidFill>
                        <a:srgbClr val="3333FF"/>
                      </a:solidFill>
                    </a:endParaRPr>
                  </a:p>
                </p:txBody>
              </p:sp>
              <p:sp>
                <p:nvSpPr>
                  <p:cNvPr id="63610" name="Rectangle 191"/>
                  <p:cNvSpPr>
                    <a:spLocks noChangeArrowheads="1"/>
                  </p:cNvSpPr>
                  <p:nvPr/>
                </p:nvSpPr>
                <p:spPr bwMode="auto">
                  <a:xfrm>
                    <a:off x="2556" y="3675"/>
                    <a:ext cx="53"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S</a:t>
                    </a:r>
                    <a:endParaRPr lang="en-US"/>
                  </a:p>
                </p:txBody>
              </p:sp>
              <p:sp>
                <p:nvSpPr>
                  <p:cNvPr id="63611" name="Rectangle 192"/>
                  <p:cNvSpPr>
                    <a:spLocks noChangeArrowheads="1"/>
                  </p:cNvSpPr>
                  <p:nvPr/>
                </p:nvSpPr>
                <p:spPr bwMode="auto">
                  <a:xfrm>
                    <a:off x="2610" y="3675"/>
                    <a:ext cx="27"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i</a:t>
                    </a:r>
                    <a:endParaRPr lang="en-US"/>
                  </a:p>
                </p:txBody>
              </p:sp>
              <p:sp>
                <p:nvSpPr>
                  <p:cNvPr id="63612" name="Rectangle 193"/>
                  <p:cNvSpPr>
                    <a:spLocks noChangeArrowheads="1"/>
                  </p:cNvSpPr>
                  <p:nvPr/>
                </p:nvSpPr>
                <p:spPr bwMode="auto">
                  <a:xfrm>
                    <a:off x="2594" y="3829"/>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O</a:t>
                    </a:r>
                    <a:endParaRPr lang="en-US"/>
                  </a:p>
                </p:txBody>
              </p:sp>
              <p:sp>
                <p:nvSpPr>
                  <p:cNvPr id="63613" name="Rectangle 194"/>
                  <p:cNvSpPr>
                    <a:spLocks noChangeArrowheads="1"/>
                  </p:cNvSpPr>
                  <p:nvPr/>
                </p:nvSpPr>
                <p:spPr bwMode="auto">
                  <a:xfrm>
                    <a:off x="2666" y="3829"/>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H</a:t>
                    </a:r>
                    <a:endParaRPr lang="en-US"/>
                  </a:p>
                </p:txBody>
              </p:sp>
              <p:sp>
                <p:nvSpPr>
                  <p:cNvPr id="63614" name="Rectangle 195"/>
                  <p:cNvSpPr>
                    <a:spLocks noChangeArrowheads="1"/>
                  </p:cNvSpPr>
                  <p:nvPr/>
                </p:nvSpPr>
                <p:spPr bwMode="auto">
                  <a:xfrm>
                    <a:off x="2440" y="3788"/>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O</a:t>
                    </a:r>
                    <a:endParaRPr lang="en-US"/>
                  </a:p>
                </p:txBody>
              </p:sp>
              <p:sp>
                <p:nvSpPr>
                  <p:cNvPr id="63615" name="Rectangle 196"/>
                  <p:cNvSpPr>
                    <a:spLocks noChangeArrowheads="1"/>
                  </p:cNvSpPr>
                  <p:nvPr/>
                </p:nvSpPr>
                <p:spPr bwMode="auto">
                  <a:xfrm>
                    <a:off x="2414" y="3595"/>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O</a:t>
                    </a:r>
                    <a:endParaRPr lang="en-US"/>
                  </a:p>
                </p:txBody>
              </p:sp>
              <p:sp>
                <p:nvSpPr>
                  <p:cNvPr id="63616" name="Line 197"/>
                  <p:cNvSpPr>
                    <a:spLocks noChangeShapeType="1"/>
                  </p:cNvSpPr>
                  <p:nvPr/>
                </p:nvSpPr>
                <p:spPr bwMode="auto">
                  <a:xfrm flipH="1" flipV="1">
                    <a:off x="3040" y="3652"/>
                    <a:ext cx="82" cy="47"/>
                  </a:xfrm>
                  <a:prstGeom prst="line">
                    <a:avLst/>
                  </a:prstGeom>
                  <a:noFill/>
                  <a:ln w="9525">
                    <a:solidFill>
                      <a:srgbClr val="000000"/>
                    </a:solidFill>
                    <a:round/>
                    <a:headEnd/>
                    <a:tailEnd/>
                  </a:ln>
                </p:spPr>
                <p:txBody>
                  <a:bodyPr/>
                  <a:lstStyle/>
                  <a:p>
                    <a:endParaRPr lang="es-ES"/>
                  </a:p>
                </p:txBody>
              </p:sp>
              <p:sp>
                <p:nvSpPr>
                  <p:cNvPr id="63617" name="Line 198"/>
                  <p:cNvSpPr>
                    <a:spLocks noChangeShapeType="1"/>
                  </p:cNvSpPr>
                  <p:nvPr/>
                </p:nvSpPr>
                <p:spPr bwMode="auto">
                  <a:xfrm flipH="1">
                    <a:off x="2902" y="3652"/>
                    <a:ext cx="138" cy="80"/>
                  </a:xfrm>
                  <a:prstGeom prst="line">
                    <a:avLst/>
                  </a:prstGeom>
                  <a:noFill/>
                  <a:ln w="9525">
                    <a:solidFill>
                      <a:srgbClr val="000000"/>
                    </a:solidFill>
                    <a:round/>
                    <a:headEnd/>
                    <a:tailEnd/>
                  </a:ln>
                </p:spPr>
                <p:txBody>
                  <a:bodyPr/>
                  <a:lstStyle/>
                  <a:p>
                    <a:endParaRPr lang="es-ES"/>
                  </a:p>
                </p:txBody>
              </p:sp>
              <p:sp>
                <p:nvSpPr>
                  <p:cNvPr id="63618" name="Line 199"/>
                  <p:cNvSpPr>
                    <a:spLocks noChangeShapeType="1"/>
                  </p:cNvSpPr>
                  <p:nvPr/>
                </p:nvSpPr>
                <p:spPr bwMode="auto">
                  <a:xfrm flipH="1" flipV="1">
                    <a:off x="2763" y="3652"/>
                    <a:ext cx="139" cy="80"/>
                  </a:xfrm>
                  <a:prstGeom prst="line">
                    <a:avLst/>
                  </a:prstGeom>
                  <a:noFill/>
                  <a:ln w="9525">
                    <a:solidFill>
                      <a:srgbClr val="000000"/>
                    </a:solidFill>
                    <a:round/>
                    <a:headEnd/>
                    <a:tailEnd/>
                  </a:ln>
                </p:spPr>
                <p:txBody>
                  <a:bodyPr/>
                  <a:lstStyle/>
                  <a:p>
                    <a:endParaRPr lang="es-ES"/>
                  </a:p>
                </p:txBody>
              </p:sp>
              <p:sp>
                <p:nvSpPr>
                  <p:cNvPr id="63619" name="Line 200"/>
                  <p:cNvSpPr>
                    <a:spLocks noChangeShapeType="1"/>
                  </p:cNvSpPr>
                  <p:nvPr/>
                </p:nvSpPr>
                <p:spPr bwMode="auto">
                  <a:xfrm flipH="1">
                    <a:off x="2649" y="3652"/>
                    <a:ext cx="114" cy="66"/>
                  </a:xfrm>
                  <a:prstGeom prst="line">
                    <a:avLst/>
                  </a:prstGeom>
                  <a:noFill/>
                  <a:ln w="9525">
                    <a:solidFill>
                      <a:srgbClr val="000000"/>
                    </a:solidFill>
                    <a:round/>
                    <a:headEnd/>
                    <a:tailEnd/>
                  </a:ln>
                </p:spPr>
                <p:txBody>
                  <a:bodyPr/>
                  <a:lstStyle/>
                  <a:p>
                    <a:endParaRPr lang="es-ES"/>
                  </a:p>
                </p:txBody>
              </p:sp>
              <p:sp>
                <p:nvSpPr>
                  <p:cNvPr id="63620" name="Line 201"/>
                  <p:cNvSpPr>
                    <a:spLocks noChangeShapeType="1"/>
                  </p:cNvSpPr>
                  <p:nvPr/>
                </p:nvSpPr>
                <p:spPr bwMode="auto">
                  <a:xfrm>
                    <a:off x="2626" y="3780"/>
                    <a:ext cx="2" cy="53"/>
                  </a:xfrm>
                  <a:prstGeom prst="line">
                    <a:avLst/>
                  </a:prstGeom>
                  <a:noFill/>
                  <a:ln w="9525">
                    <a:solidFill>
                      <a:srgbClr val="000000"/>
                    </a:solidFill>
                    <a:round/>
                    <a:headEnd/>
                    <a:tailEnd/>
                  </a:ln>
                </p:spPr>
                <p:txBody>
                  <a:bodyPr/>
                  <a:lstStyle/>
                  <a:p>
                    <a:endParaRPr lang="es-ES"/>
                  </a:p>
                </p:txBody>
              </p:sp>
              <p:sp>
                <p:nvSpPr>
                  <p:cNvPr id="63621" name="Line 202"/>
                  <p:cNvSpPr>
                    <a:spLocks noChangeShapeType="1"/>
                  </p:cNvSpPr>
                  <p:nvPr/>
                </p:nvSpPr>
                <p:spPr bwMode="auto">
                  <a:xfrm flipH="1">
                    <a:off x="2521" y="3780"/>
                    <a:ext cx="41" cy="31"/>
                  </a:xfrm>
                  <a:prstGeom prst="line">
                    <a:avLst/>
                  </a:prstGeom>
                  <a:noFill/>
                  <a:ln w="9525">
                    <a:solidFill>
                      <a:srgbClr val="000000"/>
                    </a:solidFill>
                    <a:round/>
                    <a:headEnd/>
                    <a:tailEnd/>
                  </a:ln>
                </p:spPr>
                <p:txBody>
                  <a:bodyPr/>
                  <a:lstStyle/>
                  <a:p>
                    <a:endParaRPr lang="es-ES"/>
                  </a:p>
                </p:txBody>
              </p:sp>
              <p:sp>
                <p:nvSpPr>
                  <p:cNvPr id="63622" name="Line 203"/>
                  <p:cNvSpPr>
                    <a:spLocks noChangeShapeType="1"/>
                  </p:cNvSpPr>
                  <p:nvPr/>
                </p:nvSpPr>
                <p:spPr bwMode="auto">
                  <a:xfrm flipH="1" flipV="1">
                    <a:off x="2495" y="3673"/>
                    <a:ext cx="46" cy="21"/>
                  </a:xfrm>
                  <a:prstGeom prst="line">
                    <a:avLst/>
                  </a:prstGeom>
                  <a:noFill/>
                  <a:ln w="9525">
                    <a:solidFill>
                      <a:srgbClr val="000000"/>
                    </a:solidFill>
                    <a:round/>
                    <a:headEnd/>
                    <a:tailEnd/>
                  </a:ln>
                </p:spPr>
                <p:txBody>
                  <a:bodyPr/>
                  <a:lstStyle/>
                  <a:p>
                    <a:endParaRPr lang="es-ES"/>
                  </a:p>
                </p:txBody>
              </p:sp>
              <p:sp>
                <p:nvSpPr>
                  <p:cNvPr id="63623" name="Line 204"/>
                  <p:cNvSpPr>
                    <a:spLocks noChangeShapeType="1"/>
                  </p:cNvSpPr>
                  <p:nvPr/>
                </p:nvSpPr>
                <p:spPr bwMode="auto">
                  <a:xfrm flipH="1">
                    <a:off x="2316" y="3845"/>
                    <a:ext cx="109" cy="0"/>
                  </a:xfrm>
                  <a:prstGeom prst="line">
                    <a:avLst/>
                  </a:prstGeom>
                  <a:noFill/>
                  <a:ln w="9525">
                    <a:solidFill>
                      <a:srgbClr val="000000"/>
                    </a:solidFill>
                    <a:round/>
                    <a:headEnd/>
                    <a:tailEnd/>
                  </a:ln>
                </p:spPr>
                <p:txBody>
                  <a:bodyPr/>
                  <a:lstStyle/>
                  <a:p>
                    <a:endParaRPr lang="es-ES"/>
                  </a:p>
                </p:txBody>
              </p:sp>
              <p:sp>
                <p:nvSpPr>
                  <p:cNvPr id="63624" name="Line 205"/>
                  <p:cNvSpPr>
                    <a:spLocks noChangeShapeType="1"/>
                  </p:cNvSpPr>
                  <p:nvPr/>
                </p:nvSpPr>
                <p:spPr bwMode="auto">
                  <a:xfrm flipH="1">
                    <a:off x="2290" y="3652"/>
                    <a:ext cx="109" cy="0"/>
                  </a:xfrm>
                  <a:prstGeom prst="line">
                    <a:avLst/>
                  </a:prstGeom>
                  <a:noFill/>
                  <a:ln w="9525">
                    <a:solidFill>
                      <a:srgbClr val="000000"/>
                    </a:solidFill>
                    <a:round/>
                    <a:headEnd/>
                    <a:tailEnd/>
                  </a:ln>
                </p:spPr>
                <p:txBody>
                  <a:bodyPr/>
                  <a:lstStyle/>
                  <a:p>
                    <a:endParaRPr lang="es-ES"/>
                  </a:p>
                </p:txBody>
              </p:sp>
            </p:grpSp>
            <p:sp>
              <p:nvSpPr>
                <p:cNvPr id="63518" name="Text Box 206"/>
                <p:cNvSpPr txBox="1">
                  <a:spLocks noChangeArrowheads="1"/>
                </p:cNvSpPr>
                <p:nvPr/>
              </p:nvSpPr>
              <p:spPr bwMode="auto">
                <a:xfrm>
                  <a:off x="3041" y="2887"/>
                  <a:ext cx="718" cy="330"/>
                </a:xfrm>
                <a:prstGeom prst="rect">
                  <a:avLst/>
                </a:prstGeom>
                <a:noFill/>
                <a:ln w="9525">
                  <a:noFill/>
                  <a:miter lim="800000"/>
                  <a:headEnd/>
                  <a:tailEnd/>
                </a:ln>
              </p:spPr>
              <p:txBody>
                <a:bodyPr wrap="none">
                  <a:spAutoFit/>
                </a:bodyPr>
                <a:lstStyle/>
                <a:p>
                  <a:r>
                    <a:rPr lang="es-ES_tradnl" sz="1400" dirty="0" err="1" smtClean="0"/>
                    <a:t>Ammonium</a:t>
                  </a:r>
                  <a:r>
                    <a:rPr lang="es-ES_tradnl" sz="1400" dirty="0" smtClean="0"/>
                    <a:t> </a:t>
                  </a:r>
                </a:p>
                <a:p>
                  <a:r>
                    <a:rPr lang="es-ES_tradnl" sz="1400" dirty="0" err="1" smtClean="0"/>
                    <a:t>Carbamate</a:t>
                  </a:r>
                  <a:endParaRPr lang="es-ES_tradnl" sz="1400" dirty="0"/>
                </a:p>
              </p:txBody>
            </p:sp>
          </p:grpSp>
          <p:sp>
            <p:nvSpPr>
              <p:cNvPr id="63516" name="Text Box 207"/>
              <p:cNvSpPr txBox="1">
                <a:spLocks noChangeArrowheads="1"/>
              </p:cNvSpPr>
              <p:nvPr/>
            </p:nvSpPr>
            <p:spPr bwMode="auto">
              <a:xfrm>
                <a:off x="2936" y="2277"/>
                <a:ext cx="656" cy="194"/>
              </a:xfrm>
              <a:prstGeom prst="rect">
                <a:avLst/>
              </a:prstGeom>
              <a:noFill/>
              <a:ln w="9525">
                <a:noFill/>
                <a:miter lim="800000"/>
                <a:headEnd/>
                <a:tailEnd/>
              </a:ln>
            </p:spPr>
            <p:txBody>
              <a:bodyPr wrap="none">
                <a:spAutoFit/>
              </a:bodyPr>
              <a:lstStyle/>
              <a:p>
                <a:r>
                  <a:rPr lang="es-ES_tradnl" sz="1400" dirty="0" smtClean="0"/>
                  <a:t>Dipolar ion</a:t>
                </a:r>
                <a:endParaRPr lang="es-ES_tradnl" sz="1400" dirty="0"/>
              </a:p>
            </p:txBody>
          </p:sp>
        </p:grpSp>
        <p:grpSp>
          <p:nvGrpSpPr>
            <p:cNvPr id="63503" name="Group 208"/>
            <p:cNvGrpSpPr>
              <a:grpSpLocks/>
            </p:cNvGrpSpPr>
            <p:nvPr/>
          </p:nvGrpSpPr>
          <p:grpSpPr bwMode="auto">
            <a:xfrm>
              <a:off x="965" y="2310"/>
              <a:ext cx="195" cy="231"/>
              <a:chOff x="996" y="2279"/>
              <a:chExt cx="195" cy="231"/>
            </a:xfrm>
          </p:grpSpPr>
          <p:sp>
            <p:nvSpPr>
              <p:cNvPr id="63513" name="Oval 209"/>
              <p:cNvSpPr>
                <a:spLocks noChangeArrowheads="1"/>
              </p:cNvSpPr>
              <p:nvPr/>
            </p:nvSpPr>
            <p:spPr bwMode="auto">
              <a:xfrm>
                <a:off x="1004" y="2296"/>
                <a:ext cx="187" cy="195"/>
              </a:xfrm>
              <a:prstGeom prst="ellipse">
                <a:avLst/>
              </a:prstGeom>
              <a:solidFill>
                <a:srgbClr val="CCFFCC"/>
              </a:solidFill>
              <a:ln w="9525">
                <a:solidFill>
                  <a:schemeClr val="tx1"/>
                </a:solidFill>
                <a:round/>
                <a:headEnd/>
                <a:tailEnd/>
              </a:ln>
            </p:spPr>
            <p:txBody>
              <a:bodyPr wrap="none" anchor="ctr"/>
              <a:lstStyle/>
              <a:p>
                <a:endParaRPr lang="en-US"/>
              </a:p>
            </p:txBody>
          </p:sp>
          <p:sp>
            <p:nvSpPr>
              <p:cNvPr id="63514" name="Text Box 210"/>
              <p:cNvSpPr txBox="1">
                <a:spLocks noChangeArrowheads="1"/>
              </p:cNvSpPr>
              <p:nvPr/>
            </p:nvSpPr>
            <p:spPr bwMode="auto">
              <a:xfrm>
                <a:off x="996" y="2279"/>
                <a:ext cx="171" cy="231"/>
              </a:xfrm>
              <a:prstGeom prst="rect">
                <a:avLst/>
              </a:prstGeom>
              <a:noFill/>
              <a:ln w="9525">
                <a:noFill/>
                <a:miter lim="800000"/>
                <a:headEnd/>
                <a:tailEnd/>
              </a:ln>
            </p:spPr>
            <p:txBody>
              <a:bodyPr>
                <a:spAutoFit/>
              </a:bodyPr>
              <a:lstStyle/>
              <a:p>
                <a:pPr>
                  <a:spcBef>
                    <a:spcPct val="50000"/>
                  </a:spcBef>
                </a:pPr>
                <a:r>
                  <a:rPr lang="es-ES_tradnl"/>
                  <a:t>1</a:t>
                </a:r>
              </a:p>
            </p:txBody>
          </p:sp>
        </p:grpSp>
        <p:grpSp>
          <p:nvGrpSpPr>
            <p:cNvPr id="63504" name="Group 211"/>
            <p:cNvGrpSpPr>
              <a:grpSpLocks/>
            </p:cNvGrpSpPr>
            <p:nvPr/>
          </p:nvGrpSpPr>
          <p:grpSpPr bwMode="auto">
            <a:xfrm>
              <a:off x="2588" y="2314"/>
              <a:ext cx="187" cy="231"/>
              <a:chOff x="1004" y="2295"/>
              <a:chExt cx="187" cy="231"/>
            </a:xfrm>
          </p:grpSpPr>
          <p:sp>
            <p:nvSpPr>
              <p:cNvPr id="63511" name="Oval 212"/>
              <p:cNvSpPr>
                <a:spLocks noChangeArrowheads="1"/>
              </p:cNvSpPr>
              <p:nvPr/>
            </p:nvSpPr>
            <p:spPr bwMode="auto">
              <a:xfrm>
                <a:off x="1004" y="2296"/>
                <a:ext cx="187" cy="195"/>
              </a:xfrm>
              <a:prstGeom prst="ellipse">
                <a:avLst/>
              </a:prstGeom>
              <a:solidFill>
                <a:srgbClr val="CCFFCC"/>
              </a:solidFill>
              <a:ln w="9525">
                <a:solidFill>
                  <a:schemeClr val="tx1"/>
                </a:solidFill>
                <a:round/>
                <a:headEnd/>
                <a:tailEnd/>
              </a:ln>
            </p:spPr>
            <p:txBody>
              <a:bodyPr wrap="none" anchor="ctr"/>
              <a:lstStyle/>
              <a:p>
                <a:endParaRPr lang="en-US"/>
              </a:p>
            </p:txBody>
          </p:sp>
          <p:sp>
            <p:nvSpPr>
              <p:cNvPr id="63512" name="Text Box 213"/>
              <p:cNvSpPr txBox="1">
                <a:spLocks noChangeArrowheads="1"/>
              </p:cNvSpPr>
              <p:nvPr/>
            </p:nvSpPr>
            <p:spPr bwMode="auto">
              <a:xfrm>
                <a:off x="1007" y="2295"/>
                <a:ext cx="171" cy="231"/>
              </a:xfrm>
              <a:prstGeom prst="rect">
                <a:avLst/>
              </a:prstGeom>
              <a:noFill/>
              <a:ln w="9525">
                <a:noFill/>
                <a:miter lim="800000"/>
                <a:headEnd/>
                <a:tailEnd/>
              </a:ln>
            </p:spPr>
            <p:txBody>
              <a:bodyPr>
                <a:spAutoFit/>
              </a:bodyPr>
              <a:lstStyle/>
              <a:p>
                <a:pPr>
                  <a:spcBef>
                    <a:spcPct val="50000"/>
                  </a:spcBef>
                </a:pPr>
                <a:r>
                  <a:rPr lang="es-ES_tradnl" dirty="0"/>
                  <a:t>2</a:t>
                </a:r>
              </a:p>
            </p:txBody>
          </p:sp>
        </p:grpSp>
        <p:grpSp>
          <p:nvGrpSpPr>
            <p:cNvPr id="63505" name="Group 214"/>
            <p:cNvGrpSpPr>
              <a:grpSpLocks/>
            </p:cNvGrpSpPr>
            <p:nvPr/>
          </p:nvGrpSpPr>
          <p:grpSpPr bwMode="auto">
            <a:xfrm>
              <a:off x="942" y="2996"/>
              <a:ext cx="187" cy="234"/>
              <a:chOff x="1004" y="2296"/>
              <a:chExt cx="187" cy="234"/>
            </a:xfrm>
          </p:grpSpPr>
          <p:sp>
            <p:nvSpPr>
              <p:cNvPr id="63509" name="Oval 215"/>
              <p:cNvSpPr>
                <a:spLocks noChangeArrowheads="1"/>
              </p:cNvSpPr>
              <p:nvPr/>
            </p:nvSpPr>
            <p:spPr bwMode="auto">
              <a:xfrm>
                <a:off x="1004" y="2296"/>
                <a:ext cx="187" cy="195"/>
              </a:xfrm>
              <a:prstGeom prst="ellipse">
                <a:avLst/>
              </a:prstGeom>
              <a:solidFill>
                <a:srgbClr val="CCFFCC"/>
              </a:solidFill>
              <a:ln w="9525">
                <a:solidFill>
                  <a:schemeClr val="tx1"/>
                </a:solidFill>
                <a:round/>
                <a:headEnd/>
                <a:tailEnd/>
              </a:ln>
            </p:spPr>
            <p:txBody>
              <a:bodyPr wrap="none" anchor="ctr"/>
              <a:lstStyle/>
              <a:p>
                <a:endParaRPr lang="en-US"/>
              </a:p>
            </p:txBody>
          </p:sp>
          <p:sp>
            <p:nvSpPr>
              <p:cNvPr id="63510" name="Text Box 216"/>
              <p:cNvSpPr txBox="1">
                <a:spLocks noChangeArrowheads="1"/>
              </p:cNvSpPr>
              <p:nvPr/>
            </p:nvSpPr>
            <p:spPr bwMode="auto">
              <a:xfrm>
                <a:off x="1007" y="2299"/>
                <a:ext cx="171" cy="231"/>
              </a:xfrm>
              <a:prstGeom prst="rect">
                <a:avLst/>
              </a:prstGeom>
              <a:noFill/>
              <a:ln w="9525">
                <a:noFill/>
                <a:miter lim="800000"/>
                <a:headEnd/>
                <a:tailEnd/>
              </a:ln>
            </p:spPr>
            <p:txBody>
              <a:bodyPr>
                <a:spAutoFit/>
              </a:bodyPr>
              <a:lstStyle/>
              <a:p>
                <a:pPr>
                  <a:spcBef>
                    <a:spcPct val="50000"/>
                  </a:spcBef>
                </a:pPr>
                <a:r>
                  <a:rPr lang="es-ES_tradnl" dirty="0"/>
                  <a:t>3</a:t>
                </a:r>
              </a:p>
            </p:txBody>
          </p:sp>
        </p:grpSp>
        <p:grpSp>
          <p:nvGrpSpPr>
            <p:cNvPr id="63506" name="Group 217"/>
            <p:cNvGrpSpPr>
              <a:grpSpLocks/>
            </p:cNvGrpSpPr>
            <p:nvPr/>
          </p:nvGrpSpPr>
          <p:grpSpPr bwMode="auto">
            <a:xfrm>
              <a:off x="2704" y="3052"/>
              <a:ext cx="195" cy="231"/>
              <a:chOff x="996" y="2279"/>
              <a:chExt cx="195" cy="231"/>
            </a:xfrm>
          </p:grpSpPr>
          <p:sp>
            <p:nvSpPr>
              <p:cNvPr id="63507" name="Oval 218"/>
              <p:cNvSpPr>
                <a:spLocks noChangeArrowheads="1"/>
              </p:cNvSpPr>
              <p:nvPr/>
            </p:nvSpPr>
            <p:spPr bwMode="auto">
              <a:xfrm>
                <a:off x="1004" y="2286"/>
                <a:ext cx="187" cy="195"/>
              </a:xfrm>
              <a:prstGeom prst="ellipse">
                <a:avLst/>
              </a:prstGeom>
              <a:solidFill>
                <a:srgbClr val="CCFFCC"/>
              </a:solidFill>
              <a:ln w="9525">
                <a:solidFill>
                  <a:schemeClr val="tx1"/>
                </a:solidFill>
                <a:round/>
                <a:headEnd/>
                <a:tailEnd/>
              </a:ln>
            </p:spPr>
            <p:txBody>
              <a:bodyPr wrap="none" anchor="ctr"/>
              <a:lstStyle/>
              <a:p>
                <a:endParaRPr lang="en-US"/>
              </a:p>
            </p:txBody>
          </p:sp>
          <p:sp>
            <p:nvSpPr>
              <p:cNvPr id="63508" name="Text Box 219"/>
              <p:cNvSpPr txBox="1">
                <a:spLocks noChangeArrowheads="1"/>
              </p:cNvSpPr>
              <p:nvPr/>
            </p:nvSpPr>
            <p:spPr bwMode="auto">
              <a:xfrm>
                <a:off x="996" y="2279"/>
                <a:ext cx="171" cy="231"/>
              </a:xfrm>
              <a:prstGeom prst="rect">
                <a:avLst/>
              </a:prstGeom>
              <a:noFill/>
              <a:ln w="9525">
                <a:noFill/>
                <a:miter lim="800000"/>
                <a:headEnd/>
                <a:tailEnd/>
              </a:ln>
            </p:spPr>
            <p:txBody>
              <a:bodyPr>
                <a:spAutoFit/>
              </a:bodyPr>
              <a:lstStyle/>
              <a:p>
                <a:pPr>
                  <a:spcBef>
                    <a:spcPct val="50000"/>
                  </a:spcBef>
                </a:pPr>
                <a:r>
                  <a:rPr lang="es-ES_tradnl" dirty="0"/>
                  <a:t>4</a:t>
                </a:r>
              </a:p>
            </p:txBody>
          </p:sp>
        </p:grpSp>
      </p:grpSp>
      <p:sp>
        <p:nvSpPr>
          <p:cNvPr id="63496" name="Text Box 220"/>
          <p:cNvSpPr txBox="1">
            <a:spLocks noChangeArrowheads="1"/>
          </p:cNvSpPr>
          <p:nvPr/>
        </p:nvSpPr>
        <p:spPr bwMode="auto">
          <a:xfrm>
            <a:off x="1641475" y="2854325"/>
            <a:ext cx="184150" cy="366713"/>
          </a:xfrm>
          <a:prstGeom prst="rect">
            <a:avLst/>
          </a:prstGeom>
          <a:noFill/>
          <a:ln w="9525">
            <a:noFill/>
            <a:miter lim="800000"/>
            <a:headEnd/>
            <a:tailEnd/>
          </a:ln>
        </p:spPr>
        <p:txBody>
          <a:bodyPr wrap="none">
            <a:spAutoFit/>
          </a:bodyPr>
          <a:lstStyle/>
          <a:p>
            <a:endParaRPr lang="es-ES_tradnl"/>
          </a:p>
        </p:txBody>
      </p:sp>
      <p:sp>
        <p:nvSpPr>
          <p:cNvPr id="228" name="Text Box 58"/>
          <p:cNvSpPr txBox="1">
            <a:spLocks noChangeArrowheads="1"/>
          </p:cNvSpPr>
          <p:nvPr/>
        </p:nvSpPr>
        <p:spPr bwMode="auto">
          <a:xfrm>
            <a:off x="991269" y="476672"/>
            <a:ext cx="5668963" cy="400110"/>
          </a:xfrm>
          <a:prstGeom prst="rect">
            <a:avLst/>
          </a:prstGeom>
          <a:noFill/>
          <a:ln w="9525">
            <a:noFill/>
            <a:miter lim="800000"/>
            <a:headEnd/>
            <a:tailEnd/>
          </a:ln>
        </p:spPr>
        <p:txBody>
          <a:bodyPr>
            <a:spAutoFit/>
          </a:bodyPr>
          <a:lstStyle/>
          <a:p>
            <a:pPr>
              <a:spcBef>
                <a:spcPct val="50000"/>
              </a:spcBef>
            </a:pPr>
            <a:r>
              <a:rPr lang="es-ES" sz="2000" b="1" dirty="0">
                <a:latin typeface="Arial" pitchFamily="34" charset="0"/>
                <a:cs typeface="Arial" pitchFamily="34" charset="0"/>
              </a:rPr>
              <a:t> </a:t>
            </a:r>
            <a:r>
              <a:rPr lang="es-ES" sz="2000" b="1" dirty="0" err="1" smtClean="0">
                <a:latin typeface="Arial" pitchFamily="34" charset="0"/>
                <a:cs typeface="Arial" pitchFamily="34" charset="0"/>
              </a:rPr>
              <a:t>Drafting</a:t>
            </a:r>
            <a:r>
              <a:rPr lang="es-ES" sz="2000" b="1" dirty="0" smtClean="0">
                <a:latin typeface="Arial" pitchFamily="34" charset="0"/>
                <a:cs typeface="Arial" pitchFamily="34" charset="0"/>
              </a:rPr>
              <a:t> of SBA-15</a:t>
            </a:r>
            <a:endParaRPr lang="es-ES" sz="2000" b="1" dirty="0">
              <a:cs typeface="Arial" charset="0"/>
            </a:endParaRPr>
          </a:p>
        </p:txBody>
      </p:sp>
      <p:sp>
        <p:nvSpPr>
          <p:cNvPr id="222" name="221 Rectángulo"/>
          <p:cNvSpPr/>
          <p:nvPr/>
        </p:nvSpPr>
        <p:spPr>
          <a:xfrm>
            <a:off x="7456759" y="4543909"/>
            <a:ext cx="683200" cy="307777"/>
          </a:xfrm>
          <a:prstGeom prst="rect">
            <a:avLst/>
          </a:prstGeom>
        </p:spPr>
        <p:txBody>
          <a:bodyPr wrap="none">
            <a:spAutoFit/>
          </a:bodyPr>
          <a:lstStyle/>
          <a:p>
            <a:r>
              <a:rPr lang="es-ES" sz="1400" b="1" dirty="0" smtClean="0">
                <a:solidFill>
                  <a:srgbClr val="FF0000"/>
                </a:solidFill>
                <a:cs typeface="Arial" charset="0"/>
              </a:rPr>
              <a:t>AP(N)</a:t>
            </a:r>
            <a:endParaRPr lang="es-ES" sz="1400" dirty="0"/>
          </a:p>
        </p:txBody>
      </p:sp>
      <p:sp>
        <p:nvSpPr>
          <p:cNvPr id="223" name="222 Rectángulo"/>
          <p:cNvSpPr/>
          <p:nvPr/>
        </p:nvSpPr>
        <p:spPr>
          <a:xfrm>
            <a:off x="7960815" y="4999707"/>
            <a:ext cx="813043" cy="307777"/>
          </a:xfrm>
          <a:prstGeom prst="rect">
            <a:avLst/>
          </a:prstGeom>
        </p:spPr>
        <p:txBody>
          <a:bodyPr wrap="none">
            <a:spAutoFit/>
          </a:bodyPr>
          <a:lstStyle/>
          <a:p>
            <a:r>
              <a:rPr lang="es-ES" sz="1400" b="1" dirty="0" smtClean="0">
                <a:solidFill>
                  <a:srgbClr val="FF0000"/>
                </a:solidFill>
                <a:cs typeface="Arial" charset="0"/>
              </a:rPr>
              <a:t>ED(NN)</a:t>
            </a:r>
            <a:endParaRPr lang="es-ES" sz="1400" dirty="0"/>
          </a:p>
        </p:txBody>
      </p:sp>
      <p:sp>
        <p:nvSpPr>
          <p:cNvPr id="225" name="224 Rectángulo"/>
          <p:cNvSpPr/>
          <p:nvPr/>
        </p:nvSpPr>
        <p:spPr>
          <a:xfrm>
            <a:off x="8104831" y="5719787"/>
            <a:ext cx="931665" cy="307777"/>
          </a:xfrm>
          <a:prstGeom prst="rect">
            <a:avLst/>
          </a:prstGeom>
        </p:spPr>
        <p:txBody>
          <a:bodyPr wrap="none">
            <a:spAutoFit/>
          </a:bodyPr>
          <a:lstStyle/>
          <a:p>
            <a:r>
              <a:rPr lang="es-ES" sz="1400" b="1" dirty="0" smtClean="0">
                <a:solidFill>
                  <a:srgbClr val="FF0000"/>
                </a:solidFill>
                <a:cs typeface="Arial" charset="0"/>
              </a:rPr>
              <a:t>DT(NNN)</a:t>
            </a:r>
            <a:endParaRPr lang="es-ES" sz="1400" dirty="0"/>
          </a:p>
        </p:txBody>
      </p:sp>
      <p:sp>
        <p:nvSpPr>
          <p:cNvPr id="229" name="Rectangle 70"/>
          <p:cNvSpPr>
            <a:spLocks noChangeArrowheads="1"/>
          </p:cNvSpPr>
          <p:nvPr/>
        </p:nvSpPr>
        <p:spPr bwMode="auto">
          <a:xfrm>
            <a:off x="251520" y="2708920"/>
            <a:ext cx="4320604" cy="946150"/>
          </a:xfrm>
          <a:prstGeom prst="rect">
            <a:avLst/>
          </a:prstGeom>
          <a:noFill/>
          <a:ln w="9525">
            <a:noFill/>
            <a:miter lim="800000"/>
            <a:headEnd/>
            <a:tailEnd/>
          </a:ln>
        </p:spPr>
        <p:txBody>
          <a:bodyPr/>
          <a:lstStyle/>
          <a:p>
            <a:pPr algn="just">
              <a:lnSpc>
                <a:spcPct val="50000"/>
              </a:lnSpc>
              <a:spcBef>
                <a:spcPct val="50000"/>
              </a:spcBef>
              <a:buFontTx/>
              <a:buChar char="•"/>
            </a:pPr>
            <a:endParaRPr lang="en-US" sz="1400" dirty="0">
              <a:solidFill>
                <a:srgbClr val="000099"/>
              </a:solidFill>
              <a:latin typeface="Verdana" pitchFamily="34" charset="0"/>
            </a:endParaRPr>
          </a:p>
          <a:p>
            <a:pPr algn="ctr">
              <a:lnSpc>
                <a:spcPct val="50000"/>
              </a:lnSpc>
              <a:spcBef>
                <a:spcPct val="50000"/>
              </a:spcBef>
            </a:pPr>
            <a:r>
              <a:rPr lang="en-US" b="1" dirty="0" smtClean="0">
                <a:solidFill>
                  <a:srgbClr val="006600"/>
                </a:solidFill>
              </a:rPr>
              <a:t>Mechanism:</a:t>
            </a:r>
            <a:endParaRPr lang="en-US" b="1" dirty="0">
              <a:solidFill>
                <a:srgbClr val="0066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29"/>
                                        </p:tgtEl>
                                        <p:attrNameLst>
                                          <p:attrName>style.visibility</p:attrName>
                                        </p:attrNameLst>
                                      </p:cBhvr>
                                      <p:to>
                                        <p:strVal val="visible"/>
                                      </p:to>
                                    </p:set>
                                    <p:animEffect transition="in" filter="box(in)">
                                      <p:cBhvr>
                                        <p:cTn id="10" dur="500"/>
                                        <p:tgtEl>
                                          <p:spTgt spid="229"/>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3082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94" grpId="0"/>
      <p:bldP spid="2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Text Box 198"/>
          <p:cNvSpPr txBox="1">
            <a:spLocks noChangeArrowheads="1"/>
          </p:cNvSpPr>
          <p:nvPr/>
        </p:nvSpPr>
        <p:spPr bwMode="auto">
          <a:xfrm>
            <a:off x="1991081" y="4159627"/>
            <a:ext cx="3517023" cy="400110"/>
          </a:xfrm>
          <a:prstGeom prst="rect">
            <a:avLst/>
          </a:prstGeom>
          <a:noFill/>
          <a:ln w="9525">
            <a:noFill/>
            <a:miter lim="800000"/>
            <a:headEnd/>
            <a:tailEnd/>
          </a:ln>
        </p:spPr>
        <p:txBody>
          <a:bodyPr wrap="square">
            <a:spAutoFit/>
          </a:bodyPr>
          <a:lstStyle/>
          <a:p>
            <a:r>
              <a:rPr lang="es-ES_tradnl" sz="2000" dirty="0" smtClean="0">
                <a:solidFill>
                  <a:srgbClr val="0000CC"/>
                </a:solidFill>
              </a:rPr>
              <a:t>0,5 </a:t>
            </a:r>
            <a:r>
              <a:rPr lang="es-ES_tradnl" sz="2000" dirty="0">
                <a:solidFill>
                  <a:srgbClr val="0000CC"/>
                </a:solidFill>
              </a:rPr>
              <a:t>mol </a:t>
            </a:r>
            <a:r>
              <a:rPr lang="es-ES_tradnl" sz="2000" dirty="0" smtClean="0">
                <a:solidFill>
                  <a:srgbClr val="0000CC"/>
                </a:solidFill>
              </a:rPr>
              <a:t>CO</a:t>
            </a:r>
            <a:r>
              <a:rPr lang="es-ES_tradnl" sz="2000" baseline="-25000" dirty="0" smtClean="0">
                <a:solidFill>
                  <a:srgbClr val="0000CC"/>
                </a:solidFill>
              </a:rPr>
              <a:t>2 </a:t>
            </a:r>
            <a:r>
              <a:rPr lang="es-ES_tradnl" sz="2000" dirty="0" smtClean="0">
                <a:solidFill>
                  <a:srgbClr val="0000CC"/>
                </a:solidFill>
              </a:rPr>
              <a:t>/mol amine</a:t>
            </a:r>
            <a:endParaRPr lang="es-ES_tradnl" sz="2000" dirty="0">
              <a:solidFill>
                <a:srgbClr val="0000CC"/>
              </a:solidFill>
            </a:endParaRPr>
          </a:p>
        </p:txBody>
      </p:sp>
      <p:sp>
        <p:nvSpPr>
          <p:cNvPr id="64519" name="Line 200"/>
          <p:cNvSpPr>
            <a:spLocks noChangeShapeType="1"/>
          </p:cNvSpPr>
          <p:nvPr/>
        </p:nvSpPr>
        <p:spPr bwMode="auto">
          <a:xfrm flipV="1">
            <a:off x="2915816" y="3501008"/>
            <a:ext cx="144016" cy="576064"/>
          </a:xfrm>
          <a:prstGeom prst="line">
            <a:avLst/>
          </a:prstGeom>
          <a:noFill/>
          <a:ln w="19050">
            <a:solidFill>
              <a:srgbClr val="0000CC"/>
            </a:solidFill>
            <a:round/>
            <a:headEnd/>
            <a:tailEnd type="triangle" w="med" len="med"/>
          </a:ln>
        </p:spPr>
        <p:txBody>
          <a:bodyPr/>
          <a:lstStyle/>
          <a:p>
            <a:endParaRPr lang="es-ES" sz="2000"/>
          </a:p>
        </p:txBody>
      </p:sp>
      <p:sp>
        <p:nvSpPr>
          <p:cNvPr id="64520" name="Line 201"/>
          <p:cNvSpPr>
            <a:spLocks noChangeShapeType="1"/>
          </p:cNvSpPr>
          <p:nvPr/>
        </p:nvSpPr>
        <p:spPr bwMode="auto">
          <a:xfrm flipV="1">
            <a:off x="7452320" y="3534650"/>
            <a:ext cx="39749" cy="542422"/>
          </a:xfrm>
          <a:prstGeom prst="line">
            <a:avLst/>
          </a:prstGeom>
          <a:noFill/>
          <a:ln w="19050">
            <a:solidFill>
              <a:srgbClr val="CC0000"/>
            </a:solidFill>
            <a:round/>
            <a:headEnd/>
            <a:tailEnd type="triangle" w="med" len="med"/>
          </a:ln>
        </p:spPr>
        <p:txBody>
          <a:bodyPr/>
          <a:lstStyle/>
          <a:p>
            <a:endParaRPr lang="es-ES" sz="2000"/>
          </a:p>
        </p:txBody>
      </p:sp>
      <p:sp>
        <p:nvSpPr>
          <p:cNvPr id="218" name="Text Box 198"/>
          <p:cNvSpPr txBox="1">
            <a:spLocks noChangeArrowheads="1"/>
          </p:cNvSpPr>
          <p:nvPr/>
        </p:nvSpPr>
        <p:spPr bwMode="auto">
          <a:xfrm>
            <a:off x="5854463" y="4149080"/>
            <a:ext cx="3038017" cy="400110"/>
          </a:xfrm>
          <a:prstGeom prst="rect">
            <a:avLst/>
          </a:prstGeom>
          <a:noFill/>
          <a:ln w="9525">
            <a:noFill/>
            <a:miter lim="800000"/>
            <a:headEnd/>
            <a:tailEnd/>
          </a:ln>
        </p:spPr>
        <p:txBody>
          <a:bodyPr wrap="square">
            <a:spAutoFit/>
          </a:bodyPr>
          <a:lstStyle/>
          <a:p>
            <a:r>
              <a:rPr lang="es-ES_tradnl" sz="2000" dirty="0" smtClean="0">
                <a:solidFill>
                  <a:srgbClr val="C00000"/>
                </a:solidFill>
              </a:rPr>
              <a:t>1 </a:t>
            </a:r>
            <a:r>
              <a:rPr lang="es-ES_tradnl" sz="2000" dirty="0">
                <a:solidFill>
                  <a:srgbClr val="C00000"/>
                </a:solidFill>
              </a:rPr>
              <a:t>mol </a:t>
            </a:r>
            <a:r>
              <a:rPr lang="es-ES_tradnl" sz="2000" dirty="0" smtClean="0">
                <a:solidFill>
                  <a:srgbClr val="C00000"/>
                </a:solidFill>
              </a:rPr>
              <a:t>CO</a:t>
            </a:r>
            <a:r>
              <a:rPr lang="es-ES_tradnl" sz="2000" baseline="-25000" dirty="0" smtClean="0">
                <a:solidFill>
                  <a:srgbClr val="C00000"/>
                </a:solidFill>
              </a:rPr>
              <a:t>2 </a:t>
            </a:r>
            <a:r>
              <a:rPr lang="es-ES_tradnl" sz="2000" dirty="0" smtClean="0">
                <a:solidFill>
                  <a:srgbClr val="C00000"/>
                </a:solidFill>
              </a:rPr>
              <a:t>/mol amine</a:t>
            </a:r>
            <a:endParaRPr lang="es-ES_tradnl" sz="2000" dirty="0">
              <a:solidFill>
                <a:srgbClr val="C00000"/>
              </a:solidFill>
            </a:endParaRPr>
          </a:p>
        </p:txBody>
      </p:sp>
      <p:grpSp>
        <p:nvGrpSpPr>
          <p:cNvPr id="132" name="131 Grupo"/>
          <p:cNvGrpSpPr/>
          <p:nvPr/>
        </p:nvGrpSpPr>
        <p:grpSpPr>
          <a:xfrm>
            <a:off x="900687" y="692696"/>
            <a:ext cx="7481389" cy="3097207"/>
            <a:chOff x="828555" y="1628800"/>
            <a:chExt cx="7481389" cy="3097207"/>
          </a:xfrm>
        </p:grpSpPr>
        <p:grpSp>
          <p:nvGrpSpPr>
            <p:cNvPr id="64537" name="Group 31"/>
            <p:cNvGrpSpPr>
              <a:grpSpLocks/>
            </p:cNvGrpSpPr>
            <p:nvPr/>
          </p:nvGrpSpPr>
          <p:grpSpPr bwMode="auto">
            <a:xfrm>
              <a:off x="828555" y="2934548"/>
              <a:ext cx="409937" cy="1766228"/>
              <a:chOff x="2687" y="3424"/>
              <a:chExt cx="124" cy="684"/>
            </a:xfrm>
          </p:grpSpPr>
          <p:sp>
            <p:nvSpPr>
              <p:cNvPr id="64695" name="Line 32"/>
              <p:cNvSpPr>
                <a:spLocks noChangeShapeType="1"/>
              </p:cNvSpPr>
              <p:nvPr/>
            </p:nvSpPr>
            <p:spPr bwMode="auto">
              <a:xfrm flipV="1">
                <a:off x="2753" y="3424"/>
                <a:ext cx="58" cy="216"/>
              </a:xfrm>
              <a:prstGeom prst="line">
                <a:avLst/>
              </a:prstGeom>
              <a:noFill/>
              <a:ln w="7938">
                <a:solidFill>
                  <a:srgbClr val="000000"/>
                </a:solidFill>
                <a:round/>
                <a:headEnd/>
                <a:tailEnd/>
              </a:ln>
            </p:spPr>
            <p:txBody>
              <a:bodyPr/>
              <a:lstStyle/>
              <a:p>
                <a:endParaRPr lang="es-ES" sz="2000"/>
              </a:p>
            </p:txBody>
          </p:sp>
          <p:sp>
            <p:nvSpPr>
              <p:cNvPr id="64696" name="Line 33"/>
              <p:cNvSpPr>
                <a:spLocks noChangeShapeType="1"/>
              </p:cNvSpPr>
              <p:nvPr/>
            </p:nvSpPr>
            <p:spPr bwMode="auto">
              <a:xfrm flipV="1">
                <a:off x="2753" y="3640"/>
                <a:ext cx="0" cy="252"/>
              </a:xfrm>
              <a:prstGeom prst="line">
                <a:avLst/>
              </a:prstGeom>
              <a:noFill/>
              <a:ln w="7938">
                <a:solidFill>
                  <a:srgbClr val="000000"/>
                </a:solidFill>
                <a:round/>
                <a:headEnd/>
                <a:tailEnd/>
              </a:ln>
            </p:spPr>
            <p:txBody>
              <a:bodyPr/>
              <a:lstStyle/>
              <a:p>
                <a:endParaRPr lang="es-ES" sz="2000"/>
              </a:p>
            </p:txBody>
          </p:sp>
          <p:sp>
            <p:nvSpPr>
              <p:cNvPr id="64697" name="Line 34"/>
              <p:cNvSpPr>
                <a:spLocks noChangeShapeType="1"/>
              </p:cNvSpPr>
              <p:nvPr/>
            </p:nvSpPr>
            <p:spPr bwMode="auto">
              <a:xfrm flipH="1" flipV="1">
                <a:off x="2753" y="3892"/>
                <a:ext cx="58" cy="216"/>
              </a:xfrm>
              <a:prstGeom prst="line">
                <a:avLst/>
              </a:prstGeom>
              <a:noFill/>
              <a:ln w="7938">
                <a:solidFill>
                  <a:srgbClr val="000000"/>
                </a:solidFill>
                <a:round/>
                <a:headEnd/>
                <a:tailEnd/>
              </a:ln>
            </p:spPr>
            <p:txBody>
              <a:bodyPr/>
              <a:lstStyle/>
              <a:p>
                <a:endParaRPr lang="es-ES" sz="2000"/>
              </a:p>
            </p:txBody>
          </p:sp>
          <p:sp>
            <p:nvSpPr>
              <p:cNvPr id="64698" name="Line 35"/>
              <p:cNvSpPr>
                <a:spLocks noChangeShapeType="1"/>
              </p:cNvSpPr>
              <p:nvPr/>
            </p:nvSpPr>
            <p:spPr bwMode="auto">
              <a:xfrm>
                <a:off x="2687" y="3953"/>
                <a:ext cx="124" cy="155"/>
              </a:xfrm>
              <a:prstGeom prst="line">
                <a:avLst/>
              </a:prstGeom>
              <a:noFill/>
              <a:ln w="7938">
                <a:solidFill>
                  <a:srgbClr val="000000"/>
                </a:solidFill>
                <a:round/>
                <a:headEnd/>
                <a:tailEnd/>
              </a:ln>
            </p:spPr>
            <p:txBody>
              <a:bodyPr/>
              <a:lstStyle/>
              <a:p>
                <a:endParaRPr lang="es-ES" sz="2000"/>
              </a:p>
            </p:txBody>
          </p:sp>
          <p:sp>
            <p:nvSpPr>
              <p:cNvPr id="64699" name="Line 36"/>
              <p:cNvSpPr>
                <a:spLocks noChangeShapeType="1"/>
              </p:cNvSpPr>
              <p:nvPr/>
            </p:nvSpPr>
            <p:spPr bwMode="auto">
              <a:xfrm>
                <a:off x="2687" y="3579"/>
                <a:ext cx="0" cy="374"/>
              </a:xfrm>
              <a:prstGeom prst="line">
                <a:avLst/>
              </a:prstGeom>
              <a:noFill/>
              <a:ln w="7938">
                <a:solidFill>
                  <a:srgbClr val="000000"/>
                </a:solidFill>
                <a:round/>
                <a:headEnd/>
                <a:tailEnd/>
              </a:ln>
            </p:spPr>
            <p:txBody>
              <a:bodyPr/>
              <a:lstStyle/>
              <a:p>
                <a:endParaRPr lang="es-ES" sz="2000"/>
              </a:p>
            </p:txBody>
          </p:sp>
          <p:sp>
            <p:nvSpPr>
              <p:cNvPr id="64700" name="Line 37"/>
              <p:cNvSpPr>
                <a:spLocks noChangeShapeType="1"/>
              </p:cNvSpPr>
              <p:nvPr/>
            </p:nvSpPr>
            <p:spPr bwMode="auto">
              <a:xfrm flipH="1">
                <a:off x="2687" y="3424"/>
                <a:ext cx="124" cy="155"/>
              </a:xfrm>
              <a:prstGeom prst="line">
                <a:avLst/>
              </a:prstGeom>
              <a:noFill/>
              <a:ln w="7938">
                <a:solidFill>
                  <a:srgbClr val="000000"/>
                </a:solidFill>
                <a:round/>
                <a:headEnd/>
                <a:tailEnd/>
              </a:ln>
            </p:spPr>
            <p:txBody>
              <a:bodyPr/>
              <a:lstStyle/>
              <a:p>
                <a:endParaRPr lang="es-ES" sz="2000"/>
              </a:p>
            </p:txBody>
          </p:sp>
        </p:grpSp>
        <p:sp>
          <p:nvSpPr>
            <p:cNvPr id="64550" name="Rectangle 50"/>
            <p:cNvSpPr>
              <a:spLocks noChangeArrowheads="1"/>
            </p:cNvSpPr>
            <p:nvPr/>
          </p:nvSpPr>
          <p:spPr bwMode="auto">
            <a:xfrm>
              <a:off x="981236" y="1628800"/>
              <a:ext cx="65" cy="307777"/>
            </a:xfrm>
            <a:prstGeom prst="rect">
              <a:avLst/>
            </a:prstGeom>
            <a:noFill/>
            <a:ln w="9525">
              <a:noFill/>
              <a:miter lim="800000"/>
              <a:headEnd/>
              <a:tailEnd/>
            </a:ln>
          </p:spPr>
          <p:txBody>
            <a:bodyPr wrap="none" lIns="0" tIns="0" rIns="0" bIns="0">
              <a:spAutoFit/>
            </a:bodyPr>
            <a:lstStyle/>
            <a:p>
              <a:endParaRPr lang="en-US" sz="2000" dirty="0"/>
            </a:p>
          </p:txBody>
        </p:sp>
        <p:sp>
          <p:nvSpPr>
            <p:cNvPr id="64555" name="Rectangle 55"/>
            <p:cNvSpPr>
              <a:spLocks noChangeArrowheads="1"/>
            </p:cNvSpPr>
            <p:nvPr/>
          </p:nvSpPr>
          <p:spPr bwMode="auto">
            <a:xfrm>
              <a:off x="3399030" y="1868502"/>
              <a:ext cx="65" cy="307777"/>
            </a:xfrm>
            <a:prstGeom prst="rect">
              <a:avLst/>
            </a:prstGeom>
            <a:noFill/>
            <a:ln w="9525">
              <a:noFill/>
              <a:miter lim="800000"/>
              <a:headEnd/>
              <a:tailEnd/>
            </a:ln>
          </p:spPr>
          <p:txBody>
            <a:bodyPr wrap="none" lIns="0" tIns="0" rIns="0" bIns="0">
              <a:spAutoFit/>
            </a:bodyPr>
            <a:lstStyle/>
            <a:p>
              <a:endParaRPr lang="en-US" sz="2000" dirty="0">
                <a:solidFill>
                  <a:srgbClr val="008000"/>
                </a:solidFill>
              </a:endParaRPr>
            </a:p>
          </p:txBody>
        </p:sp>
        <p:sp>
          <p:nvSpPr>
            <p:cNvPr id="64593" name="AutoShape 93"/>
            <p:cNvSpPr>
              <a:spLocks noChangeAspect="1" noChangeArrowheads="1" noTextEdit="1"/>
            </p:cNvSpPr>
            <p:nvPr/>
          </p:nvSpPr>
          <p:spPr bwMode="auto">
            <a:xfrm>
              <a:off x="1031433" y="3199482"/>
              <a:ext cx="2785901" cy="1526525"/>
            </a:xfrm>
            <a:prstGeom prst="rect">
              <a:avLst/>
            </a:prstGeom>
            <a:noFill/>
            <a:ln w="9525">
              <a:noFill/>
              <a:miter lim="800000"/>
              <a:headEnd/>
              <a:tailEnd/>
            </a:ln>
          </p:spPr>
          <p:txBody>
            <a:bodyPr/>
            <a:lstStyle/>
            <a:p>
              <a:endParaRPr lang="es-ES" sz="2000"/>
            </a:p>
          </p:txBody>
        </p:sp>
        <p:sp>
          <p:nvSpPr>
            <p:cNvPr id="64594" name="Rectangle 94"/>
            <p:cNvSpPr>
              <a:spLocks noChangeArrowheads="1"/>
            </p:cNvSpPr>
            <p:nvPr/>
          </p:nvSpPr>
          <p:spPr bwMode="auto">
            <a:xfrm>
              <a:off x="2819679" y="3521187"/>
              <a:ext cx="129844" cy="215444"/>
            </a:xfrm>
            <a:prstGeom prst="rect">
              <a:avLst/>
            </a:prstGeom>
            <a:noFill/>
            <a:ln w="9525">
              <a:noFill/>
              <a:miter lim="800000"/>
              <a:headEnd/>
              <a:tailEnd/>
            </a:ln>
          </p:spPr>
          <p:txBody>
            <a:bodyPr wrap="none" lIns="0" tIns="0" rIns="0" bIns="0">
              <a:spAutoFit/>
            </a:bodyPr>
            <a:lstStyle/>
            <a:p>
              <a:r>
                <a:rPr lang="en-US" sz="1400" b="1" dirty="0">
                  <a:solidFill>
                    <a:srgbClr val="3333FF"/>
                  </a:solidFill>
                  <a:latin typeface="Times New Roman" pitchFamily="18" charset="0"/>
                </a:rPr>
                <a:t>N</a:t>
              </a:r>
              <a:endParaRPr lang="en-US" sz="2000" dirty="0">
                <a:solidFill>
                  <a:srgbClr val="3333FF"/>
                </a:solidFill>
              </a:endParaRPr>
            </a:p>
          </p:txBody>
        </p:sp>
        <p:sp>
          <p:nvSpPr>
            <p:cNvPr id="64595" name="Rectangle 95"/>
            <p:cNvSpPr>
              <a:spLocks noChangeArrowheads="1"/>
            </p:cNvSpPr>
            <p:nvPr/>
          </p:nvSpPr>
          <p:spPr bwMode="auto">
            <a:xfrm>
              <a:off x="2970269" y="3521187"/>
              <a:ext cx="139462" cy="215444"/>
            </a:xfrm>
            <a:prstGeom prst="rect">
              <a:avLst/>
            </a:prstGeom>
            <a:noFill/>
            <a:ln w="9525">
              <a:noFill/>
              <a:miter lim="800000"/>
              <a:headEnd/>
              <a:tailEnd/>
            </a:ln>
          </p:spPr>
          <p:txBody>
            <a:bodyPr wrap="none" lIns="0" tIns="0" rIns="0" bIns="0">
              <a:spAutoFit/>
            </a:bodyPr>
            <a:lstStyle/>
            <a:p>
              <a:r>
                <a:rPr lang="en-US" sz="1400" b="1">
                  <a:solidFill>
                    <a:srgbClr val="3333FF"/>
                  </a:solidFill>
                  <a:latin typeface="Times New Roman" pitchFamily="18" charset="0"/>
                </a:rPr>
                <a:t>H</a:t>
              </a:r>
              <a:endParaRPr lang="en-US" sz="2000">
                <a:solidFill>
                  <a:srgbClr val="3333FF"/>
                </a:solidFill>
              </a:endParaRPr>
            </a:p>
          </p:txBody>
        </p:sp>
        <p:sp>
          <p:nvSpPr>
            <p:cNvPr id="64596" name="Rectangle 96"/>
            <p:cNvSpPr>
              <a:spLocks noChangeArrowheads="1"/>
            </p:cNvSpPr>
            <p:nvPr/>
          </p:nvSpPr>
          <p:spPr bwMode="auto">
            <a:xfrm>
              <a:off x="1585684" y="3521187"/>
              <a:ext cx="99386"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S</a:t>
              </a:r>
              <a:endParaRPr lang="en-US" sz="2000"/>
            </a:p>
          </p:txBody>
        </p:sp>
        <p:sp>
          <p:nvSpPr>
            <p:cNvPr id="64597" name="Rectangle 97"/>
            <p:cNvSpPr>
              <a:spLocks noChangeArrowheads="1"/>
            </p:cNvSpPr>
            <p:nvPr/>
          </p:nvSpPr>
          <p:spPr bwMode="auto">
            <a:xfrm>
              <a:off x="1698626" y="3521187"/>
              <a:ext cx="49694"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i</a:t>
              </a:r>
              <a:endParaRPr lang="en-US" sz="2000"/>
            </a:p>
          </p:txBody>
        </p:sp>
        <p:sp>
          <p:nvSpPr>
            <p:cNvPr id="64598" name="Rectangle 98"/>
            <p:cNvSpPr>
              <a:spLocks noChangeArrowheads="1"/>
            </p:cNvSpPr>
            <p:nvPr/>
          </p:nvSpPr>
          <p:spPr bwMode="auto">
            <a:xfrm>
              <a:off x="1343068" y="3281484"/>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O</a:t>
              </a:r>
              <a:endParaRPr lang="en-US" sz="2000"/>
            </a:p>
          </p:txBody>
        </p:sp>
        <p:sp>
          <p:nvSpPr>
            <p:cNvPr id="64599" name="Rectangle 99"/>
            <p:cNvSpPr>
              <a:spLocks noChangeArrowheads="1"/>
            </p:cNvSpPr>
            <p:nvPr/>
          </p:nvSpPr>
          <p:spPr bwMode="auto">
            <a:xfrm>
              <a:off x="1288689" y="3687297"/>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O</a:t>
              </a:r>
              <a:endParaRPr lang="en-US" sz="2000"/>
            </a:p>
          </p:txBody>
        </p:sp>
        <p:sp>
          <p:nvSpPr>
            <p:cNvPr id="64600" name="Rectangle 100"/>
            <p:cNvSpPr>
              <a:spLocks noChangeArrowheads="1"/>
            </p:cNvSpPr>
            <p:nvPr/>
          </p:nvSpPr>
          <p:spPr bwMode="auto">
            <a:xfrm>
              <a:off x="1665162" y="3195276"/>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O</a:t>
              </a:r>
              <a:endParaRPr lang="en-US" sz="2000"/>
            </a:p>
          </p:txBody>
        </p:sp>
        <p:sp>
          <p:nvSpPr>
            <p:cNvPr id="64601" name="Rectangle 101"/>
            <p:cNvSpPr>
              <a:spLocks noChangeArrowheads="1"/>
            </p:cNvSpPr>
            <p:nvPr/>
          </p:nvSpPr>
          <p:spPr bwMode="auto">
            <a:xfrm>
              <a:off x="1815751" y="3195276"/>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H</a:t>
              </a:r>
              <a:endParaRPr lang="en-US" sz="2000"/>
            </a:p>
          </p:txBody>
        </p:sp>
        <p:sp>
          <p:nvSpPr>
            <p:cNvPr id="64602" name="Rectangle 102"/>
            <p:cNvSpPr>
              <a:spLocks noChangeArrowheads="1"/>
            </p:cNvSpPr>
            <p:nvPr/>
          </p:nvSpPr>
          <p:spPr bwMode="auto">
            <a:xfrm>
              <a:off x="3323736" y="3510674"/>
              <a:ext cx="129844" cy="215444"/>
            </a:xfrm>
            <a:prstGeom prst="rect">
              <a:avLst/>
            </a:prstGeom>
            <a:noFill/>
            <a:ln w="9525">
              <a:noFill/>
              <a:miter lim="800000"/>
              <a:headEnd/>
              <a:tailEnd/>
            </a:ln>
          </p:spPr>
          <p:txBody>
            <a:bodyPr wrap="none" lIns="0" tIns="0" rIns="0" bIns="0">
              <a:spAutoFit/>
            </a:bodyPr>
            <a:lstStyle/>
            <a:p>
              <a:r>
                <a:rPr lang="en-US" sz="1400" b="1">
                  <a:solidFill>
                    <a:srgbClr val="3333FF"/>
                  </a:solidFill>
                  <a:latin typeface="Times New Roman" pitchFamily="18" charset="0"/>
                </a:rPr>
                <a:t>C</a:t>
              </a:r>
              <a:endParaRPr lang="en-US" sz="2000">
                <a:solidFill>
                  <a:srgbClr val="3333FF"/>
                </a:solidFill>
              </a:endParaRPr>
            </a:p>
          </p:txBody>
        </p:sp>
        <p:sp>
          <p:nvSpPr>
            <p:cNvPr id="64603" name="Rectangle 103"/>
            <p:cNvSpPr>
              <a:spLocks noChangeArrowheads="1"/>
            </p:cNvSpPr>
            <p:nvPr/>
          </p:nvSpPr>
          <p:spPr bwMode="auto">
            <a:xfrm>
              <a:off x="3461776" y="3510674"/>
              <a:ext cx="139462" cy="215444"/>
            </a:xfrm>
            <a:prstGeom prst="rect">
              <a:avLst/>
            </a:prstGeom>
            <a:noFill/>
            <a:ln w="9525">
              <a:noFill/>
              <a:miter lim="800000"/>
              <a:headEnd/>
              <a:tailEnd/>
            </a:ln>
          </p:spPr>
          <p:txBody>
            <a:bodyPr wrap="none" lIns="0" tIns="0" rIns="0" bIns="0">
              <a:spAutoFit/>
            </a:bodyPr>
            <a:lstStyle/>
            <a:p>
              <a:r>
                <a:rPr lang="en-US" sz="1400" b="1">
                  <a:solidFill>
                    <a:srgbClr val="3333FF"/>
                  </a:solidFill>
                  <a:latin typeface="Times New Roman" pitchFamily="18" charset="0"/>
                </a:rPr>
                <a:t>O</a:t>
              </a:r>
              <a:endParaRPr lang="en-US" sz="2000">
                <a:solidFill>
                  <a:srgbClr val="3333FF"/>
                </a:solidFill>
              </a:endParaRPr>
            </a:p>
          </p:txBody>
        </p:sp>
        <p:sp>
          <p:nvSpPr>
            <p:cNvPr id="64604" name="Rectangle 104"/>
            <p:cNvSpPr>
              <a:spLocks noChangeArrowheads="1"/>
            </p:cNvSpPr>
            <p:nvPr/>
          </p:nvSpPr>
          <p:spPr bwMode="auto">
            <a:xfrm>
              <a:off x="3612365" y="3510674"/>
              <a:ext cx="139462" cy="215444"/>
            </a:xfrm>
            <a:prstGeom prst="rect">
              <a:avLst/>
            </a:prstGeom>
            <a:noFill/>
            <a:ln w="9525">
              <a:noFill/>
              <a:miter lim="800000"/>
              <a:headEnd/>
              <a:tailEnd/>
            </a:ln>
          </p:spPr>
          <p:txBody>
            <a:bodyPr wrap="none" lIns="0" tIns="0" rIns="0" bIns="0">
              <a:spAutoFit/>
            </a:bodyPr>
            <a:lstStyle/>
            <a:p>
              <a:r>
                <a:rPr lang="en-US" sz="1400" b="1">
                  <a:solidFill>
                    <a:srgbClr val="3333FF"/>
                  </a:solidFill>
                  <a:latin typeface="Times New Roman" pitchFamily="18" charset="0"/>
                </a:rPr>
                <a:t>O</a:t>
              </a:r>
              <a:endParaRPr lang="en-US" sz="2000">
                <a:solidFill>
                  <a:srgbClr val="3333FF"/>
                </a:solidFill>
              </a:endParaRPr>
            </a:p>
          </p:txBody>
        </p:sp>
        <p:sp>
          <p:nvSpPr>
            <p:cNvPr id="64605" name="Rectangle 105"/>
            <p:cNvSpPr>
              <a:spLocks noChangeArrowheads="1"/>
            </p:cNvSpPr>
            <p:nvPr/>
          </p:nvSpPr>
          <p:spPr bwMode="auto">
            <a:xfrm>
              <a:off x="3762954" y="3458107"/>
              <a:ext cx="43282" cy="153888"/>
            </a:xfrm>
            <a:prstGeom prst="rect">
              <a:avLst/>
            </a:prstGeom>
            <a:noFill/>
            <a:ln w="9525">
              <a:noFill/>
              <a:miter lim="800000"/>
              <a:headEnd/>
              <a:tailEnd/>
            </a:ln>
          </p:spPr>
          <p:txBody>
            <a:bodyPr wrap="none" lIns="0" tIns="0" rIns="0" bIns="0">
              <a:spAutoFit/>
            </a:bodyPr>
            <a:lstStyle/>
            <a:p>
              <a:r>
                <a:rPr lang="en-US" sz="1000" b="1">
                  <a:solidFill>
                    <a:srgbClr val="3333FF"/>
                  </a:solidFill>
                  <a:latin typeface="Times New Roman" pitchFamily="18" charset="0"/>
                </a:rPr>
                <a:t>-</a:t>
              </a:r>
              <a:endParaRPr lang="en-US" sz="2000">
                <a:solidFill>
                  <a:srgbClr val="3333FF"/>
                </a:solidFill>
              </a:endParaRPr>
            </a:p>
          </p:txBody>
        </p:sp>
        <p:sp>
          <p:nvSpPr>
            <p:cNvPr id="64606" name="Line 106"/>
            <p:cNvSpPr>
              <a:spLocks noChangeShapeType="1"/>
            </p:cNvSpPr>
            <p:nvPr/>
          </p:nvSpPr>
          <p:spPr bwMode="auto">
            <a:xfrm flipH="1" flipV="1">
              <a:off x="2597979" y="3472826"/>
              <a:ext cx="177780" cy="103031"/>
            </a:xfrm>
            <a:prstGeom prst="line">
              <a:avLst/>
            </a:prstGeom>
            <a:noFill/>
            <a:ln w="9525">
              <a:solidFill>
                <a:srgbClr val="000000"/>
              </a:solidFill>
              <a:round/>
              <a:headEnd/>
              <a:tailEnd/>
            </a:ln>
          </p:spPr>
          <p:txBody>
            <a:bodyPr/>
            <a:lstStyle/>
            <a:p>
              <a:endParaRPr lang="es-ES" sz="2000"/>
            </a:p>
          </p:txBody>
        </p:sp>
        <p:sp>
          <p:nvSpPr>
            <p:cNvPr id="64607" name="Line 107"/>
            <p:cNvSpPr>
              <a:spLocks noChangeShapeType="1"/>
            </p:cNvSpPr>
            <p:nvPr/>
          </p:nvSpPr>
          <p:spPr bwMode="auto">
            <a:xfrm flipH="1">
              <a:off x="2309349" y="3472826"/>
              <a:ext cx="288629" cy="168212"/>
            </a:xfrm>
            <a:prstGeom prst="line">
              <a:avLst/>
            </a:prstGeom>
            <a:noFill/>
            <a:ln w="9525">
              <a:solidFill>
                <a:srgbClr val="000000"/>
              </a:solidFill>
              <a:round/>
              <a:headEnd/>
              <a:tailEnd/>
            </a:ln>
          </p:spPr>
          <p:txBody>
            <a:bodyPr/>
            <a:lstStyle/>
            <a:p>
              <a:endParaRPr lang="es-ES" sz="2000"/>
            </a:p>
          </p:txBody>
        </p:sp>
        <p:sp>
          <p:nvSpPr>
            <p:cNvPr id="64608" name="Line 108"/>
            <p:cNvSpPr>
              <a:spLocks noChangeShapeType="1"/>
            </p:cNvSpPr>
            <p:nvPr/>
          </p:nvSpPr>
          <p:spPr bwMode="auto">
            <a:xfrm flipH="1" flipV="1">
              <a:off x="2018629" y="3472826"/>
              <a:ext cx="290722" cy="168212"/>
            </a:xfrm>
            <a:prstGeom prst="line">
              <a:avLst/>
            </a:prstGeom>
            <a:noFill/>
            <a:ln w="9525">
              <a:solidFill>
                <a:srgbClr val="000000"/>
              </a:solidFill>
              <a:round/>
              <a:headEnd/>
              <a:tailEnd/>
            </a:ln>
          </p:spPr>
          <p:txBody>
            <a:bodyPr/>
            <a:lstStyle/>
            <a:p>
              <a:endParaRPr lang="es-ES" sz="2000"/>
            </a:p>
          </p:txBody>
        </p:sp>
        <p:sp>
          <p:nvSpPr>
            <p:cNvPr id="64609" name="Line 109"/>
            <p:cNvSpPr>
              <a:spLocks noChangeShapeType="1"/>
            </p:cNvSpPr>
            <p:nvPr/>
          </p:nvSpPr>
          <p:spPr bwMode="auto">
            <a:xfrm flipH="1">
              <a:off x="1780196" y="3472826"/>
              <a:ext cx="238433" cy="138775"/>
            </a:xfrm>
            <a:prstGeom prst="line">
              <a:avLst/>
            </a:prstGeom>
            <a:noFill/>
            <a:ln w="9525">
              <a:solidFill>
                <a:srgbClr val="000000"/>
              </a:solidFill>
              <a:round/>
              <a:headEnd/>
              <a:tailEnd/>
            </a:ln>
          </p:spPr>
          <p:txBody>
            <a:bodyPr/>
            <a:lstStyle/>
            <a:p>
              <a:endParaRPr lang="es-ES" sz="2000"/>
            </a:p>
          </p:txBody>
        </p:sp>
        <p:sp>
          <p:nvSpPr>
            <p:cNvPr id="64610" name="Line 110"/>
            <p:cNvSpPr>
              <a:spLocks noChangeShapeType="1"/>
            </p:cNvSpPr>
            <p:nvPr/>
          </p:nvSpPr>
          <p:spPr bwMode="auto">
            <a:xfrm flipH="1" flipV="1">
              <a:off x="1512482" y="3474928"/>
              <a:ext cx="69021" cy="52567"/>
            </a:xfrm>
            <a:prstGeom prst="line">
              <a:avLst/>
            </a:prstGeom>
            <a:noFill/>
            <a:ln w="9525">
              <a:solidFill>
                <a:srgbClr val="000000"/>
              </a:solidFill>
              <a:round/>
              <a:headEnd/>
              <a:tailEnd/>
            </a:ln>
          </p:spPr>
          <p:txBody>
            <a:bodyPr/>
            <a:lstStyle/>
            <a:p>
              <a:endParaRPr lang="es-ES" sz="2000"/>
            </a:p>
          </p:txBody>
        </p:sp>
        <p:sp>
          <p:nvSpPr>
            <p:cNvPr id="64611" name="Line 111"/>
            <p:cNvSpPr>
              <a:spLocks noChangeShapeType="1"/>
            </p:cNvSpPr>
            <p:nvPr/>
          </p:nvSpPr>
          <p:spPr bwMode="auto">
            <a:xfrm flipH="1">
              <a:off x="1458102" y="3720939"/>
              <a:ext cx="96210" cy="44156"/>
            </a:xfrm>
            <a:prstGeom prst="line">
              <a:avLst/>
            </a:prstGeom>
            <a:noFill/>
            <a:ln w="9525">
              <a:solidFill>
                <a:srgbClr val="000000"/>
              </a:solidFill>
              <a:round/>
              <a:headEnd/>
              <a:tailEnd/>
            </a:ln>
          </p:spPr>
          <p:txBody>
            <a:bodyPr/>
            <a:lstStyle/>
            <a:p>
              <a:endParaRPr lang="es-ES" sz="2000"/>
            </a:p>
          </p:txBody>
        </p:sp>
        <p:sp>
          <p:nvSpPr>
            <p:cNvPr id="64612" name="Line 112"/>
            <p:cNvSpPr>
              <a:spLocks noChangeShapeType="1"/>
            </p:cNvSpPr>
            <p:nvPr/>
          </p:nvSpPr>
          <p:spPr bwMode="auto">
            <a:xfrm flipV="1">
              <a:off x="1732090" y="3416054"/>
              <a:ext cx="4183" cy="111441"/>
            </a:xfrm>
            <a:prstGeom prst="line">
              <a:avLst/>
            </a:prstGeom>
            <a:noFill/>
            <a:ln w="9525">
              <a:solidFill>
                <a:srgbClr val="000000"/>
              </a:solidFill>
              <a:round/>
              <a:headEnd/>
              <a:tailEnd/>
            </a:ln>
          </p:spPr>
          <p:txBody>
            <a:bodyPr/>
            <a:lstStyle/>
            <a:p>
              <a:endParaRPr lang="es-ES" sz="2000"/>
            </a:p>
          </p:txBody>
        </p:sp>
        <p:sp>
          <p:nvSpPr>
            <p:cNvPr id="64613" name="Line 113"/>
            <p:cNvSpPr>
              <a:spLocks noChangeShapeType="1"/>
            </p:cNvSpPr>
            <p:nvPr/>
          </p:nvSpPr>
          <p:spPr bwMode="auto">
            <a:xfrm flipH="1">
              <a:off x="1083720" y="3403438"/>
              <a:ext cx="227976" cy="0"/>
            </a:xfrm>
            <a:prstGeom prst="line">
              <a:avLst/>
            </a:prstGeom>
            <a:noFill/>
            <a:ln w="9525">
              <a:solidFill>
                <a:srgbClr val="000000"/>
              </a:solidFill>
              <a:round/>
              <a:headEnd/>
              <a:tailEnd/>
            </a:ln>
          </p:spPr>
          <p:txBody>
            <a:bodyPr/>
            <a:lstStyle/>
            <a:p>
              <a:endParaRPr lang="es-ES" sz="2000"/>
            </a:p>
          </p:txBody>
        </p:sp>
        <p:sp>
          <p:nvSpPr>
            <p:cNvPr id="64614" name="Line 114"/>
            <p:cNvSpPr>
              <a:spLocks noChangeShapeType="1"/>
            </p:cNvSpPr>
            <p:nvPr/>
          </p:nvSpPr>
          <p:spPr bwMode="auto">
            <a:xfrm flipH="1">
              <a:off x="1029340" y="3809251"/>
              <a:ext cx="227976" cy="0"/>
            </a:xfrm>
            <a:prstGeom prst="line">
              <a:avLst/>
            </a:prstGeom>
            <a:noFill/>
            <a:ln w="9525">
              <a:solidFill>
                <a:srgbClr val="000000"/>
              </a:solidFill>
              <a:round/>
              <a:headEnd/>
              <a:tailEnd/>
            </a:ln>
          </p:spPr>
          <p:txBody>
            <a:bodyPr/>
            <a:lstStyle/>
            <a:p>
              <a:endParaRPr lang="es-ES" sz="2000"/>
            </a:p>
          </p:txBody>
        </p:sp>
        <p:sp>
          <p:nvSpPr>
            <p:cNvPr id="64615" name="Line 115"/>
            <p:cNvSpPr>
              <a:spLocks noChangeShapeType="1"/>
            </p:cNvSpPr>
            <p:nvPr/>
          </p:nvSpPr>
          <p:spPr bwMode="auto">
            <a:xfrm>
              <a:off x="3152231" y="3641039"/>
              <a:ext cx="140132" cy="0"/>
            </a:xfrm>
            <a:prstGeom prst="line">
              <a:avLst/>
            </a:prstGeom>
            <a:noFill/>
            <a:ln w="9525">
              <a:solidFill>
                <a:srgbClr val="3333FF"/>
              </a:solidFill>
              <a:round/>
              <a:headEnd/>
              <a:tailEnd/>
            </a:ln>
          </p:spPr>
          <p:txBody>
            <a:bodyPr/>
            <a:lstStyle/>
            <a:p>
              <a:endParaRPr lang="es-ES" sz="2000"/>
            </a:p>
          </p:txBody>
        </p:sp>
        <p:sp>
          <p:nvSpPr>
            <p:cNvPr id="64616" name="Rectangle 116"/>
            <p:cNvSpPr>
              <a:spLocks noChangeArrowheads="1"/>
            </p:cNvSpPr>
            <p:nvPr/>
          </p:nvSpPr>
          <p:spPr bwMode="auto">
            <a:xfrm>
              <a:off x="2901249" y="4141470"/>
              <a:ext cx="129844" cy="215444"/>
            </a:xfrm>
            <a:prstGeom prst="rect">
              <a:avLst/>
            </a:prstGeom>
            <a:noFill/>
            <a:ln w="9525">
              <a:noFill/>
              <a:miter lim="800000"/>
              <a:headEnd/>
              <a:tailEnd/>
            </a:ln>
          </p:spPr>
          <p:txBody>
            <a:bodyPr wrap="none" lIns="0" tIns="0" rIns="0" bIns="0">
              <a:spAutoFit/>
            </a:bodyPr>
            <a:lstStyle/>
            <a:p>
              <a:r>
                <a:rPr lang="en-US" sz="1400" b="1">
                  <a:solidFill>
                    <a:srgbClr val="3333FF"/>
                  </a:solidFill>
                  <a:latin typeface="Times New Roman" pitchFamily="18" charset="0"/>
                </a:rPr>
                <a:t>N</a:t>
              </a:r>
              <a:endParaRPr lang="en-US" sz="2000">
                <a:solidFill>
                  <a:srgbClr val="3333FF"/>
                </a:solidFill>
              </a:endParaRPr>
            </a:p>
          </p:txBody>
        </p:sp>
        <p:sp>
          <p:nvSpPr>
            <p:cNvPr id="64617" name="Rectangle 117"/>
            <p:cNvSpPr>
              <a:spLocks noChangeArrowheads="1"/>
            </p:cNvSpPr>
            <p:nvPr/>
          </p:nvSpPr>
          <p:spPr bwMode="auto">
            <a:xfrm>
              <a:off x="3051839" y="4141470"/>
              <a:ext cx="139462" cy="215444"/>
            </a:xfrm>
            <a:prstGeom prst="rect">
              <a:avLst/>
            </a:prstGeom>
            <a:noFill/>
            <a:ln w="9525">
              <a:noFill/>
              <a:miter lim="800000"/>
              <a:headEnd/>
              <a:tailEnd/>
            </a:ln>
          </p:spPr>
          <p:txBody>
            <a:bodyPr wrap="none" lIns="0" tIns="0" rIns="0" bIns="0">
              <a:spAutoFit/>
            </a:bodyPr>
            <a:lstStyle/>
            <a:p>
              <a:r>
                <a:rPr lang="en-US" sz="1400" b="1">
                  <a:solidFill>
                    <a:srgbClr val="3333FF"/>
                  </a:solidFill>
                  <a:latin typeface="Times New Roman" pitchFamily="18" charset="0"/>
                </a:rPr>
                <a:t>H</a:t>
              </a:r>
              <a:endParaRPr lang="en-US" sz="2000">
                <a:solidFill>
                  <a:srgbClr val="3333FF"/>
                </a:solidFill>
              </a:endParaRPr>
            </a:p>
          </p:txBody>
        </p:sp>
        <p:sp>
          <p:nvSpPr>
            <p:cNvPr id="64618" name="Rectangle 118"/>
            <p:cNvSpPr>
              <a:spLocks noChangeArrowheads="1"/>
            </p:cNvSpPr>
            <p:nvPr/>
          </p:nvSpPr>
          <p:spPr bwMode="auto">
            <a:xfrm>
              <a:off x="3202428" y="4227678"/>
              <a:ext cx="64120" cy="153888"/>
            </a:xfrm>
            <a:prstGeom prst="rect">
              <a:avLst/>
            </a:prstGeom>
            <a:noFill/>
            <a:ln w="9525">
              <a:noFill/>
              <a:miter lim="800000"/>
              <a:headEnd/>
              <a:tailEnd/>
            </a:ln>
          </p:spPr>
          <p:txBody>
            <a:bodyPr wrap="none" lIns="0" tIns="0" rIns="0" bIns="0">
              <a:spAutoFit/>
            </a:bodyPr>
            <a:lstStyle/>
            <a:p>
              <a:r>
                <a:rPr lang="en-US" sz="1000" b="1">
                  <a:solidFill>
                    <a:srgbClr val="3333FF"/>
                  </a:solidFill>
                  <a:latin typeface="Times New Roman" pitchFamily="18" charset="0"/>
                </a:rPr>
                <a:t>3</a:t>
              </a:r>
              <a:endParaRPr lang="en-US" sz="2000">
                <a:solidFill>
                  <a:srgbClr val="3333FF"/>
                </a:solidFill>
              </a:endParaRPr>
            </a:p>
          </p:txBody>
        </p:sp>
        <p:sp>
          <p:nvSpPr>
            <p:cNvPr id="64619" name="Rectangle 119"/>
            <p:cNvSpPr>
              <a:spLocks noChangeArrowheads="1"/>
            </p:cNvSpPr>
            <p:nvPr/>
          </p:nvSpPr>
          <p:spPr bwMode="auto">
            <a:xfrm>
              <a:off x="3277722" y="4088903"/>
              <a:ext cx="73737" cy="153888"/>
            </a:xfrm>
            <a:prstGeom prst="rect">
              <a:avLst/>
            </a:prstGeom>
            <a:noFill/>
            <a:ln w="9525">
              <a:noFill/>
              <a:miter lim="800000"/>
              <a:headEnd/>
              <a:tailEnd/>
            </a:ln>
          </p:spPr>
          <p:txBody>
            <a:bodyPr wrap="none" lIns="0" tIns="0" rIns="0" bIns="0">
              <a:spAutoFit/>
            </a:bodyPr>
            <a:lstStyle/>
            <a:p>
              <a:r>
                <a:rPr lang="en-US" sz="1000" b="1">
                  <a:solidFill>
                    <a:srgbClr val="3333FF"/>
                  </a:solidFill>
                  <a:latin typeface="Times New Roman" pitchFamily="18" charset="0"/>
                </a:rPr>
                <a:t>+</a:t>
              </a:r>
              <a:endParaRPr lang="en-US" sz="2000">
                <a:solidFill>
                  <a:srgbClr val="3333FF"/>
                </a:solidFill>
              </a:endParaRPr>
            </a:p>
          </p:txBody>
        </p:sp>
        <p:sp>
          <p:nvSpPr>
            <p:cNvPr id="64620" name="Rectangle 120"/>
            <p:cNvSpPr>
              <a:spLocks noChangeArrowheads="1"/>
            </p:cNvSpPr>
            <p:nvPr/>
          </p:nvSpPr>
          <p:spPr bwMode="auto">
            <a:xfrm>
              <a:off x="1673528" y="4151982"/>
              <a:ext cx="99386"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S</a:t>
              </a:r>
              <a:endParaRPr lang="en-US" sz="2000"/>
            </a:p>
          </p:txBody>
        </p:sp>
        <p:sp>
          <p:nvSpPr>
            <p:cNvPr id="64621" name="Rectangle 121"/>
            <p:cNvSpPr>
              <a:spLocks noChangeArrowheads="1"/>
            </p:cNvSpPr>
            <p:nvPr/>
          </p:nvSpPr>
          <p:spPr bwMode="auto">
            <a:xfrm>
              <a:off x="1786470" y="4151982"/>
              <a:ext cx="49694"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i</a:t>
              </a:r>
              <a:endParaRPr lang="en-US" sz="2000"/>
            </a:p>
          </p:txBody>
        </p:sp>
        <p:sp>
          <p:nvSpPr>
            <p:cNvPr id="64622" name="Rectangle 122"/>
            <p:cNvSpPr>
              <a:spLocks noChangeArrowheads="1"/>
            </p:cNvSpPr>
            <p:nvPr/>
          </p:nvSpPr>
          <p:spPr bwMode="auto">
            <a:xfrm>
              <a:off x="1753006" y="4475791"/>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O</a:t>
              </a:r>
              <a:endParaRPr lang="en-US" sz="2000"/>
            </a:p>
          </p:txBody>
        </p:sp>
        <p:sp>
          <p:nvSpPr>
            <p:cNvPr id="64623" name="Rectangle 123"/>
            <p:cNvSpPr>
              <a:spLocks noChangeArrowheads="1"/>
            </p:cNvSpPr>
            <p:nvPr/>
          </p:nvSpPr>
          <p:spPr bwMode="auto">
            <a:xfrm>
              <a:off x="1903595" y="4475791"/>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H</a:t>
              </a:r>
              <a:endParaRPr lang="en-US" sz="2000"/>
            </a:p>
          </p:txBody>
        </p:sp>
        <p:sp>
          <p:nvSpPr>
            <p:cNvPr id="64624" name="Rectangle 124"/>
            <p:cNvSpPr>
              <a:spLocks noChangeArrowheads="1"/>
            </p:cNvSpPr>
            <p:nvPr/>
          </p:nvSpPr>
          <p:spPr bwMode="auto">
            <a:xfrm>
              <a:off x="1430912" y="4389583"/>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O</a:t>
              </a:r>
              <a:endParaRPr lang="en-US" sz="2000"/>
            </a:p>
          </p:txBody>
        </p:sp>
        <p:sp>
          <p:nvSpPr>
            <p:cNvPr id="64625" name="Rectangle 125"/>
            <p:cNvSpPr>
              <a:spLocks noChangeArrowheads="1"/>
            </p:cNvSpPr>
            <p:nvPr/>
          </p:nvSpPr>
          <p:spPr bwMode="auto">
            <a:xfrm>
              <a:off x="1376532" y="3983770"/>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O</a:t>
              </a:r>
              <a:endParaRPr lang="en-US" sz="2000"/>
            </a:p>
          </p:txBody>
        </p:sp>
        <p:sp>
          <p:nvSpPr>
            <p:cNvPr id="64626" name="Line 126"/>
            <p:cNvSpPr>
              <a:spLocks noChangeShapeType="1"/>
            </p:cNvSpPr>
            <p:nvPr/>
          </p:nvSpPr>
          <p:spPr bwMode="auto">
            <a:xfrm flipH="1" flipV="1">
              <a:off x="2685822" y="4103622"/>
              <a:ext cx="171504" cy="98825"/>
            </a:xfrm>
            <a:prstGeom prst="line">
              <a:avLst/>
            </a:prstGeom>
            <a:noFill/>
            <a:ln w="9525">
              <a:solidFill>
                <a:srgbClr val="000000"/>
              </a:solidFill>
              <a:round/>
              <a:headEnd/>
              <a:tailEnd/>
            </a:ln>
          </p:spPr>
          <p:txBody>
            <a:bodyPr/>
            <a:lstStyle/>
            <a:p>
              <a:endParaRPr lang="es-ES" sz="2000"/>
            </a:p>
          </p:txBody>
        </p:sp>
        <p:sp>
          <p:nvSpPr>
            <p:cNvPr id="64627" name="Line 127"/>
            <p:cNvSpPr>
              <a:spLocks noChangeShapeType="1"/>
            </p:cNvSpPr>
            <p:nvPr/>
          </p:nvSpPr>
          <p:spPr bwMode="auto">
            <a:xfrm flipH="1">
              <a:off x="2397193" y="4103622"/>
              <a:ext cx="288629" cy="168212"/>
            </a:xfrm>
            <a:prstGeom prst="line">
              <a:avLst/>
            </a:prstGeom>
            <a:noFill/>
            <a:ln w="9525">
              <a:solidFill>
                <a:srgbClr val="000000"/>
              </a:solidFill>
              <a:round/>
              <a:headEnd/>
              <a:tailEnd/>
            </a:ln>
          </p:spPr>
          <p:txBody>
            <a:bodyPr/>
            <a:lstStyle/>
            <a:p>
              <a:endParaRPr lang="es-ES" sz="2000"/>
            </a:p>
          </p:txBody>
        </p:sp>
        <p:sp>
          <p:nvSpPr>
            <p:cNvPr id="64628" name="Line 128"/>
            <p:cNvSpPr>
              <a:spLocks noChangeShapeType="1"/>
            </p:cNvSpPr>
            <p:nvPr/>
          </p:nvSpPr>
          <p:spPr bwMode="auto">
            <a:xfrm flipH="1" flipV="1">
              <a:off x="2106473" y="4103622"/>
              <a:ext cx="290722" cy="168212"/>
            </a:xfrm>
            <a:prstGeom prst="line">
              <a:avLst/>
            </a:prstGeom>
            <a:noFill/>
            <a:ln w="9525">
              <a:solidFill>
                <a:srgbClr val="000000"/>
              </a:solidFill>
              <a:round/>
              <a:headEnd/>
              <a:tailEnd/>
            </a:ln>
          </p:spPr>
          <p:txBody>
            <a:bodyPr/>
            <a:lstStyle/>
            <a:p>
              <a:endParaRPr lang="es-ES" sz="2000"/>
            </a:p>
          </p:txBody>
        </p:sp>
        <p:sp>
          <p:nvSpPr>
            <p:cNvPr id="64629" name="Line 129"/>
            <p:cNvSpPr>
              <a:spLocks noChangeShapeType="1"/>
            </p:cNvSpPr>
            <p:nvPr/>
          </p:nvSpPr>
          <p:spPr bwMode="auto">
            <a:xfrm flipH="1">
              <a:off x="1868040" y="4103622"/>
              <a:ext cx="238433" cy="138775"/>
            </a:xfrm>
            <a:prstGeom prst="line">
              <a:avLst/>
            </a:prstGeom>
            <a:noFill/>
            <a:ln w="9525">
              <a:solidFill>
                <a:srgbClr val="000000"/>
              </a:solidFill>
              <a:round/>
              <a:headEnd/>
              <a:tailEnd/>
            </a:ln>
          </p:spPr>
          <p:txBody>
            <a:bodyPr/>
            <a:lstStyle/>
            <a:p>
              <a:endParaRPr lang="es-ES" sz="2000"/>
            </a:p>
          </p:txBody>
        </p:sp>
        <p:sp>
          <p:nvSpPr>
            <p:cNvPr id="64630" name="Line 130"/>
            <p:cNvSpPr>
              <a:spLocks noChangeShapeType="1"/>
            </p:cNvSpPr>
            <p:nvPr/>
          </p:nvSpPr>
          <p:spPr bwMode="auto">
            <a:xfrm>
              <a:off x="1819934" y="4372761"/>
              <a:ext cx="4183" cy="111441"/>
            </a:xfrm>
            <a:prstGeom prst="line">
              <a:avLst/>
            </a:prstGeom>
            <a:noFill/>
            <a:ln w="9525">
              <a:solidFill>
                <a:srgbClr val="000000"/>
              </a:solidFill>
              <a:round/>
              <a:headEnd/>
              <a:tailEnd/>
            </a:ln>
          </p:spPr>
          <p:txBody>
            <a:bodyPr/>
            <a:lstStyle/>
            <a:p>
              <a:endParaRPr lang="es-ES" sz="2000"/>
            </a:p>
          </p:txBody>
        </p:sp>
        <p:sp>
          <p:nvSpPr>
            <p:cNvPr id="64631" name="Line 131"/>
            <p:cNvSpPr>
              <a:spLocks noChangeShapeType="1"/>
            </p:cNvSpPr>
            <p:nvPr/>
          </p:nvSpPr>
          <p:spPr bwMode="auto">
            <a:xfrm flipH="1">
              <a:off x="1600325" y="4372761"/>
              <a:ext cx="85753" cy="65183"/>
            </a:xfrm>
            <a:prstGeom prst="line">
              <a:avLst/>
            </a:prstGeom>
            <a:noFill/>
            <a:ln w="9525">
              <a:solidFill>
                <a:srgbClr val="000000"/>
              </a:solidFill>
              <a:round/>
              <a:headEnd/>
              <a:tailEnd/>
            </a:ln>
          </p:spPr>
          <p:txBody>
            <a:bodyPr/>
            <a:lstStyle/>
            <a:p>
              <a:endParaRPr lang="es-ES" sz="2000"/>
            </a:p>
          </p:txBody>
        </p:sp>
        <p:sp>
          <p:nvSpPr>
            <p:cNvPr id="64632" name="Line 132"/>
            <p:cNvSpPr>
              <a:spLocks noChangeShapeType="1"/>
            </p:cNvSpPr>
            <p:nvPr/>
          </p:nvSpPr>
          <p:spPr bwMode="auto">
            <a:xfrm flipH="1" flipV="1">
              <a:off x="1545946" y="4147777"/>
              <a:ext cx="96210" cy="44156"/>
            </a:xfrm>
            <a:prstGeom prst="line">
              <a:avLst/>
            </a:prstGeom>
            <a:noFill/>
            <a:ln w="9525">
              <a:solidFill>
                <a:srgbClr val="000000"/>
              </a:solidFill>
              <a:round/>
              <a:headEnd/>
              <a:tailEnd/>
            </a:ln>
          </p:spPr>
          <p:txBody>
            <a:bodyPr/>
            <a:lstStyle/>
            <a:p>
              <a:endParaRPr lang="es-ES" sz="2000"/>
            </a:p>
          </p:txBody>
        </p:sp>
        <p:sp>
          <p:nvSpPr>
            <p:cNvPr id="64633" name="Line 133"/>
            <p:cNvSpPr>
              <a:spLocks noChangeShapeType="1"/>
            </p:cNvSpPr>
            <p:nvPr/>
          </p:nvSpPr>
          <p:spPr bwMode="auto">
            <a:xfrm flipH="1">
              <a:off x="1171564" y="4509433"/>
              <a:ext cx="227976" cy="0"/>
            </a:xfrm>
            <a:prstGeom prst="line">
              <a:avLst/>
            </a:prstGeom>
            <a:noFill/>
            <a:ln w="9525">
              <a:solidFill>
                <a:srgbClr val="000000"/>
              </a:solidFill>
              <a:round/>
              <a:headEnd/>
              <a:tailEnd/>
            </a:ln>
          </p:spPr>
          <p:txBody>
            <a:bodyPr/>
            <a:lstStyle/>
            <a:p>
              <a:endParaRPr lang="es-ES" sz="2000"/>
            </a:p>
          </p:txBody>
        </p:sp>
        <p:sp>
          <p:nvSpPr>
            <p:cNvPr id="64634" name="Line 134"/>
            <p:cNvSpPr>
              <a:spLocks noChangeShapeType="1"/>
            </p:cNvSpPr>
            <p:nvPr/>
          </p:nvSpPr>
          <p:spPr bwMode="auto">
            <a:xfrm flipH="1">
              <a:off x="1117184" y="4103622"/>
              <a:ext cx="227976" cy="0"/>
            </a:xfrm>
            <a:prstGeom prst="line">
              <a:avLst/>
            </a:prstGeom>
            <a:noFill/>
            <a:ln w="9525">
              <a:solidFill>
                <a:srgbClr val="000000"/>
              </a:solidFill>
              <a:round/>
              <a:headEnd/>
              <a:tailEnd/>
            </a:ln>
          </p:spPr>
          <p:txBody>
            <a:bodyPr/>
            <a:lstStyle/>
            <a:p>
              <a:endParaRPr lang="es-ES" sz="2000"/>
            </a:p>
          </p:txBody>
        </p:sp>
        <p:grpSp>
          <p:nvGrpSpPr>
            <p:cNvPr id="64637" name="Group 116"/>
            <p:cNvGrpSpPr>
              <a:grpSpLocks/>
            </p:cNvGrpSpPr>
            <p:nvPr/>
          </p:nvGrpSpPr>
          <p:grpSpPr bwMode="auto">
            <a:xfrm>
              <a:off x="5007407" y="2959779"/>
              <a:ext cx="409937" cy="1766228"/>
              <a:chOff x="2687" y="3424"/>
              <a:chExt cx="124" cy="684"/>
            </a:xfrm>
          </p:grpSpPr>
          <p:sp>
            <p:nvSpPr>
              <p:cNvPr id="64689" name="Line 117"/>
              <p:cNvSpPr>
                <a:spLocks noChangeShapeType="1"/>
              </p:cNvSpPr>
              <p:nvPr/>
            </p:nvSpPr>
            <p:spPr bwMode="auto">
              <a:xfrm flipV="1">
                <a:off x="2753" y="3424"/>
                <a:ext cx="58" cy="216"/>
              </a:xfrm>
              <a:prstGeom prst="line">
                <a:avLst/>
              </a:prstGeom>
              <a:noFill/>
              <a:ln w="7938">
                <a:solidFill>
                  <a:srgbClr val="000000"/>
                </a:solidFill>
                <a:round/>
                <a:headEnd/>
                <a:tailEnd/>
              </a:ln>
            </p:spPr>
            <p:txBody>
              <a:bodyPr/>
              <a:lstStyle/>
              <a:p>
                <a:endParaRPr lang="es-ES" sz="2000"/>
              </a:p>
            </p:txBody>
          </p:sp>
          <p:sp>
            <p:nvSpPr>
              <p:cNvPr id="64690" name="Line 118"/>
              <p:cNvSpPr>
                <a:spLocks noChangeShapeType="1"/>
              </p:cNvSpPr>
              <p:nvPr/>
            </p:nvSpPr>
            <p:spPr bwMode="auto">
              <a:xfrm flipV="1">
                <a:off x="2753" y="3640"/>
                <a:ext cx="0" cy="252"/>
              </a:xfrm>
              <a:prstGeom prst="line">
                <a:avLst/>
              </a:prstGeom>
              <a:noFill/>
              <a:ln w="7938">
                <a:solidFill>
                  <a:srgbClr val="000000"/>
                </a:solidFill>
                <a:round/>
                <a:headEnd/>
                <a:tailEnd/>
              </a:ln>
            </p:spPr>
            <p:txBody>
              <a:bodyPr/>
              <a:lstStyle/>
              <a:p>
                <a:endParaRPr lang="es-ES" sz="2000"/>
              </a:p>
            </p:txBody>
          </p:sp>
          <p:sp>
            <p:nvSpPr>
              <p:cNvPr id="64691" name="Line 119"/>
              <p:cNvSpPr>
                <a:spLocks noChangeShapeType="1"/>
              </p:cNvSpPr>
              <p:nvPr/>
            </p:nvSpPr>
            <p:spPr bwMode="auto">
              <a:xfrm flipH="1" flipV="1">
                <a:off x="2753" y="3892"/>
                <a:ext cx="58" cy="216"/>
              </a:xfrm>
              <a:prstGeom prst="line">
                <a:avLst/>
              </a:prstGeom>
              <a:noFill/>
              <a:ln w="7938">
                <a:solidFill>
                  <a:srgbClr val="000000"/>
                </a:solidFill>
                <a:round/>
                <a:headEnd/>
                <a:tailEnd/>
              </a:ln>
            </p:spPr>
            <p:txBody>
              <a:bodyPr/>
              <a:lstStyle/>
              <a:p>
                <a:endParaRPr lang="es-ES" sz="2000"/>
              </a:p>
            </p:txBody>
          </p:sp>
          <p:sp>
            <p:nvSpPr>
              <p:cNvPr id="64692" name="Line 120"/>
              <p:cNvSpPr>
                <a:spLocks noChangeShapeType="1"/>
              </p:cNvSpPr>
              <p:nvPr/>
            </p:nvSpPr>
            <p:spPr bwMode="auto">
              <a:xfrm>
                <a:off x="2687" y="3953"/>
                <a:ext cx="124" cy="155"/>
              </a:xfrm>
              <a:prstGeom prst="line">
                <a:avLst/>
              </a:prstGeom>
              <a:noFill/>
              <a:ln w="7938">
                <a:solidFill>
                  <a:srgbClr val="000000"/>
                </a:solidFill>
                <a:round/>
                <a:headEnd/>
                <a:tailEnd/>
              </a:ln>
            </p:spPr>
            <p:txBody>
              <a:bodyPr/>
              <a:lstStyle/>
              <a:p>
                <a:endParaRPr lang="es-ES" sz="2000"/>
              </a:p>
            </p:txBody>
          </p:sp>
          <p:sp>
            <p:nvSpPr>
              <p:cNvPr id="64693" name="Line 121"/>
              <p:cNvSpPr>
                <a:spLocks noChangeShapeType="1"/>
              </p:cNvSpPr>
              <p:nvPr/>
            </p:nvSpPr>
            <p:spPr bwMode="auto">
              <a:xfrm>
                <a:off x="2687" y="3579"/>
                <a:ext cx="0" cy="374"/>
              </a:xfrm>
              <a:prstGeom prst="line">
                <a:avLst/>
              </a:prstGeom>
              <a:noFill/>
              <a:ln w="7938">
                <a:solidFill>
                  <a:srgbClr val="000000"/>
                </a:solidFill>
                <a:round/>
                <a:headEnd/>
                <a:tailEnd/>
              </a:ln>
            </p:spPr>
            <p:txBody>
              <a:bodyPr/>
              <a:lstStyle/>
              <a:p>
                <a:endParaRPr lang="es-ES" sz="2000"/>
              </a:p>
            </p:txBody>
          </p:sp>
          <p:sp>
            <p:nvSpPr>
              <p:cNvPr id="64694" name="Line 122"/>
              <p:cNvSpPr>
                <a:spLocks noChangeShapeType="1"/>
              </p:cNvSpPr>
              <p:nvPr/>
            </p:nvSpPr>
            <p:spPr bwMode="auto">
              <a:xfrm flipH="1">
                <a:off x="2687" y="3424"/>
                <a:ext cx="124" cy="155"/>
              </a:xfrm>
              <a:prstGeom prst="line">
                <a:avLst/>
              </a:prstGeom>
              <a:noFill/>
              <a:ln w="7938">
                <a:solidFill>
                  <a:srgbClr val="000000"/>
                </a:solidFill>
                <a:round/>
                <a:headEnd/>
                <a:tailEnd/>
              </a:ln>
            </p:spPr>
            <p:txBody>
              <a:bodyPr/>
              <a:lstStyle/>
              <a:p>
                <a:endParaRPr lang="es-ES" sz="2000"/>
              </a:p>
            </p:txBody>
          </p:sp>
        </p:grpSp>
        <p:graphicFrame>
          <p:nvGraphicFramePr>
            <p:cNvPr id="64515" name="Object 144"/>
            <p:cNvGraphicFramePr>
              <a:graphicFrameLocks noChangeAspect="1"/>
            </p:cNvGraphicFramePr>
            <p:nvPr/>
          </p:nvGraphicFramePr>
          <p:xfrm>
            <a:off x="3668836" y="3647346"/>
            <a:ext cx="1326022" cy="336424"/>
          </p:xfrm>
          <a:graphic>
            <a:graphicData uri="http://schemas.openxmlformats.org/presentationml/2006/ole">
              <p:oleObj spid="_x0000_s64515" name="Document" r:id="rId4" imgW="676440" imgH="171360" progId="">
                <p:embed/>
              </p:oleObj>
            </a:graphicData>
          </a:graphic>
        </p:graphicFrame>
        <p:sp>
          <p:nvSpPr>
            <p:cNvPr id="64638" name="Text Box 135"/>
            <p:cNvSpPr txBox="1">
              <a:spLocks noChangeArrowheads="1"/>
            </p:cNvSpPr>
            <p:nvPr/>
          </p:nvSpPr>
          <p:spPr bwMode="auto">
            <a:xfrm>
              <a:off x="3926093" y="3008140"/>
              <a:ext cx="745717" cy="584776"/>
            </a:xfrm>
            <a:prstGeom prst="rect">
              <a:avLst/>
            </a:prstGeom>
            <a:noFill/>
            <a:ln w="9525">
              <a:noFill/>
              <a:miter lim="800000"/>
              <a:headEnd/>
              <a:tailEnd/>
            </a:ln>
          </p:spPr>
          <p:txBody>
            <a:bodyPr wrap="none">
              <a:spAutoFit/>
            </a:bodyPr>
            <a:lstStyle/>
            <a:p>
              <a:r>
                <a:rPr lang="es-ES" sz="1600" dirty="0"/>
                <a:t>CO</a:t>
              </a:r>
              <a:r>
                <a:rPr lang="es-ES" sz="1600" baseline="-25000" dirty="0"/>
                <a:t>2</a:t>
              </a:r>
              <a:r>
                <a:rPr lang="es-ES" sz="1600" dirty="0"/>
                <a:t> +</a:t>
              </a:r>
            </a:p>
            <a:p>
              <a:r>
                <a:rPr lang="es-ES" sz="1600" b="1" dirty="0">
                  <a:solidFill>
                    <a:srgbClr val="CC0000"/>
                  </a:solidFill>
                </a:rPr>
                <a:t>2 H</a:t>
              </a:r>
              <a:r>
                <a:rPr lang="es-ES" sz="1600" b="1" baseline="-25000" dirty="0">
                  <a:solidFill>
                    <a:srgbClr val="CC0000"/>
                  </a:solidFill>
                </a:rPr>
                <a:t>2</a:t>
              </a:r>
              <a:r>
                <a:rPr lang="es-ES" sz="1600" b="1" dirty="0">
                  <a:solidFill>
                    <a:srgbClr val="CC0000"/>
                  </a:solidFill>
                </a:rPr>
                <a:t>O</a:t>
              </a:r>
            </a:p>
          </p:txBody>
        </p:sp>
        <p:sp>
          <p:nvSpPr>
            <p:cNvPr id="64640" name="AutoShape 147"/>
            <p:cNvSpPr>
              <a:spLocks noChangeAspect="1" noChangeArrowheads="1" noTextEdit="1"/>
            </p:cNvSpPr>
            <p:nvPr/>
          </p:nvSpPr>
          <p:spPr bwMode="auto">
            <a:xfrm>
              <a:off x="5204009" y="3153223"/>
              <a:ext cx="3049433" cy="1526525"/>
            </a:xfrm>
            <a:prstGeom prst="rect">
              <a:avLst/>
            </a:prstGeom>
            <a:noFill/>
            <a:ln w="9525">
              <a:noFill/>
              <a:miter lim="800000"/>
              <a:headEnd/>
              <a:tailEnd/>
            </a:ln>
          </p:spPr>
          <p:txBody>
            <a:bodyPr/>
            <a:lstStyle/>
            <a:p>
              <a:endParaRPr lang="es-ES" sz="2000"/>
            </a:p>
          </p:txBody>
        </p:sp>
        <p:sp>
          <p:nvSpPr>
            <p:cNvPr id="64641" name="Rectangle 148"/>
            <p:cNvSpPr>
              <a:spLocks noChangeArrowheads="1"/>
            </p:cNvSpPr>
            <p:nvPr/>
          </p:nvSpPr>
          <p:spPr bwMode="auto">
            <a:xfrm>
              <a:off x="7048728" y="4095211"/>
              <a:ext cx="129844" cy="215444"/>
            </a:xfrm>
            <a:prstGeom prst="rect">
              <a:avLst/>
            </a:prstGeom>
            <a:noFill/>
            <a:ln w="9525">
              <a:noFill/>
              <a:miter lim="800000"/>
              <a:headEnd/>
              <a:tailEnd/>
            </a:ln>
          </p:spPr>
          <p:txBody>
            <a:bodyPr wrap="none" lIns="0" tIns="0" rIns="0" bIns="0">
              <a:spAutoFit/>
            </a:bodyPr>
            <a:lstStyle/>
            <a:p>
              <a:r>
                <a:rPr lang="en-US" sz="1400" b="1">
                  <a:solidFill>
                    <a:srgbClr val="CC0000"/>
                  </a:solidFill>
                  <a:latin typeface="Times New Roman" pitchFamily="18" charset="0"/>
                </a:rPr>
                <a:t>N</a:t>
              </a:r>
              <a:endParaRPr lang="en-US" sz="2000">
                <a:solidFill>
                  <a:srgbClr val="CC0000"/>
                </a:solidFill>
              </a:endParaRPr>
            </a:p>
          </p:txBody>
        </p:sp>
        <p:sp>
          <p:nvSpPr>
            <p:cNvPr id="64642" name="Rectangle 149"/>
            <p:cNvSpPr>
              <a:spLocks noChangeArrowheads="1"/>
            </p:cNvSpPr>
            <p:nvPr/>
          </p:nvSpPr>
          <p:spPr bwMode="auto">
            <a:xfrm>
              <a:off x="7199317" y="4095211"/>
              <a:ext cx="139462" cy="215444"/>
            </a:xfrm>
            <a:prstGeom prst="rect">
              <a:avLst/>
            </a:prstGeom>
            <a:noFill/>
            <a:ln w="9525">
              <a:noFill/>
              <a:miter lim="800000"/>
              <a:headEnd/>
              <a:tailEnd/>
            </a:ln>
          </p:spPr>
          <p:txBody>
            <a:bodyPr wrap="none" lIns="0" tIns="0" rIns="0" bIns="0">
              <a:spAutoFit/>
            </a:bodyPr>
            <a:lstStyle/>
            <a:p>
              <a:r>
                <a:rPr lang="en-US" sz="1400" b="1">
                  <a:solidFill>
                    <a:srgbClr val="CC0000"/>
                  </a:solidFill>
                  <a:latin typeface="Times New Roman" pitchFamily="18" charset="0"/>
                </a:rPr>
                <a:t>H</a:t>
              </a:r>
              <a:endParaRPr lang="en-US" sz="2000">
                <a:solidFill>
                  <a:srgbClr val="CC0000"/>
                </a:solidFill>
              </a:endParaRPr>
            </a:p>
          </p:txBody>
        </p:sp>
        <p:sp>
          <p:nvSpPr>
            <p:cNvPr id="64643" name="Rectangle 150"/>
            <p:cNvSpPr>
              <a:spLocks noChangeArrowheads="1"/>
            </p:cNvSpPr>
            <p:nvPr/>
          </p:nvSpPr>
          <p:spPr bwMode="auto">
            <a:xfrm>
              <a:off x="7349906" y="4181419"/>
              <a:ext cx="64120" cy="153888"/>
            </a:xfrm>
            <a:prstGeom prst="rect">
              <a:avLst/>
            </a:prstGeom>
            <a:noFill/>
            <a:ln w="9525">
              <a:noFill/>
              <a:miter lim="800000"/>
              <a:headEnd/>
              <a:tailEnd/>
            </a:ln>
          </p:spPr>
          <p:txBody>
            <a:bodyPr wrap="none" lIns="0" tIns="0" rIns="0" bIns="0">
              <a:spAutoFit/>
            </a:bodyPr>
            <a:lstStyle/>
            <a:p>
              <a:r>
                <a:rPr lang="en-US" sz="1000" b="1">
                  <a:solidFill>
                    <a:srgbClr val="CC0000"/>
                  </a:solidFill>
                  <a:latin typeface="Times New Roman" pitchFamily="18" charset="0"/>
                </a:rPr>
                <a:t>3</a:t>
              </a:r>
              <a:endParaRPr lang="en-US" sz="2000">
                <a:solidFill>
                  <a:srgbClr val="CC0000"/>
                </a:solidFill>
              </a:endParaRPr>
            </a:p>
          </p:txBody>
        </p:sp>
        <p:sp>
          <p:nvSpPr>
            <p:cNvPr id="64644" name="Rectangle 151"/>
            <p:cNvSpPr>
              <a:spLocks noChangeArrowheads="1"/>
            </p:cNvSpPr>
            <p:nvPr/>
          </p:nvSpPr>
          <p:spPr bwMode="auto">
            <a:xfrm>
              <a:off x="7425201" y="4042644"/>
              <a:ext cx="73737" cy="153888"/>
            </a:xfrm>
            <a:prstGeom prst="rect">
              <a:avLst/>
            </a:prstGeom>
            <a:noFill/>
            <a:ln w="9525">
              <a:noFill/>
              <a:miter lim="800000"/>
              <a:headEnd/>
              <a:tailEnd/>
            </a:ln>
          </p:spPr>
          <p:txBody>
            <a:bodyPr wrap="none" lIns="0" tIns="0" rIns="0" bIns="0">
              <a:spAutoFit/>
            </a:bodyPr>
            <a:lstStyle/>
            <a:p>
              <a:r>
                <a:rPr lang="en-US" sz="1000" b="1">
                  <a:solidFill>
                    <a:srgbClr val="CC0000"/>
                  </a:solidFill>
                  <a:latin typeface="Times New Roman" pitchFamily="18" charset="0"/>
                </a:rPr>
                <a:t>+</a:t>
              </a:r>
              <a:endParaRPr lang="en-US" sz="2000">
                <a:solidFill>
                  <a:srgbClr val="CC0000"/>
                </a:solidFill>
              </a:endParaRPr>
            </a:p>
          </p:txBody>
        </p:sp>
        <p:sp>
          <p:nvSpPr>
            <p:cNvPr id="64645" name="Rectangle 152"/>
            <p:cNvSpPr>
              <a:spLocks noChangeArrowheads="1"/>
            </p:cNvSpPr>
            <p:nvPr/>
          </p:nvSpPr>
          <p:spPr bwMode="auto">
            <a:xfrm>
              <a:off x="5821008" y="4105724"/>
              <a:ext cx="99386"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S</a:t>
              </a:r>
              <a:endParaRPr lang="en-US" sz="2000"/>
            </a:p>
          </p:txBody>
        </p:sp>
        <p:sp>
          <p:nvSpPr>
            <p:cNvPr id="64646" name="Rectangle 153"/>
            <p:cNvSpPr>
              <a:spLocks noChangeArrowheads="1"/>
            </p:cNvSpPr>
            <p:nvPr/>
          </p:nvSpPr>
          <p:spPr bwMode="auto">
            <a:xfrm>
              <a:off x="5933950" y="4105724"/>
              <a:ext cx="49694"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i</a:t>
              </a:r>
              <a:endParaRPr lang="en-US" sz="2000"/>
            </a:p>
          </p:txBody>
        </p:sp>
        <p:sp>
          <p:nvSpPr>
            <p:cNvPr id="64647" name="Rectangle 154"/>
            <p:cNvSpPr>
              <a:spLocks noChangeArrowheads="1"/>
            </p:cNvSpPr>
            <p:nvPr/>
          </p:nvSpPr>
          <p:spPr bwMode="auto">
            <a:xfrm>
              <a:off x="5900485" y="4429532"/>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O</a:t>
              </a:r>
              <a:endParaRPr lang="en-US" sz="2000"/>
            </a:p>
          </p:txBody>
        </p:sp>
        <p:sp>
          <p:nvSpPr>
            <p:cNvPr id="64648" name="Rectangle 155"/>
            <p:cNvSpPr>
              <a:spLocks noChangeArrowheads="1"/>
            </p:cNvSpPr>
            <p:nvPr/>
          </p:nvSpPr>
          <p:spPr bwMode="auto">
            <a:xfrm>
              <a:off x="6051075" y="4429532"/>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H</a:t>
              </a:r>
              <a:endParaRPr lang="en-US" sz="2000"/>
            </a:p>
          </p:txBody>
        </p:sp>
        <p:sp>
          <p:nvSpPr>
            <p:cNvPr id="64649" name="Rectangle 156"/>
            <p:cNvSpPr>
              <a:spLocks noChangeArrowheads="1"/>
            </p:cNvSpPr>
            <p:nvPr/>
          </p:nvSpPr>
          <p:spPr bwMode="auto">
            <a:xfrm>
              <a:off x="5578392" y="4343324"/>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O</a:t>
              </a:r>
              <a:endParaRPr lang="en-US" sz="2000"/>
            </a:p>
          </p:txBody>
        </p:sp>
        <p:sp>
          <p:nvSpPr>
            <p:cNvPr id="64650" name="Rectangle 157"/>
            <p:cNvSpPr>
              <a:spLocks noChangeArrowheads="1"/>
            </p:cNvSpPr>
            <p:nvPr/>
          </p:nvSpPr>
          <p:spPr bwMode="auto">
            <a:xfrm>
              <a:off x="5524012" y="3937512"/>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O</a:t>
              </a:r>
              <a:endParaRPr lang="en-US" sz="2000"/>
            </a:p>
          </p:txBody>
        </p:sp>
        <p:sp>
          <p:nvSpPr>
            <p:cNvPr id="64651" name="Line 158"/>
            <p:cNvSpPr>
              <a:spLocks noChangeShapeType="1"/>
            </p:cNvSpPr>
            <p:nvPr/>
          </p:nvSpPr>
          <p:spPr bwMode="auto">
            <a:xfrm flipH="1" flipV="1">
              <a:off x="6833302" y="4057364"/>
              <a:ext cx="184054" cy="107236"/>
            </a:xfrm>
            <a:prstGeom prst="line">
              <a:avLst/>
            </a:prstGeom>
            <a:noFill/>
            <a:ln w="9525">
              <a:solidFill>
                <a:srgbClr val="000000"/>
              </a:solidFill>
              <a:round/>
              <a:headEnd/>
              <a:tailEnd/>
            </a:ln>
          </p:spPr>
          <p:txBody>
            <a:bodyPr/>
            <a:lstStyle/>
            <a:p>
              <a:endParaRPr lang="es-ES" sz="2000"/>
            </a:p>
          </p:txBody>
        </p:sp>
        <p:sp>
          <p:nvSpPr>
            <p:cNvPr id="64652" name="Line 159"/>
            <p:cNvSpPr>
              <a:spLocks noChangeShapeType="1"/>
            </p:cNvSpPr>
            <p:nvPr/>
          </p:nvSpPr>
          <p:spPr bwMode="auto">
            <a:xfrm flipH="1">
              <a:off x="6544673" y="4057364"/>
              <a:ext cx="288629" cy="168212"/>
            </a:xfrm>
            <a:prstGeom prst="line">
              <a:avLst/>
            </a:prstGeom>
            <a:noFill/>
            <a:ln w="9525">
              <a:solidFill>
                <a:srgbClr val="000000"/>
              </a:solidFill>
              <a:round/>
              <a:headEnd/>
              <a:tailEnd/>
            </a:ln>
          </p:spPr>
          <p:txBody>
            <a:bodyPr/>
            <a:lstStyle/>
            <a:p>
              <a:endParaRPr lang="es-ES" sz="2000"/>
            </a:p>
          </p:txBody>
        </p:sp>
        <p:sp>
          <p:nvSpPr>
            <p:cNvPr id="64653" name="Line 160"/>
            <p:cNvSpPr>
              <a:spLocks noChangeShapeType="1"/>
            </p:cNvSpPr>
            <p:nvPr/>
          </p:nvSpPr>
          <p:spPr bwMode="auto">
            <a:xfrm flipH="1" flipV="1">
              <a:off x="6253951" y="4057364"/>
              <a:ext cx="290722" cy="168212"/>
            </a:xfrm>
            <a:prstGeom prst="line">
              <a:avLst/>
            </a:prstGeom>
            <a:noFill/>
            <a:ln w="9525">
              <a:solidFill>
                <a:srgbClr val="000000"/>
              </a:solidFill>
              <a:round/>
              <a:headEnd/>
              <a:tailEnd/>
            </a:ln>
          </p:spPr>
          <p:txBody>
            <a:bodyPr/>
            <a:lstStyle/>
            <a:p>
              <a:endParaRPr lang="es-ES" sz="2000"/>
            </a:p>
          </p:txBody>
        </p:sp>
        <p:sp>
          <p:nvSpPr>
            <p:cNvPr id="64654" name="Line 161"/>
            <p:cNvSpPr>
              <a:spLocks noChangeShapeType="1"/>
            </p:cNvSpPr>
            <p:nvPr/>
          </p:nvSpPr>
          <p:spPr bwMode="auto">
            <a:xfrm flipH="1">
              <a:off x="6015518" y="4057364"/>
              <a:ext cx="238433" cy="138775"/>
            </a:xfrm>
            <a:prstGeom prst="line">
              <a:avLst/>
            </a:prstGeom>
            <a:noFill/>
            <a:ln w="9525">
              <a:solidFill>
                <a:srgbClr val="000000"/>
              </a:solidFill>
              <a:round/>
              <a:headEnd/>
              <a:tailEnd/>
            </a:ln>
          </p:spPr>
          <p:txBody>
            <a:bodyPr/>
            <a:lstStyle/>
            <a:p>
              <a:endParaRPr lang="es-ES" sz="2000"/>
            </a:p>
          </p:txBody>
        </p:sp>
        <p:sp>
          <p:nvSpPr>
            <p:cNvPr id="64655" name="Line 162"/>
            <p:cNvSpPr>
              <a:spLocks noChangeShapeType="1"/>
            </p:cNvSpPr>
            <p:nvPr/>
          </p:nvSpPr>
          <p:spPr bwMode="auto">
            <a:xfrm>
              <a:off x="5967414" y="4326503"/>
              <a:ext cx="4183" cy="111441"/>
            </a:xfrm>
            <a:prstGeom prst="line">
              <a:avLst/>
            </a:prstGeom>
            <a:noFill/>
            <a:ln w="9525">
              <a:solidFill>
                <a:srgbClr val="000000"/>
              </a:solidFill>
              <a:round/>
              <a:headEnd/>
              <a:tailEnd/>
            </a:ln>
          </p:spPr>
          <p:txBody>
            <a:bodyPr/>
            <a:lstStyle/>
            <a:p>
              <a:endParaRPr lang="es-ES" sz="2000"/>
            </a:p>
          </p:txBody>
        </p:sp>
        <p:sp>
          <p:nvSpPr>
            <p:cNvPr id="64656" name="Line 163"/>
            <p:cNvSpPr>
              <a:spLocks noChangeShapeType="1"/>
            </p:cNvSpPr>
            <p:nvPr/>
          </p:nvSpPr>
          <p:spPr bwMode="auto">
            <a:xfrm flipH="1">
              <a:off x="5747804" y="4326503"/>
              <a:ext cx="85753" cy="65183"/>
            </a:xfrm>
            <a:prstGeom prst="line">
              <a:avLst/>
            </a:prstGeom>
            <a:noFill/>
            <a:ln w="9525">
              <a:solidFill>
                <a:srgbClr val="000000"/>
              </a:solidFill>
              <a:round/>
              <a:headEnd/>
              <a:tailEnd/>
            </a:ln>
          </p:spPr>
          <p:txBody>
            <a:bodyPr/>
            <a:lstStyle/>
            <a:p>
              <a:endParaRPr lang="es-ES" sz="2000"/>
            </a:p>
          </p:txBody>
        </p:sp>
        <p:sp>
          <p:nvSpPr>
            <p:cNvPr id="64657" name="Line 164"/>
            <p:cNvSpPr>
              <a:spLocks noChangeShapeType="1"/>
            </p:cNvSpPr>
            <p:nvPr/>
          </p:nvSpPr>
          <p:spPr bwMode="auto">
            <a:xfrm flipH="1" flipV="1">
              <a:off x="5693424" y="4101519"/>
              <a:ext cx="96210" cy="44156"/>
            </a:xfrm>
            <a:prstGeom prst="line">
              <a:avLst/>
            </a:prstGeom>
            <a:noFill/>
            <a:ln w="9525">
              <a:solidFill>
                <a:srgbClr val="000000"/>
              </a:solidFill>
              <a:round/>
              <a:headEnd/>
              <a:tailEnd/>
            </a:ln>
          </p:spPr>
          <p:txBody>
            <a:bodyPr/>
            <a:lstStyle/>
            <a:p>
              <a:endParaRPr lang="es-ES" sz="2000"/>
            </a:p>
          </p:txBody>
        </p:sp>
        <p:sp>
          <p:nvSpPr>
            <p:cNvPr id="64658" name="Line 165"/>
            <p:cNvSpPr>
              <a:spLocks noChangeShapeType="1"/>
            </p:cNvSpPr>
            <p:nvPr/>
          </p:nvSpPr>
          <p:spPr bwMode="auto">
            <a:xfrm flipH="1">
              <a:off x="5319043" y="4463175"/>
              <a:ext cx="240525" cy="0"/>
            </a:xfrm>
            <a:prstGeom prst="line">
              <a:avLst/>
            </a:prstGeom>
            <a:noFill/>
            <a:ln w="9525">
              <a:solidFill>
                <a:srgbClr val="000000"/>
              </a:solidFill>
              <a:round/>
              <a:headEnd/>
              <a:tailEnd/>
            </a:ln>
          </p:spPr>
          <p:txBody>
            <a:bodyPr/>
            <a:lstStyle/>
            <a:p>
              <a:endParaRPr lang="es-ES" sz="2000"/>
            </a:p>
          </p:txBody>
        </p:sp>
        <p:sp>
          <p:nvSpPr>
            <p:cNvPr id="64659" name="Line 166"/>
            <p:cNvSpPr>
              <a:spLocks noChangeShapeType="1"/>
            </p:cNvSpPr>
            <p:nvPr/>
          </p:nvSpPr>
          <p:spPr bwMode="auto">
            <a:xfrm flipH="1">
              <a:off x="5264664" y="4057364"/>
              <a:ext cx="240525" cy="0"/>
            </a:xfrm>
            <a:prstGeom prst="line">
              <a:avLst/>
            </a:prstGeom>
            <a:noFill/>
            <a:ln w="9525">
              <a:solidFill>
                <a:srgbClr val="000000"/>
              </a:solidFill>
              <a:round/>
              <a:headEnd/>
              <a:tailEnd/>
            </a:ln>
          </p:spPr>
          <p:txBody>
            <a:bodyPr/>
            <a:lstStyle/>
            <a:p>
              <a:endParaRPr lang="es-ES" sz="2000"/>
            </a:p>
          </p:txBody>
        </p:sp>
        <p:sp>
          <p:nvSpPr>
            <p:cNvPr id="64660" name="Rectangle 167"/>
            <p:cNvSpPr>
              <a:spLocks noChangeArrowheads="1"/>
            </p:cNvSpPr>
            <p:nvPr/>
          </p:nvSpPr>
          <p:spPr bwMode="auto">
            <a:xfrm>
              <a:off x="6992257" y="3464416"/>
              <a:ext cx="129844" cy="215444"/>
            </a:xfrm>
            <a:prstGeom prst="rect">
              <a:avLst/>
            </a:prstGeom>
            <a:noFill/>
            <a:ln w="9525">
              <a:noFill/>
              <a:miter lim="800000"/>
              <a:headEnd/>
              <a:tailEnd/>
            </a:ln>
          </p:spPr>
          <p:txBody>
            <a:bodyPr wrap="none" lIns="0" tIns="0" rIns="0" bIns="0">
              <a:spAutoFit/>
            </a:bodyPr>
            <a:lstStyle/>
            <a:p>
              <a:r>
                <a:rPr lang="en-US" sz="1400" b="1" dirty="0">
                  <a:solidFill>
                    <a:srgbClr val="CC0000"/>
                  </a:solidFill>
                  <a:latin typeface="Times New Roman" pitchFamily="18" charset="0"/>
                </a:rPr>
                <a:t>N</a:t>
              </a:r>
              <a:endParaRPr lang="en-US" sz="2000" dirty="0">
                <a:solidFill>
                  <a:srgbClr val="CC0000"/>
                </a:solidFill>
              </a:endParaRPr>
            </a:p>
          </p:txBody>
        </p:sp>
        <p:sp>
          <p:nvSpPr>
            <p:cNvPr id="64661" name="Rectangle 168"/>
            <p:cNvSpPr>
              <a:spLocks noChangeArrowheads="1"/>
            </p:cNvSpPr>
            <p:nvPr/>
          </p:nvSpPr>
          <p:spPr bwMode="auto">
            <a:xfrm>
              <a:off x="7142847" y="3464416"/>
              <a:ext cx="139462" cy="215444"/>
            </a:xfrm>
            <a:prstGeom prst="rect">
              <a:avLst/>
            </a:prstGeom>
            <a:noFill/>
            <a:ln w="9525">
              <a:noFill/>
              <a:miter lim="800000"/>
              <a:headEnd/>
              <a:tailEnd/>
            </a:ln>
          </p:spPr>
          <p:txBody>
            <a:bodyPr wrap="none" lIns="0" tIns="0" rIns="0" bIns="0">
              <a:spAutoFit/>
            </a:bodyPr>
            <a:lstStyle/>
            <a:p>
              <a:r>
                <a:rPr lang="en-US" sz="1400" b="1">
                  <a:solidFill>
                    <a:srgbClr val="CC0000"/>
                  </a:solidFill>
                  <a:latin typeface="Times New Roman" pitchFamily="18" charset="0"/>
                </a:rPr>
                <a:t>H</a:t>
              </a:r>
              <a:endParaRPr lang="en-US" sz="2000">
                <a:solidFill>
                  <a:srgbClr val="CC0000"/>
                </a:solidFill>
              </a:endParaRPr>
            </a:p>
          </p:txBody>
        </p:sp>
        <p:sp>
          <p:nvSpPr>
            <p:cNvPr id="64662" name="Rectangle 169"/>
            <p:cNvSpPr>
              <a:spLocks noChangeArrowheads="1"/>
            </p:cNvSpPr>
            <p:nvPr/>
          </p:nvSpPr>
          <p:spPr bwMode="auto">
            <a:xfrm>
              <a:off x="7293436" y="3550624"/>
              <a:ext cx="64120" cy="153888"/>
            </a:xfrm>
            <a:prstGeom prst="rect">
              <a:avLst/>
            </a:prstGeom>
            <a:noFill/>
            <a:ln w="9525">
              <a:noFill/>
              <a:miter lim="800000"/>
              <a:headEnd/>
              <a:tailEnd/>
            </a:ln>
          </p:spPr>
          <p:txBody>
            <a:bodyPr wrap="none" lIns="0" tIns="0" rIns="0" bIns="0">
              <a:spAutoFit/>
            </a:bodyPr>
            <a:lstStyle/>
            <a:p>
              <a:r>
                <a:rPr lang="en-US" sz="1000" b="1">
                  <a:solidFill>
                    <a:srgbClr val="CC0000"/>
                  </a:solidFill>
                  <a:latin typeface="Times New Roman" pitchFamily="18" charset="0"/>
                </a:rPr>
                <a:t>3</a:t>
              </a:r>
              <a:endParaRPr lang="en-US" sz="2000">
                <a:solidFill>
                  <a:srgbClr val="CC0000"/>
                </a:solidFill>
              </a:endParaRPr>
            </a:p>
          </p:txBody>
        </p:sp>
        <p:sp>
          <p:nvSpPr>
            <p:cNvPr id="64663" name="Rectangle 170"/>
            <p:cNvSpPr>
              <a:spLocks noChangeArrowheads="1"/>
            </p:cNvSpPr>
            <p:nvPr/>
          </p:nvSpPr>
          <p:spPr bwMode="auto">
            <a:xfrm>
              <a:off x="7368731" y="3411849"/>
              <a:ext cx="73737" cy="153888"/>
            </a:xfrm>
            <a:prstGeom prst="rect">
              <a:avLst/>
            </a:prstGeom>
            <a:noFill/>
            <a:ln w="9525">
              <a:noFill/>
              <a:miter lim="800000"/>
              <a:headEnd/>
              <a:tailEnd/>
            </a:ln>
          </p:spPr>
          <p:txBody>
            <a:bodyPr wrap="none" lIns="0" tIns="0" rIns="0" bIns="0">
              <a:spAutoFit/>
            </a:bodyPr>
            <a:lstStyle/>
            <a:p>
              <a:r>
                <a:rPr lang="en-US" sz="1000" b="1">
                  <a:solidFill>
                    <a:srgbClr val="CC0000"/>
                  </a:solidFill>
                  <a:latin typeface="Times New Roman" pitchFamily="18" charset="0"/>
                </a:rPr>
                <a:t>+</a:t>
              </a:r>
              <a:endParaRPr lang="en-US" sz="2000">
                <a:solidFill>
                  <a:srgbClr val="CC0000"/>
                </a:solidFill>
              </a:endParaRPr>
            </a:p>
          </p:txBody>
        </p:sp>
        <p:sp>
          <p:nvSpPr>
            <p:cNvPr id="64664" name="Rectangle 171"/>
            <p:cNvSpPr>
              <a:spLocks noChangeArrowheads="1"/>
            </p:cNvSpPr>
            <p:nvPr/>
          </p:nvSpPr>
          <p:spPr bwMode="auto">
            <a:xfrm>
              <a:off x="5758262" y="3474928"/>
              <a:ext cx="99386"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S</a:t>
              </a:r>
              <a:endParaRPr lang="en-US" sz="2000"/>
            </a:p>
          </p:txBody>
        </p:sp>
        <p:sp>
          <p:nvSpPr>
            <p:cNvPr id="64665" name="Rectangle 172"/>
            <p:cNvSpPr>
              <a:spLocks noChangeArrowheads="1"/>
            </p:cNvSpPr>
            <p:nvPr/>
          </p:nvSpPr>
          <p:spPr bwMode="auto">
            <a:xfrm>
              <a:off x="5871204" y="3474928"/>
              <a:ext cx="49694"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i</a:t>
              </a:r>
              <a:endParaRPr lang="en-US" sz="2000"/>
            </a:p>
          </p:txBody>
        </p:sp>
        <p:sp>
          <p:nvSpPr>
            <p:cNvPr id="64666" name="Rectangle 173"/>
            <p:cNvSpPr>
              <a:spLocks noChangeArrowheads="1"/>
            </p:cNvSpPr>
            <p:nvPr/>
          </p:nvSpPr>
          <p:spPr bwMode="auto">
            <a:xfrm>
              <a:off x="5515646" y="3235226"/>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O</a:t>
              </a:r>
              <a:endParaRPr lang="en-US" sz="2000"/>
            </a:p>
          </p:txBody>
        </p:sp>
        <p:sp>
          <p:nvSpPr>
            <p:cNvPr id="64667" name="Rectangle 174"/>
            <p:cNvSpPr>
              <a:spLocks noChangeArrowheads="1"/>
            </p:cNvSpPr>
            <p:nvPr/>
          </p:nvSpPr>
          <p:spPr bwMode="auto">
            <a:xfrm>
              <a:off x="5461267" y="3641039"/>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O</a:t>
              </a:r>
              <a:endParaRPr lang="en-US" sz="2000"/>
            </a:p>
          </p:txBody>
        </p:sp>
        <p:sp>
          <p:nvSpPr>
            <p:cNvPr id="64668" name="Rectangle 175"/>
            <p:cNvSpPr>
              <a:spLocks noChangeArrowheads="1"/>
            </p:cNvSpPr>
            <p:nvPr/>
          </p:nvSpPr>
          <p:spPr bwMode="auto">
            <a:xfrm>
              <a:off x="5837740" y="3149018"/>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O</a:t>
              </a:r>
              <a:endParaRPr lang="en-US" sz="2000"/>
            </a:p>
          </p:txBody>
        </p:sp>
        <p:sp>
          <p:nvSpPr>
            <p:cNvPr id="64669" name="Rectangle 176"/>
            <p:cNvSpPr>
              <a:spLocks noChangeArrowheads="1"/>
            </p:cNvSpPr>
            <p:nvPr/>
          </p:nvSpPr>
          <p:spPr bwMode="auto">
            <a:xfrm>
              <a:off x="5988329" y="3149018"/>
              <a:ext cx="139462" cy="215444"/>
            </a:xfrm>
            <a:prstGeom prst="rect">
              <a:avLst/>
            </a:prstGeom>
            <a:noFill/>
            <a:ln w="9525">
              <a:noFill/>
              <a:miter lim="800000"/>
              <a:headEnd/>
              <a:tailEnd/>
            </a:ln>
          </p:spPr>
          <p:txBody>
            <a:bodyPr wrap="none" lIns="0" tIns="0" rIns="0" bIns="0">
              <a:spAutoFit/>
            </a:bodyPr>
            <a:lstStyle/>
            <a:p>
              <a:r>
                <a:rPr lang="en-US" sz="1400" b="1">
                  <a:solidFill>
                    <a:srgbClr val="000000"/>
                  </a:solidFill>
                  <a:latin typeface="Times New Roman" pitchFamily="18" charset="0"/>
                </a:rPr>
                <a:t>H</a:t>
              </a:r>
              <a:endParaRPr lang="en-US" sz="2000"/>
            </a:p>
          </p:txBody>
        </p:sp>
        <p:sp>
          <p:nvSpPr>
            <p:cNvPr id="64670" name="Line 177"/>
            <p:cNvSpPr>
              <a:spLocks noChangeShapeType="1"/>
            </p:cNvSpPr>
            <p:nvPr/>
          </p:nvSpPr>
          <p:spPr bwMode="auto">
            <a:xfrm flipH="1" flipV="1">
              <a:off x="6770557" y="3426568"/>
              <a:ext cx="177780" cy="103031"/>
            </a:xfrm>
            <a:prstGeom prst="line">
              <a:avLst/>
            </a:prstGeom>
            <a:noFill/>
            <a:ln w="9525">
              <a:solidFill>
                <a:srgbClr val="000000"/>
              </a:solidFill>
              <a:round/>
              <a:headEnd/>
              <a:tailEnd/>
            </a:ln>
          </p:spPr>
          <p:txBody>
            <a:bodyPr/>
            <a:lstStyle/>
            <a:p>
              <a:endParaRPr lang="es-ES" sz="2000"/>
            </a:p>
          </p:txBody>
        </p:sp>
        <p:sp>
          <p:nvSpPr>
            <p:cNvPr id="64671" name="Line 178"/>
            <p:cNvSpPr>
              <a:spLocks noChangeShapeType="1"/>
            </p:cNvSpPr>
            <p:nvPr/>
          </p:nvSpPr>
          <p:spPr bwMode="auto">
            <a:xfrm flipH="1">
              <a:off x="6481927" y="3426568"/>
              <a:ext cx="288629" cy="168212"/>
            </a:xfrm>
            <a:prstGeom prst="line">
              <a:avLst/>
            </a:prstGeom>
            <a:noFill/>
            <a:ln w="9525">
              <a:solidFill>
                <a:srgbClr val="000000"/>
              </a:solidFill>
              <a:round/>
              <a:headEnd/>
              <a:tailEnd/>
            </a:ln>
          </p:spPr>
          <p:txBody>
            <a:bodyPr/>
            <a:lstStyle/>
            <a:p>
              <a:endParaRPr lang="es-ES" sz="2000"/>
            </a:p>
          </p:txBody>
        </p:sp>
        <p:sp>
          <p:nvSpPr>
            <p:cNvPr id="64672" name="Line 179"/>
            <p:cNvSpPr>
              <a:spLocks noChangeShapeType="1"/>
            </p:cNvSpPr>
            <p:nvPr/>
          </p:nvSpPr>
          <p:spPr bwMode="auto">
            <a:xfrm flipH="1" flipV="1">
              <a:off x="6191206" y="3426568"/>
              <a:ext cx="290722" cy="168212"/>
            </a:xfrm>
            <a:prstGeom prst="line">
              <a:avLst/>
            </a:prstGeom>
            <a:noFill/>
            <a:ln w="9525">
              <a:solidFill>
                <a:srgbClr val="000000"/>
              </a:solidFill>
              <a:round/>
              <a:headEnd/>
              <a:tailEnd/>
            </a:ln>
          </p:spPr>
          <p:txBody>
            <a:bodyPr/>
            <a:lstStyle/>
            <a:p>
              <a:endParaRPr lang="es-ES" sz="2000"/>
            </a:p>
          </p:txBody>
        </p:sp>
        <p:sp>
          <p:nvSpPr>
            <p:cNvPr id="64673" name="Line 180"/>
            <p:cNvSpPr>
              <a:spLocks noChangeShapeType="1"/>
            </p:cNvSpPr>
            <p:nvPr/>
          </p:nvSpPr>
          <p:spPr bwMode="auto">
            <a:xfrm flipH="1">
              <a:off x="5952773" y="3426568"/>
              <a:ext cx="238433" cy="138775"/>
            </a:xfrm>
            <a:prstGeom prst="line">
              <a:avLst/>
            </a:prstGeom>
            <a:noFill/>
            <a:ln w="9525">
              <a:solidFill>
                <a:srgbClr val="000000"/>
              </a:solidFill>
              <a:round/>
              <a:headEnd/>
              <a:tailEnd/>
            </a:ln>
          </p:spPr>
          <p:txBody>
            <a:bodyPr/>
            <a:lstStyle/>
            <a:p>
              <a:endParaRPr lang="es-ES" sz="2000"/>
            </a:p>
          </p:txBody>
        </p:sp>
        <p:sp>
          <p:nvSpPr>
            <p:cNvPr id="64674" name="Line 181"/>
            <p:cNvSpPr>
              <a:spLocks noChangeShapeType="1"/>
            </p:cNvSpPr>
            <p:nvPr/>
          </p:nvSpPr>
          <p:spPr bwMode="auto">
            <a:xfrm flipH="1" flipV="1">
              <a:off x="5685058" y="3428670"/>
              <a:ext cx="69021" cy="52567"/>
            </a:xfrm>
            <a:prstGeom prst="line">
              <a:avLst/>
            </a:prstGeom>
            <a:noFill/>
            <a:ln w="9525">
              <a:solidFill>
                <a:srgbClr val="000000"/>
              </a:solidFill>
              <a:round/>
              <a:headEnd/>
              <a:tailEnd/>
            </a:ln>
          </p:spPr>
          <p:txBody>
            <a:bodyPr/>
            <a:lstStyle/>
            <a:p>
              <a:endParaRPr lang="es-ES" sz="2000"/>
            </a:p>
          </p:txBody>
        </p:sp>
        <p:sp>
          <p:nvSpPr>
            <p:cNvPr id="64675" name="Line 182"/>
            <p:cNvSpPr>
              <a:spLocks noChangeShapeType="1"/>
            </p:cNvSpPr>
            <p:nvPr/>
          </p:nvSpPr>
          <p:spPr bwMode="auto">
            <a:xfrm flipH="1">
              <a:off x="5630679" y="3674681"/>
              <a:ext cx="96210" cy="44156"/>
            </a:xfrm>
            <a:prstGeom prst="line">
              <a:avLst/>
            </a:prstGeom>
            <a:noFill/>
            <a:ln w="9525">
              <a:solidFill>
                <a:srgbClr val="000000"/>
              </a:solidFill>
              <a:round/>
              <a:headEnd/>
              <a:tailEnd/>
            </a:ln>
          </p:spPr>
          <p:txBody>
            <a:bodyPr/>
            <a:lstStyle/>
            <a:p>
              <a:endParaRPr lang="es-ES" sz="2000"/>
            </a:p>
          </p:txBody>
        </p:sp>
        <p:sp>
          <p:nvSpPr>
            <p:cNvPr id="64676" name="Line 183"/>
            <p:cNvSpPr>
              <a:spLocks noChangeShapeType="1"/>
            </p:cNvSpPr>
            <p:nvPr/>
          </p:nvSpPr>
          <p:spPr bwMode="auto">
            <a:xfrm flipV="1">
              <a:off x="5904668" y="3369796"/>
              <a:ext cx="4183" cy="111441"/>
            </a:xfrm>
            <a:prstGeom prst="line">
              <a:avLst/>
            </a:prstGeom>
            <a:noFill/>
            <a:ln w="9525">
              <a:solidFill>
                <a:srgbClr val="000000"/>
              </a:solidFill>
              <a:round/>
              <a:headEnd/>
              <a:tailEnd/>
            </a:ln>
          </p:spPr>
          <p:txBody>
            <a:bodyPr/>
            <a:lstStyle/>
            <a:p>
              <a:endParaRPr lang="es-ES" sz="2000"/>
            </a:p>
          </p:txBody>
        </p:sp>
        <p:sp>
          <p:nvSpPr>
            <p:cNvPr id="64677" name="Line 184"/>
            <p:cNvSpPr>
              <a:spLocks noChangeShapeType="1"/>
            </p:cNvSpPr>
            <p:nvPr/>
          </p:nvSpPr>
          <p:spPr bwMode="auto">
            <a:xfrm flipH="1">
              <a:off x="5256298" y="3357180"/>
              <a:ext cx="240525" cy="0"/>
            </a:xfrm>
            <a:prstGeom prst="line">
              <a:avLst/>
            </a:prstGeom>
            <a:noFill/>
            <a:ln w="9525">
              <a:solidFill>
                <a:srgbClr val="000000"/>
              </a:solidFill>
              <a:round/>
              <a:headEnd/>
              <a:tailEnd/>
            </a:ln>
          </p:spPr>
          <p:txBody>
            <a:bodyPr/>
            <a:lstStyle/>
            <a:p>
              <a:endParaRPr lang="es-ES" sz="2000"/>
            </a:p>
          </p:txBody>
        </p:sp>
        <p:sp>
          <p:nvSpPr>
            <p:cNvPr id="64678" name="Line 185"/>
            <p:cNvSpPr>
              <a:spLocks noChangeShapeType="1"/>
            </p:cNvSpPr>
            <p:nvPr/>
          </p:nvSpPr>
          <p:spPr bwMode="auto">
            <a:xfrm flipH="1">
              <a:off x="5201919" y="3762992"/>
              <a:ext cx="240525" cy="0"/>
            </a:xfrm>
            <a:prstGeom prst="line">
              <a:avLst/>
            </a:prstGeom>
            <a:noFill/>
            <a:ln w="9525">
              <a:solidFill>
                <a:srgbClr val="000000"/>
              </a:solidFill>
              <a:round/>
              <a:headEnd/>
              <a:tailEnd/>
            </a:ln>
          </p:spPr>
          <p:txBody>
            <a:bodyPr/>
            <a:lstStyle/>
            <a:p>
              <a:endParaRPr lang="es-ES" sz="2000"/>
            </a:p>
          </p:txBody>
        </p:sp>
        <p:sp>
          <p:nvSpPr>
            <p:cNvPr id="64679" name="Rectangle 186"/>
            <p:cNvSpPr>
              <a:spLocks noChangeArrowheads="1"/>
            </p:cNvSpPr>
            <p:nvPr/>
          </p:nvSpPr>
          <p:spPr bwMode="auto">
            <a:xfrm>
              <a:off x="7625987" y="3477032"/>
              <a:ext cx="139462" cy="215444"/>
            </a:xfrm>
            <a:prstGeom prst="rect">
              <a:avLst/>
            </a:prstGeom>
            <a:noFill/>
            <a:ln w="9525">
              <a:noFill/>
              <a:miter lim="800000"/>
              <a:headEnd/>
              <a:tailEnd/>
            </a:ln>
          </p:spPr>
          <p:txBody>
            <a:bodyPr wrap="none" lIns="0" tIns="0" rIns="0" bIns="0">
              <a:spAutoFit/>
            </a:bodyPr>
            <a:lstStyle/>
            <a:p>
              <a:r>
                <a:rPr lang="en-US" sz="1400" b="1">
                  <a:solidFill>
                    <a:srgbClr val="CC0000"/>
                  </a:solidFill>
                  <a:latin typeface="Times New Roman" pitchFamily="18" charset="0"/>
                </a:rPr>
                <a:t>H</a:t>
              </a:r>
              <a:endParaRPr lang="en-US" sz="2000">
                <a:solidFill>
                  <a:srgbClr val="CC0000"/>
                </a:solidFill>
              </a:endParaRPr>
            </a:p>
          </p:txBody>
        </p:sp>
        <p:sp>
          <p:nvSpPr>
            <p:cNvPr id="64680" name="Rectangle 187"/>
            <p:cNvSpPr>
              <a:spLocks noChangeArrowheads="1"/>
            </p:cNvSpPr>
            <p:nvPr/>
          </p:nvSpPr>
          <p:spPr bwMode="auto">
            <a:xfrm>
              <a:off x="7776576" y="3477032"/>
              <a:ext cx="129844" cy="215444"/>
            </a:xfrm>
            <a:prstGeom prst="rect">
              <a:avLst/>
            </a:prstGeom>
            <a:noFill/>
            <a:ln w="9525">
              <a:noFill/>
              <a:miter lim="800000"/>
              <a:headEnd/>
              <a:tailEnd/>
            </a:ln>
          </p:spPr>
          <p:txBody>
            <a:bodyPr wrap="none" lIns="0" tIns="0" rIns="0" bIns="0">
              <a:spAutoFit/>
            </a:bodyPr>
            <a:lstStyle/>
            <a:p>
              <a:r>
                <a:rPr lang="en-US" sz="1400" b="1">
                  <a:solidFill>
                    <a:srgbClr val="CC0000"/>
                  </a:solidFill>
                  <a:latin typeface="Times New Roman" pitchFamily="18" charset="0"/>
                </a:rPr>
                <a:t>C</a:t>
              </a:r>
              <a:endParaRPr lang="en-US" sz="2000">
                <a:solidFill>
                  <a:srgbClr val="CC0000"/>
                </a:solidFill>
              </a:endParaRPr>
            </a:p>
          </p:txBody>
        </p:sp>
        <p:sp>
          <p:nvSpPr>
            <p:cNvPr id="64681" name="Rectangle 188"/>
            <p:cNvSpPr>
              <a:spLocks noChangeArrowheads="1"/>
            </p:cNvSpPr>
            <p:nvPr/>
          </p:nvSpPr>
          <p:spPr bwMode="auto">
            <a:xfrm>
              <a:off x="7914616" y="3477032"/>
              <a:ext cx="139462" cy="215444"/>
            </a:xfrm>
            <a:prstGeom prst="rect">
              <a:avLst/>
            </a:prstGeom>
            <a:noFill/>
            <a:ln w="9525">
              <a:noFill/>
              <a:miter lim="800000"/>
              <a:headEnd/>
              <a:tailEnd/>
            </a:ln>
          </p:spPr>
          <p:txBody>
            <a:bodyPr wrap="none" lIns="0" tIns="0" rIns="0" bIns="0">
              <a:spAutoFit/>
            </a:bodyPr>
            <a:lstStyle/>
            <a:p>
              <a:r>
                <a:rPr lang="en-US" sz="1400" b="1">
                  <a:solidFill>
                    <a:srgbClr val="CC0000"/>
                  </a:solidFill>
                  <a:latin typeface="Times New Roman" pitchFamily="18" charset="0"/>
                </a:rPr>
                <a:t>O</a:t>
              </a:r>
              <a:endParaRPr lang="en-US" sz="2000">
                <a:solidFill>
                  <a:srgbClr val="CC0000"/>
                </a:solidFill>
              </a:endParaRPr>
            </a:p>
          </p:txBody>
        </p:sp>
        <p:sp>
          <p:nvSpPr>
            <p:cNvPr id="64682" name="Rectangle 189"/>
            <p:cNvSpPr>
              <a:spLocks noChangeArrowheads="1"/>
            </p:cNvSpPr>
            <p:nvPr/>
          </p:nvSpPr>
          <p:spPr bwMode="auto">
            <a:xfrm>
              <a:off x="8065205" y="3563240"/>
              <a:ext cx="64120" cy="153888"/>
            </a:xfrm>
            <a:prstGeom prst="rect">
              <a:avLst/>
            </a:prstGeom>
            <a:noFill/>
            <a:ln w="9525">
              <a:noFill/>
              <a:miter lim="800000"/>
              <a:headEnd/>
              <a:tailEnd/>
            </a:ln>
          </p:spPr>
          <p:txBody>
            <a:bodyPr wrap="none" lIns="0" tIns="0" rIns="0" bIns="0">
              <a:spAutoFit/>
            </a:bodyPr>
            <a:lstStyle/>
            <a:p>
              <a:r>
                <a:rPr lang="en-US" sz="1000" b="1">
                  <a:solidFill>
                    <a:srgbClr val="CC0000"/>
                  </a:solidFill>
                  <a:latin typeface="Times New Roman" pitchFamily="18" charset="0"/>
                </a:rPr>
                <a:t>3</a:t>
              </a:r>
              <a:endParaRPr lang="en-US" sz="2000">
                <a:solidFill>
                  <a:srgbClr val="CC0000"/>
                </a:solidFill>
              </a:endParaRPr>
            </a:p>
          </p:txBody>
        </p:sp>
        <p:sp>
          <p:nvSpPr>
            <p:cNvPr id="64683" name="Rectangle 190"/>
            <p:cNvSpPr>
              <a:spLocks noChangeArrowheads="1"/>
            </p:cNvSpPr>
            <p:nvPr/>
          </p:nvSpPr>
          <p:spPr bwMode="auto">
            <a:xfrm>
              <a:off x="8140500" y="3424465"/>
              <a:ext cx="43282" cy="153888"/>
            </a:xfrm>
            <a:prstGeom prst="rect">
              <a:avLst/>
            </a:prstGeom>
            <a:noFill/>
            <a:ln w="9525">
              <a:noFill/>
              <a:miter lim="800000"/>
              <a:headEnd/>
              <a:tailEnd/>
            </a:ln>
          </p:spPr>
          <p:txBody>
            <a:bodyPr wrap="none" lIns="0" tIns="0" rIns="0" bIns="0">
              <a:spAutoFit/>
            </a:bodyPr>
            <a:lstStyle/>
            <a:p>
              <a:r>
                <a:rPr lang="en-US" sz="1000" b="1">
                  <a:solidFill>
                    <a:srgbClr val="CC0000"/>
                  </a:solidFill>
                  <a:latin typeface="Times New Roman" pitchFamily="18" charset="0"/>
                </a:rPr>
                <a:t>-</a:t>
              </a:r>
              <a:endParaRPr lang="en-US" sz="2000">
                <a:solidFill>
                  <a:srgbClr val="CC0000"/>
                </a:solidFill>
              </a:endParaRPr>
            </a:p>
          </p:txBody>
        </p:sp>
        <p:sp>
          <p:nvSpPr>
            <p:cNvPr id="64684" name="Rectangle 191"/>
            <p:cNvSpPr>
              <a:spLocks noChangeArrowheads="1"/>
            </p:cNvSpPr>
            <p:nvPr/>
          </p:nvSpPr>
          <p:spPr bwMode="auto">
            <a:xfrm>
              <a:off x="7688732" y="4095211"/>
              <a:ext cx="139462" cy="215444"/>
            </a:xfrm>
            <a:prstGeom prst="rect">
              <a:avLst/>
            </a:prstGeom>
            <a:noFill/>
            <a:ln w="9525">
              <a:noFill/>
              <a:miter lim="800000"/>
              <a:headEnd/>
              <a:tailEnd/>
            </a:ln>
          </p:spPr>
          <p:txBody>
            <a:bodyPr wrap="none" lIns="0" tIns="0" rIns="0" bIns="0">
              <a:spAutoFit/>
            </a:bodyPr>
            <a:lstStyle/>
            <a:p>
              <a:r>
                <a:rPr lang="en-US" sz="1400" b="1" dirty="0">
                  <a:solidFill>
                    <a:srgbClr val="CC0000"/>
                  </a:solidFill>
                  <a:latin typeface="Times New Roman" pitchFamily="18" charset="0"/>
                </a:rPr>
                <a:t>H</a:t>
              </a:r>
              <a:endParaRPr lang="en-US" sz="2000" dirty="0">
                <a:solidFill>
                  <a:srgbClr val="CC0000"/>
                </a:solidFill>
              </a:endParaRPr>
            </a:p>
          </p:txBody>
        </p:sp>
        <p:sp>
          <p:nvSpPr>
            <p:cNvPr id="64685" name="Rectangle 192"/>
            <p:cNvSpPr>
              <a:spLocks noChangeArrowheads="1"/>
            </p:cNvSpPr>
            <p:nvPr/>
          </p:nvSpPr>
          <p:spPr bwMode="auto">
            <a:xfrm>
              <a:off x="7839321" y="4095211"/>
              <a:ext cx="129844" cy="215444"/>
            </a:xfrm>
            <a:prstGeom prst="rect">
              <a:avLst/>
            </a:prstGeom>
            <a:noFill/>
            <a:ln w="9525">
              <a:noFill/>
              <a:miter lim="800000"/>
              <a:headEnd/>
              <a:tailEnd/>
            </a:ln>
          </p:spPr>
          <p:txBody>
            <a:bodyPr wrap="none" lIns="0" tIns="0" rIns="0" bIns="0">
              <a:spAutoFit/>
            </a:bodyPr>
            <a:lstStyle/>
            <a:p>
              <a:r>
                <a:rPr lang="en-US" sz="1400" b="1">
                  <a:solidFill>
                    <a:srgbClr val="CC0000"/>
                  </a:solidFill>
                  <a:latin typeface="Times New Roman" pitchFamily="18" charset="0"/>
                </a:rPr>
                <a:t>C</a:t>
              </a:r>
              <a:endParaRPr lang="en-US" sz="2000">
                <a:solidFill>
                  <a:srgbClr val="CC0000"/>
                </a:solidFill>
              </a:endParaRPr>
            </a:p>
          </p:txBody>
        </p:sp>
        <p:sp>
          <p:nvSpPr>
            <p:cNvPr id="64686" name="Rectangle 193"/>
            <p:cNvSpPr>
              <a:spLocks noChangeArrowheads="1"/>
            </p:cNvSpPr>
            <p:nvPr/>
          </p:nvSpPr>
          <p:spPr bwMode="auto">
            <a:xfrm>
              <a:off x="7977362" y="4095211"/>
              <a:ext cx="139462" cy="215444"/>
            </a:xfrm>
            <a:prstGeom prst="rect">
              <a:avLst/>
            </a:prstGeom>
            <a:noFill/>
            <a:ln w="9525">
              <a:noFill/>
              <a:miter lim="800000"/>
              <a:headEnd/>
              <a:tailEnd/>
            </a:ln>
          </p:spPr>
          <p:txBody>
            <a:bodyPr wrap="none" lIns="0" tIns="0" rIns="0" bIns="0">
              <a:spAutoFit/>
            </a:bodyPr>
            <a:lstStyle/>
            <a:p>
              <a:r>
                <a:rPr lang="en-US" sz="1400" b="1">
                  <a:solidFill>
                    <a:srgbClr val="CC0000"/>
                  </a:solidFill>
                  <a:latin typeface="Times New Roman" pitchFamily="18" charset="0"/>
                </a:rPr>
                <a:t>O</a:t>
              </a:r>
              <a:endParaRPr lang="en-US" sz="2000">
                <a:solidFill>
                  <a:srgbClr val="CC0000"/>
                </a:solidFill>
              </a:endParaRPr>
            </a:p>
          </p:txBody>
        </p:sp>
        <p:sp>
          <p:nvSpPr>
            <p:cNvPr id="64687" name="Rectangle 194"/>
            <p:cNvSpPr>
              <a:spLocks noChangeArrowheads="1"/>
            </p:cNvSpPr>
            <p:nvPr/>
          </p:nvSpPr>
          <p:spPr bwMode="auto">
            <a:xfrm>
              <a:off x="8127951" y="4181419"/>
              <a:ext cx="64120" cy="153888"/>
            </a:xfrm>
            <a:prstGeom prst="rect">
              <a:avLst/>
            </a:prstGeom>
            <a:noFill/>
            <a:ln w="9525">
              <a:noFill/>
              <a:miter lim="800000"/>
              <a:headEnd/>
              <a:tailEnd/>
            </a:ln>
          </p:spPr>
          <p:txBody>
            <a:bodyPr wrap="none" lIns="0" tIns="0" rIns="0" bIns="0">
              <a:spAutoFit/>
            </a:bodyPr>
            <a:lstStyle/>
            <a:p>
              <a:r>
                <a:rPr lang="en-US" sz="1000" b="1">
                  <a:solidFill>
                    <a:srgbClr val="CC0000"/>
                  </a:solidFill>
                  <a:latin typeface="Times New Roman" pitchFamily="18" charset="0"/>
                </a:rPr>
                <a:t>3</a:t>
              </a:r>
              <a:endParaRPr lang="en-US" sz="2000">
                <a:solidFill>
                  <a:srgbClr val="CC0000"/>
                </a:solidFill>
              </a:endParaRPr>
            </a:p>
          </p:txBody>
        </p:sp>
        <p:sp>
          <p:nvSpPr>
            <p:cNvPr id="64688" name="Rectangle 195"/>
            <p:cNvSpPr>
              <a:spLocks noChangeArrowheads="1"/>
            </p:cNvSpPr>
            <p:nvPr/>
          </p:nvSpPr>
          <p:spPr bwMode="auto">
            <a:xfrm>
              <a:off x="8203245" y="4042644"/>
              <a:ext cx="43282" cy="153888"/>
            </a:xfrm>
            <a:prstGeom prst="rect">
              <a:avLst/>
            </a:prstGeom>
            <a:noFill/>
            <a:ln w="9525">
              <a:noFill/>
              <a:miter lim="800000"/>
              <a:headEnd/>
              <a:tailEnd/>
            </a:ln>
          </p:spPr>
          <p:txBody>
            <a:bodyPr wrap="none" lIns="0" tIns="0" rIns="0" bIns="0">
              <a:spAutoFit/>
            </a:bodyPr>
            <a:lstStyle/>
            <a:p>
              <a:r>
                <a:rPr lang="en-US" sz="1000" b="1">
                  <a:solidFill>
                    <a:srgbClr val="CC0000"/>
                  </a:solidFill>
                  <a:latin typeface="Times New Roman" pitchFamily="18" charset="0"/>
                </a:rPr>
                <a:t>-</a:t>
              </a:r>
              <a:endParaRPr lang="en-US" sz="2000">
                <a:solidFill>
                  <a:srgbClr val="CC0000"/>
                </a:solidFill>
              </a:endParaRPr>
            </a:p>
          </p:txBody>
        </p:sp>
        <p:sp>
          <p:nvSpPr>
            <p:cNvPr id="215" name="Text Box 206"/>
            <p:cNvSpPr txBox="1">
              <a:spLocks noChangeArrowheads="1"/>
            </p:cNvSpPr>
            <p:nvPr/>
          </p:nvSpPr>
          <p:spPr bwMode="auto">
            <a:xfrm>
              <a:off x="2694787" y="2690058"/>
              <a:ext cx="1279517" cy="584776"/>
            </a:xfrm>
            <a:prstGeom prst="rect">
              <a:avLst/>
            </a:prstGeom>
            <a:noFill/>
            <a:ln w="9525">
              <a:noFill/>
              <a:miter lim="800000"/>
              <a:headEnd/>
              <a:tailEnd/>
            </a:ln>
          </p:spPr>
          <p:txBody>
            <a:bodyPr wrap="none">
              <a:spAutoFit/>
            </a:bodyPr>
            <a:lstStyle/>
            <a:p>
              <a:r>
                <a:rPr lang="es-ES_tradnl" sz="1600" dirty="0" err="1" smtClean="0"/>
                <a:t>Ammonium</a:t>
              </a:r>
              <a:r>
                <a:rPr lang="es-ES_tradnl" sz="1600" dirty="0" smtClean="0"/>
                <a:t> </a:t>
              </a:r>
            </a:p>
            <a:p>
              <a:r>
                <a:rPr lang="es-ES_tradnl" sz="1600" dirty="0" err="1" smtClean="0"/>
                <a:t>Carbamate</a:t>
              </a:r>
              <a:endParaRPr lang="es-ES_tradnl" sz="1600" dirty="0"/>
            </a:p>
          </p:txBody>
        </p:sp>
        <p:sp>
          <p:nvSpPr>
            <p:cNvPr id="217" name="Text Box 206"/>
            <p:cNvSpPr txBox="1">
              <a:spLocks noChangeArrowheads="1"/>
            </p:cNvSpPr>
            <p:nvPr/>
          </p:nvSpPr>
          <p:spPr bwMode="auto">
            <a:xfrm>
              <a:off x="7030427" y="2690058"/>
              <a:ext cx="1279517" cy="584776"/>
            </a:xfrm>
            <a:prstGeom prst="rect">
              <a:avLst/>
            </a:prstGeom>
            <a:noFill/>
            <a:ln w="9525">
              <a:noFill/>
              <a:miter lim="800000"/>
              <a:headEnd/>
              <a:tailEnd/>
            </a:ln>
          </p:spPr>
          <p:txBody>
            <a:bodyPr wrap="none">
              <a:spAutoFit/>
            </a:bodyPr>
            <a:lstStyle/>
            <a:p>
              <a:r>
                <a:rPr lang="es-ES_tradnl" sz="1600" dirty="0" err="1" smtClean="0"/>
                <a:t>Ammonium</a:t>
              </a:r>
              <a:r>
                <a:rPr lang="es-ES_tradnl" sz="1600" dirty="0" smtClean="0"/>
                <a:t> </a:t>
              </a:r>
            </a:p>
            <a:p>
              <a:r>
                <a:rPr lang="es-ES_tradnl" sz="1600" dirty="0" err="1" smtClean="0"/>
                <a:t>Bicarbonate</a:t>
              </a:r>
              <a:endParaRPr lang="es-ES_tradnl" sz="1600" dirty="0"/>
            </a:p>
          </p:txBody>
        </p:sp>
        <p:sp>
          <p:nvSpPr>
            <p:cNvPr id="220" name="Oval 218"/>
            <p:cNvSpPr>
              <a:spLocks noChangeArrowheads="1"/>
            </p:cNvSpPr>
            <p:nvPr/>
          </p:nvSpPr>
          <p:spPr bwMode="auto">
            <a:xfrm>
              <a:off x="2015753" y="2920105"/>
              <a:ext cx="417120" cy="470977"/>
            </a:xfrm>
            <a:prstGeom prst="ellipse">
              <a:avLst/>
            </a:prstGeom>
            <a:solidFill>
              <a:srgbClr val="CCFFCC"/>
            </a:solidFill>
            <a:ln w="9525">
              <a:solidFill>
                <a:schemeClr val="tx1"/>
              </a:solidFill>
              <a:round/>
              <a:headEnd/>
              <a:tailEnd/>
            </a:ln>
          </p:spPr>
          <p:txBody>
            <a:bodyPr wrap="none" anchor="ctr"/>
            <a:lstStyle/>
            <a:p>
              <a:endParaRPr lang="en-US" sz="2000"/>
            </a:p>
          </p:txBody>
        </p:sp>
        <p:sp>
          <p:nvSpPr>
            <p:cNvPr id="221" name="Text Box 219"/>
            <p:cNvSpPr txBox="1">
              <a:spLocks noChangeArrowheads="1"/>
            </p:cNvSpPr>
            <p:nvPr/>
          </p:nvSpPr>
          <p:spPr bwMode="auto">
            <a:xfrm>
              <a:off x="2043607" y="2903762"/>
              <a:ext cx="381431" cy="400110"/>
            </a:xfrm>
            <a:prstGeom prst="rect">
              <a:avLst/>
            </a:prstGeom>
            <a:noFill/>
            <a:ln w="9525">
              <a:noFill/>
              <a:miter lim="800000"/>
              <a:headEnd/>
              <a:tailEnd/>
            </a:ln>
          </p:spPr>
          <p:txBody>
            <a:bodyPr>
              <a:spAutoFit/>
            </a:bodyPr>
            <a:lstStyle/>
            <a:p>
              <a:pPr>
                <a:spcBef>
                  <a:spcPct val="50000"/>
                </a:spcBef>
              </a:pPr>
              <a:r>
                <a:rPr lang="es-ES_tradnl" sz="2000" dirty="0"/>
                <a:t>4</a:t>
              </a:r>
            </a:p>
          </p:txBody>
        </p:sp>
        <p:sp>
          <p:nvSpPr>
            <p:cNvPr id="222" name="Oval 218"/>
            <p:cNvSpPr>
              <a:spLocks noChangeArrowheads="1"/>
            </p:cNvSpPr>
            <p:nvPr/>
          </p:nvSpPr>
          <p:spPr bwMode="auto">
            <a:xfrm>
              <a:off x="6275113" y="2854329"/>
              <a:ext cx="417120" cy="470977"/>
            </a:xfrm>
            <a:prstGeom prst="ellipse">
              <a:avLst/>
            </a:prstGeom>
            <a:solidFill>
              <a:srgbClr val="CCFFCC"/>
            </a:solidFill>
            <a:ln w="9525">
              <a:solidFill>
                <a:schemeClr val="tx1"/>
              </a:solidFill>
              <a:round/>
              <a:headEnd/>
              <a:tailEnd/>
            </a:ln>
          </p:spPr>
          <p:txBody>
            <a:bodyPr wrap="none" anchor="ctr"/>
            <a:lstStyle/>
            <a:p>
              <a:endParaRPr lang="en-US" sz="2000"/>
            </a:p>
          </p:txBody>
        </p:sp>
        <p:sp>
          <p:nvSpPr>
            <p:cNvPr id="223" name="Text Box 219"/>
            <p:cNvSpPr txBox="1">
              <a:spLocks noChangeArrowheads="1"/>
            </p:cNvSpPr>
            <p:nvPr/>
          </p:nvSpPr>
          <p:spPr bwMode="auto">
            <a:xfrm>
              <a:off x="6314275" y="2854329"/>
              <a:ext cx="381431" cy="400110"/>
            </a:xfrm>
            <a:prstGeom prst="rect">
              <a:avLst/>
            </a:prstGeom>
            <a:noFill/>
            <a:ln w="9525">
              <a:noFill/>
              <a:miter lim="800000"/>
              <a:headEnd/>
              <a:tailEnd/>
            </a:ln>
          </p:spPr>
          <p:txBody>
            <a:bodyPr>
              <a:spAutoFit/>
            </a:bodyPr>
            <a:lstStyle/>
            <a:p>
              <a:pPr>
                <a:spcBef>
                  <a:spcPct val="50000"/>
                </a:spcBef>
              </a:pPr>
              <a:r>
                <a:rPr lang="es-ES_tradnl" sz="2000" dirty="0" smtClean="0"/>
                <a:t>5</a:t>
              </a:r>
              <a:endParaRPr lang="es-ES_tradnl" sz="2000" dirty="0"/>
            </a:p>
          </p:txBody>
        </p:sp>
      </p:grpSp>
      <p:sp>
        <p:nvSpPr>
          <p:cNvPr id="208" name="Text Box 40"/>
          <p:cNvSpPr txBox="1">
            <a:spLocks noChangeArrowheads="1"/>
          </p:cNvSpPr>
          <p:nvPr/>
        </p:nvSpPr>
        <p:spPr bwMode="auto">
          <a:xfrm>
            <a:off x="1403648" y="5423832"/>
            <a:ext cx="2268537" cy="769938"/>
          </a:xfrm>
          <a:prstGeom prst="rect">
            <a:avLst/>
          </a:prstGeom>
          <a:noFill/>
          <a:ln w="9525">
            <a:noFill/>
            <a:miter lim="800000"/>
            <a:headEnd/>
            <a:tailEnd/>
          </a:ln>
        </p:spPr>
        <p:txBody>
          <a:bodyPr>
            <a:spAutoFit/>
          </a:bodyPr>
          <a:lstStyle/>
          <a:p>
            <a:pPr algn="ctr"/>
            <a:r>
              <a:rPr lang="en-GB" sz="1600" b="1" dirty="0" smtClean="0">
                <a:solidFill>
                  <a:srgbClr val="000099"/>
                </a:solidFill>
              </a:rPr>
              <a:t>SBA-N(X)</a:t>
            </a:r>
            <a:endParaRPr lang="es-ES" sz="1600" b="1" dirty="0">
              <a:solidFill>
                <a:srgbClr val="000099"/>
              </a:solidFill>
            </a:endParaRPr>
          </a:p>
          <a:p>
            <a:pPr algn="ctr"/>
            <a:r>
              <a:rPr lang="es-ES_tradnl" sz="1600" b="1" dirty="0" smtClean="0">
                <a:solidFill>
                  <a:srgbClr val="000099"/>
                </a:solidFill>
                <a:cs typeface="Arial" charset="0"/>
              </a:rPr>
              <a:t>X </a:t>
            </a:r>
            <a:r>
              <a:rPr lang="es-ES_tradnl" sz="1600" b="1" dirty="0">
                <a:solidFill>
                  <a:srgbClr val="000099"/>
                </a:solidFill>
                <a:cs typeface="Arial" charset="0"/>
              </a:rPr>
              <a:t>= 2 o 6 </a:t>
            </a:r>
            <a:r>
              <a:rPr lang="es-ES_tradnl" sz="1600" b="1" dirty="0" err="1">
                <a:solidFill>
                  <a:srgbClr val="000099"/>
                </a:solidFill>
                <a:cs typeface="Arial" charset="0"/>
              </a:rPr>
              <a:t>SiOH</a:t>
            </a:r>
            <a:r>
              <a:rPr lang="es-ES_tradnl" sz="1600" b="1" dirty="0">
                <a:solidFill>
                  <a:srgbClr val="000099"/>
                </a:solidFill>
                <a:cs typeface="Arial" charset="0"/>
              </a:rPr>
              <a:t>/nm</a:t>
            </a:r>
            <a:r>
              <a:rPr lang="es-ES_tradnl" sz="1600" b="1" baseline="30000" dirty="0">
                <a:solidFill>
                  <a:srgbClr val="000099"/>
                </a:solidFill>
                <a:cs typeface="Arial" charset="0"/>
              </a:rPr>
              <a:t>2</a:t>
            </a:r>
          </a:p>
          <a:p>
            <a:pPr algn="ctr">
              <a:spcBef>
                <a:spcPct val="50000"/>
              </a:spcBef>
            </a:pPr>
            <a:endParaRPr lang="es-ES" sz="1200" b="1" baseline="30000" dirty="0">
              <a:solidFill>
                <a:srgbClr val="000099"/>
              </a:solidFill>
              <a:cs typeface="Arial" charset="0"/>
            </a:endParaRPr>
          </a:p>
        </p:txBody>
      </p:sp>
      <p:sp>
        <p:nvSpPr>
          <p:cNvPr id="210" name="209 CuadroTexto"/>
          <p:cNvSpPr txBox="1">
            <a:spLocks noChangeArrowheads="1"/>
          </p:cNvSpPr>
          <p:nvPr/>
        </p:nvSpPr>
        <p:spPr bwMode="auto">
          <a:xfrm>
            <a:off x="3923928" y="5401682"/>
            <a:ext cx="4355680" cy="692497"/>
          </a:xfrm>
          <a:prstGeom prst="rect">
            <a:avLst/>
          </a:prstGeom>
          <a:noFill/>
          <a:ln w="9525">
            <a:noFill/>
            <a:miter lim="800000"/>
            <a:headEnd/>
            <a:tailEnd/>
          </a:ln>
        </p:spPr>
        <p:txBody>
          <a:bodyPr wrap="none">
            <a:spAutoFit/>
          </a:bodyPr>
          <a:lstStyle/>
          <a:p>
            <a:pPr algn="just">
              <a:spcBef>
                <a:spcPct val="50000"/>
              </a:spcBef>
            </a:pPr>
            <a:r>
              <a:rPr lang="en-US" dirty="0" err="1" smtClean="0">
                <a:cs typeface="Arial" charset="0"/>
              </a:rPr>
              <a:t>Calcined</a:t>
            </a:r>
            <a:r>
              <a:rPr lang="en-US" dirty="0" smtClean="0">
                <a:cs typeface="Arial" charset="0"/>
              </a:rPr>
              <a:t> silica at </a:t>
            </a:r>
            <a:r>
              <a:rPr lang="en-US" dirty="0">
                <a:cs typeface="Arial" charset="0"/>
              </a:rPr>
              <a:t>550 </a:t>
            </a:r>
            <a:r>
              <a:rPr lang="en-US" dirty="0" smtClean="0">
                <a:cs typeface="Arial" charset="0"/>
              </a:rPr>
              <a:t>ºC: 1,7 Si-OH </a:t>
            </a:r>
            <a:r>
              <a:rPr lang="en-US" dirty="0">
                <a:cs typeface="Arial" charset="0"/>
              </a:rPr>
              <a:t>/nm</a:t>
            </a:r>
            <a:r>
              <a:rPr lang="en-US" baseline="30000" dirty="0">
                <a:cs typeface="Arial" charset="0"/>
              </a:rPr>
              <a:t>2</a:t>
            </a:r>
          </a:p>
          <a:p>
            <a:pPr algn="just">
              <a:spcBef>
                <a:spcPct val="50000"/>
              </a:spcBef>
            </a:pPr>
            <a:r>
              <a:rPr lang="en-US" sz="1400" b="1" dirty="0">
                <a:solidFill>
                  <a:srgbClr val="990000"/>
                </a:solidFill>
                <a:cs typeface="Arial" charset="0"/>
              </a:rPr>
              <a:t>Van </a:t>
            </a:r>
            <a:r>
              <a:rPr lang="en-US" sz="1400" b="1" dirty="0" err="1">
                <a:solidFill>
                  <a:srgbClr val="990000"/>
                </a:solidFill>
                <a:cs typeface="Arial" charset="0"/>
              </a:rPr>
              <a:t>der</a:t>
            </a:r>
            <a:r>
              <a:rPr lang="en-US" sz="1400" b="1" dirty="0">
                <a:solidFill>
                  <a:srgbClr val="990000"/>
                </a:solidFill>
                <a:cs typeface="Arial" charset="0"/>
              </a:rPr>
              <a:t> </a:t>
            </a:r>
            <a:r>
              <a:rPr lang="en-US" sz="1400" b="1" dirty="0" err="1">
                <a:solidFill>
                  <a:srgbClr val="990000"/>
                </a:solidFill>
                <a:cs typeface="Arial" charset="0"/>
              </a:rPr>
              <a:t>Voort</a:t>
            </a:r>
            <a:r>
              <a:rPr lang="en-US" sz="1400" b="1" dirty="0">
                <a:solidFill>
                  <a:srgbClr val="990000"/>
                </a:solidFill>
                <a:cs typeface="Arial" charset="0"/>
              </a:rPr>
              <a:t> et al., Far. Trans., 1991</a:t>
            </a:r>
          </a:p>
        </p:txBody>
      </p:sp>
      <p:sp>
        <p:nvSpPr>
          <p:cNvPr id="213" name="Rectangle 70"/>
          <p:cNvSpPr>
            <a:spLocks noChangeArrowheads="1"/>
          </p:cNvSpPr>
          <p:nvPr/>
        </p:nvSpPr>
        <p:spPr bwMode="auto">
          <a:xfrm>
            <a:off x="1187624" y="764704"/>
            <a:ext cx="7344816" cy="946150"/>
          </a:xfrm>
          <a:prstGeom prst="rect">
            <a:avLst/>
          </a:prstGeom>
          <a:noFill/>
          <a:ln w="9525">
            <a:noFill/>
            <a:miter lim="800000"/>
            <a:headEnd/>
            <a:tailEnd/>
          </a:ln>
        </p:spPr>
        <p:txBody>
          <a:bodyPr/>
          <a:lstStyle/>
          <a:p>
            <a:pPr algn="just">
              <a:lnSpc>
                <a:spcPct val="50000"/>
              </a:lnSpc>
              <a:spcBef>
                <a:spcPct val="50000"/>
              </a:spcBef>
              <a:buFontTx/>
              <a:buChar char="•"/>
            </a:pPr>
            <a:endParaRPr lang="en-US" sz="1600" dirty="0">
              <a:solidFill>
                <a:srgbClr val="000099"/>
              </a:solidFill>
              <a:latin typeface="Verdana" pitchFamily="34" charset="0"/>
            </a:endParaRPr>
          </a:p>
          <a:p>
            <a:pPr algn="ctr">
              <a:lnSpc>
                <a:spcPct val="50000"/>
              </a:lnSpc>
              <a:spcBef>
                <a:spcPct val="50000"/>
              </a:spcBef>
            </a:pPr>
            <a:r>
              <a:rPr lang="en-US" sz="2000" b="1" dirty="0" smtClean="0">
                <a:solidFill>
                  <a:srgbClr val="000099"/>
                </a:solidFill>
              </a:rPr>
              <a:t>Surface reactions between amino groups and CO</a:t>
            </a:r>
            <a:r>
              <a:rPr lang="en-US" sz="2000" b="1" baseline="-25000" dirty="0" smtClean="0">
                <a:solidFill>
                  <a:srgbClr val="000099"/>
                </a:solidFill>
              </a:rPr>
              <a:t>2</a:t>
            </a:r>
          </a:p>
          <a:p>
            <a:pPr algn="ctr">
              <a:lnSpc>
                <a:spcPct val="50000"/>
              </a:lnSpc>
              <a:spcBef>
                <a:spcPct val="50000"/>
              </a:spcBef>
            </a:pPr>
            <a:r>
              <a:rPr lang="en-US" sz="2000" b="1" dirty="0" smtClean="0">
                <a:solidFill>
                  <a:srgbClr val="CC0000"/>
                </a:solidFill>
              </a:rPr>
              <a:t>in the presence of water </a:t>
            </a:r>
            <a:endParaRPr lang="en-US" sz="2000" b="1" dirty="0">
              <a:solidFill>
                <a:srgbClr val="CC0000"/>
              </a:solidFill>
            </a:endParaRPr>
          </a:p>
        </p:txBody>
      </p:sp>
      <p:sp>
        <p:nvSpPr>
          <p:cNvPr id="129" name="128 CuadroTexto"/>
          <p:cNvSpPr txBox="1"/>
          <p:nvPr/>
        </p:nvSpPr>
        <p:spPr>
          <a:xfrm>
            <a:off x="1547664" y="4797152"/>
            <a:ext cx="6604693" cy="584775"/>
          </a:xfrm>
          <a:prstGeom prst="rect">
            <a:avLst/>
          </a:prstGeom>
          <a:noFill/>
        </p:spPr>
        <p:txBody>
          <a:bodyPr wrap="none" rtlCol="0">
            <a:spAutoFit/>
          </a:bodyPr>
          <a:lstStyle/>
          <a:p>
            <a:r>
              <a:rPr lang="es-ES" sz="1600" b="1" dirty="0" smtClean="0">
                <a:solidFill>
                  <a:schemeClr val="tx1">
                    <a:lumMod val="95000"/>
                    <a:lumOff val="5000"/>
                  </a:schemeClr>
                </a:solidFill>
              </a:rPr>
              <a:t>Adsorption </a:t>
            </a:r>
            <a:r>
              <a:rPr lang="es-ES" sz="1600" b="1" dirty="0" err="1" smtClean="0">
                <a:solidFill>
                  <a:schemeClr val="tx1">
                    <a:lumMod val="95000"/>
                    <a:lumOff val="5000"/>
                  </a:schemeClr>
                </a:solidFill>
              </a:rPr>
              <a:t>uptake</a:t>
            </a:r>
            <a:r>
              <a:rPr lang="es-ES" sz="1600" b="1" dirty="0" smtClean="0">
                <a:solidFill>
                  <a:schemeClr val="tx1">
                    <a:lumMod val="95000"/>
                    <a:lumOff val="5000"/>
                  </a:schemeClr>
                </a:solidFill>
              </a:rPr>
              <a:t> </a:t>
            </a:r>
            <a:r>
              <a:rPr lang="es-ES" sz="1600" b="1" dirty="0" err="1" smtClean="0">
                <a:solidFill>
                  <a:schemeClr val="tx1">
                    <a:lumMod val="95000"/>
                    <a:lumOff val="5000"/>
                  </a:schemeClr>
                </a:solidFill>
              </a:rPr>
              <a:t>depends</a:t>
            </a:r>
            <a:r>
              <a:rPr lang="es-ES" sz="1600" b="1" dirty="0" smtClean="0">
                <a:solidFill>
                  <a:schemeClr val="tx1">
                    <a:lumMod val="95000"/>
                    <a:lumOff val="5000"/>
                  </a:schemeClr>
                </a:solidFill>
              </a:rPr>
              <a:t> </a:t>
            </a:r>
            <a:r>
              <a:rPr lang="es-ES" sz="1600" b="1" dirty="0" err="1" smtClean="0">
                <a:solidFill>
                  <a:schemeClr val="tx1">
                    <a:lumMod val="95000"/>
                    <a:lumOff val="5000"/>
                  </a:schemeClr>
                </a:solidFill>
              </a:rPr>
              <a:t>on</a:t>
            </a:r>
            <a:r>
              <a:rPr lang="es-ES" sz="1600" b="1" dirty="0" smtClean="0">
                <a:solidFill>
                  <a:schemeClr val="tx1">
                    <a:lumMod val="95000"/>
                    <a:lumOff val="5000"/>
                  </a:schemeClr>
                </a:solidFill>
              </a:rPr>
              <a:t> amine </a:t>
            </a:r>
            <a:r>
              <a:rPr lang="es-ES" sz="1600" b="1" dirty="0" err="1" smtClean="0">
                <a:solidFill>
                  <a:schemeClr val="tx1">
                    <a:lumMod val="95000"/>
                    <a:lumOff val="5000"/>
                  </a:schemeClr>
                </a:solidFill>
              </a:rPr>
              <a:t>density</a:t>
            </a:r>
            <a:r>
              <a:rPr lang="es-ES" sz="1600" b="1" dirty="0" smtClean="0">
                <a:solidFill>
                  <a:schemeClr val="tx1">
                    <a:lumMod val="95000"/>
                    <a:lumOff val="5000"/>
                  </a:schemeClr>
                </a:solidFill>
              </a:rPr>
              <a:t> and total N </a:t>
            </a:r>
            <a:r>
              <a:rPr lang="es-ES" sz="1600" b="1" dirty="0" err="1" smtClean="0">
                <a:solidFill>
                  <a:schemeClr val="tx1">
                    <a:lumMod val="95000"/>
                    <a:lumOff val="5000"/>
                  </a:schemeClr>
                </a:solidFill>
              </a:rPr>
              <a:t>content</a:t>
            </a:r>
            <a:r>
              <a:rPr lang="es-ES" sz="1600" b="1" dirty="0" smtClean="0">
                <a:solidFill>
                  <a:schemeClr val="tx1">
                    <a:lumMod val="95000"/>
                    <a:lumOff val="5000"/>
                  </a:schemeClr>
                </a:solidFill>
              </a:rPr>
              <a:t> </a:t>
            </a:r>
          </a:p>
          <a:p>
            <a:r>
              <a:rPr lang="es-ES" sz="1600" b="1" dirty="0" smtClean="0">
                <a:solidFill>
                  <a:schemeClr val="tx1">
                    <a:lumMod val="95000"/>
                    <a:lumOff val="5000"/>
                  </a:schemeClr>
                </a:solidFill>
              </a:rPr>
              <a:t>(</a:t>
            </a:r>
            <a:r>
              <a:rPr lang="es-ES" sz="1600" b="1" dirty="0" err="1" smtClean="0">
                <a:solidFill>
                  <a:schemeClr val="tx1">
                    <a:lumMod val="95000"/>
                    <a:lumOff val="5000"/>
                  </a:schemeClr>
                </a:solidFill>
              </a:rPr>
              <a:t>i.e.</a:t>
            </a:r>
            <a:r>
              <a:rPr lang="es-ES" sz="1600" b="1" dirty="0" smtClean="0">
                <a:solidFill>
                  <a:schemeClr val="tx1">
                    <a:lumMod val="95000"/>
                    <a:lumOff val="5000"/>
                  </a:schemeClr>
                </a:solidFill>
              </a:rPr>
              <a:t>, </a:t>
            </a:r>
            <a:r>
              <a:rPr lang="es-ES" sz="1600" b="1" dirty="0" err="1" smtClean="0">
                <a:solidFill>
                  <a:schemeClr val="tx1">
                    <a:lumMod val="95000"/>
                    <a:lumOff val="5000"/>
                  </a:schemeClr>
                </a:solidFill>
              </a:rPr>
              <a:t>amount</a:t>
            </a:r>
            <a:r>
              <a:rPr lang="es-ES" sz="1600" b="1" dirty="0" smtClean="0">
                <a:solidFill>
                  <a:schemeClr val="tx1">
                    <a:lumMod val="95000"/>
                    <a:lumOff val="5000"/>
                  </a:schemeClr>
                </a:solidFill>
              </a:rPr>
              <a:t> of </a:t>
            </a:r>
            <a:r>
              <a:rPr lang="es-ES" sz="1600" b="1" dirty="0" err="1" smtClean="0">
                <a:solidFill>
                  <a:schemeClr val="tx1">
                    <a:lumMod val="95000"/>
                    <a:lumOff val="5000"/>
                  </a:schemeClr>
                </a:solidFill>
              </a:rPr>
              <a:t>silanol</a:t>
            </a:r>
            <a:r>
              <a:rPr lang="es-ES" sz="1600" b="1" dirty="0" smtClean="0">
                <a:solidFill>
                  <a:schemeClr val="tx1">
                    <a:lumMod val="95000"/>
                    <a:lumOff val="5000"/>
                  </a:schemeClr>
                </a:solidFill>
              </a:rPr>
              <a:t> </a:t>
            </a:r>
            <a:r>
              <a:rPr lang="es-ES" sz="1600" b="1" dirty="0" err="1" smtClean="0">
                <a:solidFill>
                  <a:schemeClr val="tx1">
                    <a:lumMod val="95000"/>
                    <a:lumOff val="5000"/>
                  </a:schemeClr>
                </a:solidFill>
              </a:rPr>
              <a:t>groups</a:t>
            </a:r>
            <a:r>
              <a:rPr lang="es-ES" sz="1600" b="1" dirty="0" smtClean="0">
                <a:solidFill>
                  <a:schemeClr val="tx1">
                    <a:lumMod val="95000"/>
                    <a:lumOff val="5000"/>
                  </a:schemeClr>
                </a:solidFill>
              </a:rPr>
              <a:t> in </a:t>
            </a:r>
            <a:r>
              <a:rPr lang="es-ES" sz="1600" b="1" dirty="0" err="1" smtClean="0">
                <a:solidFill>
                  <a:schemeClr val="tx1">
                    <a:lumMod val="95000"/>
                    <a:lumOff val="5000"/>
                  </a:schemeClr>
                </a:solidFill>
              </a:rPr>
              <a:t>the</a:t>
            </a:r>
            <a:r>
              <a:rPr lang="es-ES" sz="1600" b="1" dirty="0" smtClean="0">
                <a:solidFill>
                  <a:schemeClr val="tx1">
                    <a:lumMod val="95000"/>
                    <a:lumOff val="5000"/>
                  </a:schemeClr>
                </a:solidFill>
              </a:rPr>
              <a:t> </a:t>
            </a:r>
            <a:r>
              <a:rPr lang="es-ES" sz="1600" b="1" dirty="0" err="1" smtClean="0">
                <a:solidFill>
                  <a:schemeClr val="tx1">
                    <a:lumMod val="95000"/>
                    <a:lumOff val="5000"/>
                  </a:schemeClr>
                </a:solidFill>
              </a:rPr>
              <a:t>surface</a:t>
            </a:r>
            <a:r>
              <a:rPr lang="es-ES" sz="1600" b="1" dirty="0" smtClean="0">
                <a:solidFill>
                  <a:schemeClr val="tx1">
                    <a:lumMod val="95000"/>
                    <a:lumOff val="5000"/>
                  </a:schemeClr>
                </a:solidFill>
              </a:rPr>
              <a:t>)</a:t>
            </a:r>
            <a:endParaRPr lang="es-ES" sz="1600" b="1" dirty="0">
              <a:solidFill>
                <a:schemeClr val="tx1">
                  <a:lumMod val="95000"/>
                  <a:lumOff val="5000"/>
                </a:schemeClr>
              </a:solidFill>
            </a:endParaRPr>
          </a:p>
        </p:txBody>
      </p:sp>
      <p:sp>
        <p:nvSpPr>
          <p:cNvPr id="134" name="133 CuadroTexto"/>
          <p:cNvSpPr txBox="1"/>
          <p:nvPr/>
        </p:nvSpPr>
        <p:spPr>
          <a:xfrm>
            <a:off x="628060" y="4192060"/>
            <a:ext cx="1351652" cy="369332"/>
          </a:xfrm>
          <a:prstGeom prst="rect">
            <a:avLst/>
          </a:prstGeom>
          <a:noFill/>
        </p:spPr>
        <p:txBody>
          <a:bodyPr wrap="none" rtlCol="0">
            <a:spAutoFit/>
          </a:bodyPr>
          <a:lstStyle/>
          <a:p>
            <a:r>
              <a:rPr lang="es-ES" b="1" dirty="0" err="1" smtClean="0">
                <a:solidFill>
                  <a:srgbClr val="0000CC"/>
                </a:solidFill>
              </a:rPr>
              <a:t>Efficiency</a:t>
            </a:r>
            <a:r>
              <a:rPr lang="es-ES" b="1" dirty="0" smtClean="0">
                <a:solidFill>
                  <a:srgbClr val="0000CC"/>
                </a:solidFill>
              </a:rPr>
              <a:t>:</a:t>
            </a:r>
            <a:endParaRPr lang="es-ES" b="1" dirty="0">
              <a:solidFill>
                <a:srgbClr val="0000CC"/>
              </a:solidFill>
            </a:endParaRPr>
          </a:p>
        </p:txBody>
      </p:sp>
      <p:sp>
        <p:nvSpPr>
          <p:cNvPr id="135" name="Text Box 58"/>
          <p:cNvSpPr txBox="1">
            <a:spLocks noChangeArrowheads="1"/>
          </p:cNvSpPr>
          <p:nvPr/>
        </p:nvSpPr>
        <p:spPr bwMode="auto">
          <a:xfrm>
            <a:off x="991269" y="476672"/>
            <a:ext cx="5668963" cy="400110"/>
          </a:xfrm>
          <a:prstGeom prst="rect">
            <a:avLst/>
          </a:prstGeom>
          <a:noFill/>
          <a:ln w="9525">
            <a:noFill/>
            <a:miter lim="800000"/>
            <a:headEnd/>
            <a:tailEnd/>
          </a:ln>
        </p:spPr>
        <p:txBody>
          <a:bodyPr>
            <a:spAutoFit/>
          </a:bodyPr>
          <a:lstStyle/>
          <a:p>
            <a:pPr>
              <a:spcBef>
                <a:spcPct val="50000"/>
              </a:spcBef>
            </a:pPr>
            <a:r>
              <a:rPr lang="es-ES" sz="2000" b="1" dirty="0">
                <a:latin typeface="Arial" pitchFamily="34" charset="0"/>
                <a:cs typeface="Arial" pitchFamily="34" charset="0"/>
              </a:rPr>
              <a:t> </a:t>
            </a:r>
            <a:r>
              <a:rPr lang="es-ES" sz="2000" b="1" dirty="0" err="1" smtClean="0">
                <a:latin typeface="Arial" pitchFamily="34" charset="0"/>
                <a:cs typeface="Arial" pitchFamily="34" charset="0"/>
              </a:rPr>
              <a:t>Drafting</a:t>
            </a:r>
            <a:r>
              <a:rPr lang="es-ES" sz="2000" b="1" dirty="0" smtClean="0">
                <a:latin typeface="Arial" pitchFamily="34" charset="0"/>
                <a:cs typeface="Arial" pitchFamily="34" charset="0"/>
              </a:rPr>
              <a:t> of SBA-15</a:t>
            </a:r>
            <a:endParaRPr lang="es-ES" sz="2000" b="1" dirty="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45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7" grpId="0"/>
      <p:bldP spid="208" grpId="0"/>
      <p:bldP spid="210" grpId="0"/>
      <p:bldP spid="1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4" name="Rectangle 2"/>
          <p:cNvSpPr>
            <a:spLocks noChangeArrowheads="1"/>
          </p:cNvSpPr>
          <p:nvPr/>
        </p:nvSpPr>
        <p:spPr bwMode="auto">
          <a:xfrm>
            <a:off x="1884363" y="1286049"/>
            <a:ext cx="4627562" cy="0"/>
          </a:xfrm>
          <a:prstGeom prst="rect">
            <a:avLst/>
          </a:prstGeom>
          <a:noFill/>
          <a:ln w="9525">
            <a:noFill/>
            <a:miter lim="800000"/>
            <a:headEnd/>
            <a:tailEnd/>
          </a:ln>
        </p:spPr>
        <p:txBody>
          <a:bodyPr wrap="none">
            <a:spAutoFit/>
          </a:bodyPr>
          <a:lstStyle/>
          <a:p>
            <a:endParaRPr lang="en-US"/>
          </a:p>
        </p:txBody>
      </p:sp>
      <p:sp>
        <p:nvSpPr>
          <p:cNvPr id="65545" name="Rectangle 3"/>
          <p:cNvSpPr>
            <a:spLocks noChangeArrowheads="1"/>
          </p:cNvSpPr>
          <p:nvPr/>
        </p:nvSpPr>
        <p:spPr bwMode="auto">
          <a:xfrm>
            <a:off x="1884363" y="1286049"/>
            <a:ext cx="4627562" cy="0"/>
          </a:xfrm>
          <a:prstGeom prst="rect">
            <a:avLst/>
          </a:prstGeom>
          <a:noFill/>
          <a:ln w="9525">
            <a:noFill/>
            <a:miter lim="800000"/>
            <a:headEnd/>
            <a:tailEnd/>
          </a:ln>
        </p:spPr>
        <p:txBody>
          <a:bodyPr wrap="none">
            <a:spAutoFit/>
          </a:bodyPr>
          <a:lstStyle/>
          <a:p>
            <a:endParaRPr lang="en-US"/>
          </a:p>
        </p:txBody>
      </p:sp>
      <p:sp>
        <p:nvSpPr>
          <p:cNvPr id="65546" name="Rectangle 4"/>
          <p:cNvSpPr>
            <a:spLocks noChangeArrowheads="1"/>
          </p:cNvSpPr>
          <p:nvPr/>
        </p:nvSpPr>
        <p:spPr bwMode="auto">
          <a:xfrm>
            <a:off x="214313" y="379587"/>
            <a:ext cx="1798637" cy="336550"/>
          </a:xfrm>
          <a:prstGeom prst="rect">
            <a:avLst/>
          </a:prstGeom>
          <a:noFill/>
          <a:ln w="9525">
            <a:noFill/>
            <a:miter lim="800000"/>
            <a:headEnd/>
            <a:tailEnd/>
          </a:ln>
        </p:spPr>
        <p:txBody>
          <a:bodyPr wrap="none">
            <a:spAutoFit/>
          </a:bodyPr>
          <a:lstStyle/>
          <a:p>
            <a:r>
              <a:rPr lang="en-US" sz="1600">
                <a:latin typeface="Verdana" pitchFamily="34" charset="0"/>
              </a:rPr>
              <a:t>Primary Amines</a:t>
            </a:r>
          </a:p>
        </p:txBody>
      </p:sp>
      <p:grpSp>
        <p:nvGrpSpPr>
          <p:cNvPr id="65547" name="Group 6"/>
          <p:cNvGrpSpPr>
            <a:grpSpLocks/>
          </p:cNvGrpSpPr>
          <p:nvPr/>
        </p:nvGrpSpPr>
        <p:grpSpPr bwMode="auto">
          <a:xfrm>
            <a:off x="3065463" y="830437"/>
            <a:ext cx="311150" cy="1333500"/>
            <a:chOff x="2687" y="3424"/>
            <a:chExt cx="124" cy="684"/>
          </a:xfrm>
        </p:grpSpPr>
        <p:sp>
          <p:nvSpPr>
            <p:cNvPr id="65679" name="Line 7"/>
            <p:cNvSpPr>
              <a:spLocks noChangeShapeType="1"/>
            </p:cNvSpPr>
            <p:nvPr/>
          </p:nvSpPr>
          <p:spPr bwMode="auto">
            <a:xfrm flipV="1">
              <a:off x="2753" y="3424"/>
              <a:ext cx="58" cy="216"/>
            </a:xfrm>
            <a:prstGeom prst="line">
              <a:avLst/>
            </a:prstGeom>
            <a:noFill/>
            <a:ln w="7938">
              <a:solidFill>
                <a:srgbClr val="000000"/>
              </a:solidFill>
              <a:round/>
              <a:headEnd/>
              <a:tailEnd/>
            </a:ln>
          </p:spPr>
          <p:txBody>
            <a:bodyPr/>
            <a:lstStyle/>
            <a:p>
              <a:endParaRPr lang="es-ES"/>
            </a:p>
          </p:txBody>
        </p:sp>
        <p:sp>
          <p:nvSpPr>
            <p:cNvPr id="65680" name="Line 8"/>
            <p:cNvSpPr>
              <a:spLocks noChangeShapeType="1"/>
            </p:cNvSpPr>
            <p:nvPr/>
          </p:nvSpPr>
          <p:spPr bwMode="auto">
            <a:xfrm flipV="1">
              <a:off x="2753" y="3640"/>
              <a:ext cx="0" cy="252"/>
            </a:xfrm>
            <a:prstGeom prst="line">
              <a:avLst/>
            </a:prstGeom>
            <a:noFill/>
            <a:ln w="7938">
              <a:solidFill>
                <a:srgbClr val="000000"/>
              </a:solidFill>
              <a:round/>
              <a:headEnd/>
              <a:tailEnd/>
            </a:ln>
          </p:spPr>
          <p:txBody>
            <a:bodyPr/>
            <a:lstStyle/>
            <a:p>
              <a:endParaRPr lang="es-ES"/>
            </a:p>
          </p:txBody>
        </p:sp>
        <p:sp>
          <p:nvSpPr>
            <p:cNvPr id="65681" name="Line 9"/>
            <p:cNvSpPr>
              <a:spLocks noChangeShapeType="1"/>
            </p:cNvSpPr>
            <p:nvPr/>
          </p:nvSpPr>
          <p:spPr bwMode="auto">
            <a:xfrm flipH="1" flipV="1">
              <a:off x="2753" y="3892"/>
              <a:ext cx="58" cy="216"/>
            </a:xfrm>
            <a:prstGeom prst="line">
              <a:avLst/>
            </a:prstGeom>
            <a:noFill/>
            <a:ln w="7938">
              <a:solidFill>
                <a:srgbClr val="000000"/>
              </a:solidFill>
              <a:round/>
              <a:headEnd/>
              <a:tailEnd/>
            </a:ln>
          </p:spPr>
          <p:txBody>
            <a:bodyPr/>
            <a:lstStyle/>
            <a:p>
              <a:endParaRPr lang="es-ES"/>
            </a:p>
          </p:txBody>
        </p:sp>
        <p:sp>
          <p:nvSpPr>
            <p:cNvPr id="65682" name="Line 10"/>
            <p:cNvSpPr>
              <a:spLocks noChangeShapeType="1"/>
            </p:cNvSpPr>
            <p:nvPr/>
          </p:nvSpPr>
          <p:spPr bwMode="auto">
            <a:xfrm>
              <a:off x="2687" y="3953"/>
              <a:ext cx="124" cy="155"/>
            </a:xfrm>
            <a:prstGeom prst="line">
              <a:avLst/>
            </a:prstGeom>
            <a:noFill/>
            <a:ln w="7938">
              <a:solidFill>
                <a:srgbClr val="000000"/>
              </a:solidFill>
              <a:round/>
              <a:headEnd/>
              <a:tailEnd/>
            </a:ln>
          </p:spPr>
          <p:txBody>
            <a:bodyPr/>
            <a:lstStyle/>
            <a:p>
              <a:endParaRPr lang="es-ES"/>
            </a:p>
          </p:txBody>
        </p:sp>
        <p:sp>
          <p:nvSpPr>
            <p:cNvPr id="65683" name="Line 11"/>
            <p:cNvSpPr>
              <a:spLocks noChangeShapeType="1"/>
            </p:cNvSpPr>
            <p:nvPr/>
          </p:nvSpPr>
          <p:spPr bwMode="auto">
            <a:xfrm>
              <a:off x="2687" y="3579"/>
              <a:ext cx="0" cy="374"/>
            </a:xfrm>
            <a:prstGeom prst="line">
              <a:avLst/>
            </a:prstGeom>
            <a:noFill/>
            <a:ln w="7938">
              <a:solidFill>
                <a:srgbClr val="000000"/>
              </a:solidFill>
              <a:round/>
              <a:headEnd/>
              <a:tailEnd/>
            </a:ln>
          </p:spPr>
          <p:txBody>
            <a:bodyPr/>
            <a:lstStyle/>
            <a:p>
              <a:endParaRPr lang="es-ES"/>
            </a:p>
          </p:txBody>
        </p:sp>
        <p:sp>
          <p:nvSpPr>
            <p:cNvPr id="65684" name="Line 12"/>
            <p:cNvSpPr>
              <a:spLocks noChangeShapeType="1"/>
            </p:cNvSpPr>
            <p:nvPr/>
          </p:nvSpPr>
          <p:spPr bwMode="auto">
            <a:xfrm flipH="1">
              <a:off x="2687" y="3424"/>
              <a:ext cx="124" cy="155"/>
            </a:xfrm>
            <a:prstGeom prst="line">
              <a:avLst/>
            </a:prstGeom>
            <a:noFill/>
            <a:ln w="7938">
              <a:solidFill>
                <a:srgbClr val="000000"/>
              </a:solidFill>
              <a:round/>
              <a:headEnd/>
              <a:tailEnd/>
            </a:ln>
          </p:spPr>
          <p:txBody>
            <a:bodyPr/>
            <a:lstStyle/>
            <a:p>
              <a:endParaRPr lang="es-ES"/>
            </a:p>
          </p:txBody>
        </p:sp>
      </p:grpSp>
      <p:pic>
        <p:nvPicPr>
          <p:cNvPr id="65548" name="Picture 13"/>
          <p:cNvPicPr>
            <a:picLocks noChangeAspect="1" noChangeArrowheads="1"/>
          </p:cNvPicPr>
          <p:nvPr/>
        </p:nvPicPr>
        <p:blipFill>
          <a:blip r:embed="rId4" cstate="print"/>
          <a:srcRect/>
          <a:stretch>
            <a:fillRect/>
          </a:stretch>
        </p:blipFill>
        <p:spPr bwMode="auto">
          <a:xfrm>
            <a:off x="3238500" y="852662"/>
            <a:ext cx="2368550" cy="584200"/>
          </a:xfrm>
          <a:prstGeom prst="rect">
            <a:avLst/>
          </a:prstGeom>
          <a:noFill/>
          <a:ln w="9525">
            <a:noFill/>
            <a:miter lim="800000"/>
            <a:headEnd/>
            <a:tailEnd/>
          </a:ln>
        </p:spPr>
      </p:pic>
      <p:sp>
        <p:nvSpPr>
          <p:cNvPr id="65549" name="Text Box 14"/>
          <p:cNvSpPr txBox="1">
            <a:spLocks noChangeArrowheads="1"/>
          </p:cNvSpPr>
          <p:nvPr/>
        </p:nvSpPr>
        <p:spPr bwMode="auto">
          <a:xfrm>
            <a:off x="4673600" y="763762"/>
            <a:ext cx="952500" cy="304800"/>
          </a:xfrm>
          <a:prstGeom prst="rect">
            <a:avLst/>
          </a:prstGeom>
          <a:noFill/>
          <a:ln w="9525">
            <a:noFill/>
            <a:miter lim="800000"/>
            <a:headEnd/>
            <a:tailEnd/>
          </a:ln>
        </p:spPr>
        <p:txBody>
          <a:bodyPr wrap="none">
            <a:spAutoFit/>
          </a:bodyPr>
          <a:lstStyle/>
          <a:p>
            <a:r>
              <a:rPr lang="es-ES" sz="1400"/>
              <a:t>Zwitterion</a:t>
            </a:r>
          </a:p>
        </p:txBody>
      </p:sp>
      <p:graphicFrame>
        <p:nvGraphicFramePr>
          <p:cNvPr id="65538" name="Object 15"/>
          <p:cNvGraphicFramePr>
            <a:graphicFrameLocks noChangeAspect="1"/>
          </p:cNvGraphicFramePr>
          <p:nvPr/>
        </p:nvGraphicFramePr>
        <p:xfrm>
          <a:off x="3235325" y="1525762"/>
          <a:ext cx="1638300" cy="552450"/>
        </p:xfrm>
        <a:graphic>
          <a:graphicData uri="http://schemas.openxmlformats.org/presentationml/2006/ole">
            <p:oleObj spid="_x0000_s65538" name="Document" r:id="rId5" imgW="1638360" imgH="552600" progId="">
              <p:embed/>
            </p:oleObj>
          </a:graphicData>
        </a:graphic>
      </p:graphicFrame>
      <p:pic>
        <p:nvPicPr>
          <p:cNvPr id="65550" name="Picture 16"/>
          <p:cNvPicPr>
            <a:picLocks noChangeAspect="1" noChangeArrowheads="1"/>
          </p:cNvPicPr>
          <p:nvPr/>
        </p:nvPicPr>
        <p:blipFill>
          <a:blip r:embed="rId6" cstate="print"/>
          <a:srcRect/>
          <a:stretch>
            <a:fillRect/>
          </a:stretch>
        </p:blipFill>
        <p:spPr bwMode="auto">
          <a:xfrm>
            <a:off x="6159500" y="1020937"/>
            <a:ext cx="2114550" cy="1152525"/>
          </a:xfrm>
          <a:prstGeom prst="rect">
            <a:avLst/>
          </a:prstGeom>
          <a:noFill/>
          <a:ln w="9525">
            <a:noFill/>
            <a:miter lim="800000"/>
            <a:headEnd/>
            <a:tailEnd/>
          </a:ln>
        </p:spPr>
      </p:pic>
      <p:grpSp>
        <p:nvGrpSpPr>
          <p:cNvPr id="65551" name="Group 17"/>
          <p:cNvGrpSpPr>
            <a:grpSpLocks/>
          </p:cNvGrpSpPr>
          <p:nvPr/>
        </p:nvGrpSpPr>
        <p:grpSpPr bwMode="auto">
          <a:xfrm>
            <a:off x="6005513" y="820912"/>
            <a:ext cx="311150" cy="1333500"/>
            <a:chOff x="2687" y="3424"/>
            <a:chExt cx="124" cy="684"/>
          </a:xfrm>
        </p:grpSpPr>
        <p:sp>
          <p:nvSpPr>
            <p:cNvPr id="65673" name="Line 18"/>
            <p:cNvSpPr>
              <a:spLocks noChangeShapeType="1"/>
            </p:cNvSpPr>
            <p:nvPr/>
          </p:nvSpPr>
          <p:spPr bwMode="auto">
            <a:xfrm flipV="1">
              <a:off x="2753" y="3424"/>
              <a:ext cx="58" cy="216"/>
            </a:xfrm>
            <a:prstGeom prst="line">
              <a:avLst/>
            </a:prstGeom>
            <a:noFill/>
            <a:ln w="7938">
              <a:solidFill>
                <a:srgbClr val="000000"/>
              </a:solidFill>
              <a:round/>
              <a:headEnd/>
              <a:tailEnd/>
            </a:ln>
          </p:spPr>
          <p:txBody>
            <a:bodyPr/>
            <a:lstStyle/>
            <a:p>
              <a:endParaRPr lang="es-ES"/>
            </a:p>
          </p:txBody>
        </p:sp>
        <p:sp>
          <p:nvSpPr>
            <p:cNvPr id="65674" name="Line 19"/>
            <p:cNvSpPr>
              <a:spLocks noChangeShapeType="1"/>
            </p:cNvSpPr>
            <p:nvPr/>
          </p:nvSpPr>
          <p:spPr bwMode="auto">
            <a:xfrm flipV="1">
              <a:off x="2753" y="3640"/>
              <a:ext cx="0" cy="252"/>
            </a:xfrm>
            <a:prstGeom prst="line">
              <a:avLst/>
            </a:prstGeom>
            <a:noFill/>
            <a:ln w="7938">
              <a:solidFill>
                <a:srgbClr val="000000"/>
              </a:solidFill>
              <a:round/>
              <a:headEnd/>
              <a:tailEnd/>
            </a:ln>
          </p:spPr>
          <p:txBody>
            <a:bodyPr/>
            <a:lstStyle/>
            <a:p>
              <a:endParaRPr lang="es-ES"/>
            </a:p>
          </p:txBody>
        </p:sp>
        <p:sp>
          <p:nvSpPr>
            <p:cNvPr id="65675" name="Line 20"/>
            <p:cNvSpPr>
              <a:spLocks noChangeShapeType="1"/>
            </p:cNvSpPr>
            <p:nvPr/>
          </p:nvSpPr>
          <p:spPr bwMode="auto">
            <a:xfrm flipH="1" flipV="1">
              <a:off x="2753" y="3892"/>
              <a:ext cx="58" cy="216"/>
            </a:xfrm>
            <a:prstGeom prst="line">
              <a:avLst/>
            </a:prstGeom>
            <a:noFill/>
            <a:ln w="7938">
              <a:solidFill>
                <a:srgbClr val="000000"/>
              </a:solidFill>
              <a:round/>
              <a:headEnd/>
              <a:tailEnd/>
            </a:ln>
          </p:spPr>
          <p:txBody>
            <a:bodyPr/>
            <a:lstStyle/>
            <a:p>
              <a:endParaRPr lang="es-ES"/>
            </a:p>
          </p:txBody>
        </p:sp>
        <p:sp>
          <p:nvSpPr>
            <p:cNvPr id="65676" name="Line 21"/>
            <p:cNvSpPr>
              <a:spLocks noChangeShapeType="1"/>
            </p:cNvSpPr>
            <p:nvPr/>
          </p:nvSpPr>
          <p:spPr bwMode="auto">
            <a:xfrm>
              <a:off x="2687" y="3953"/>
              <a:ext cx="124" cy="155"/>
            </a:xfrm>
            <a:prstGeom prst="line">
              <a:avLst/>
            </a:prstGeom>
            <a:noFill/>
            <a:ln w="7938">
              <a:solidFill>
                <a:srgbClr val="000000"/>
              </a:solidFill>
              <a:round/>
              <a:headEnd/>
              <a:tailEnd/>
            </a:ln>
          </p:spPr>
          <p:txBody>
            <a:bodyPr/>
            <a:lstStyle/>
            <a:p>
              <a:endParaRPr lang="es-ES"/>
            </a:p>
          </p:txBody>
        </p:sp>
        <p:sp>
          <p:nvSpPr>
            <p:cNvPr id="65677" name="Line 22"/>
            <p:cNvSpPr>
              <a:spLocks noChangeShapeType="1"/>
            </p:cNvSpPr>
            <p:nvPr/>
          </p:nvSpPr>
          <p:spPr bwMode="auto">
            <a:xfrm>
              <a:off x="2687" y="3579"/>
              <a:ext cx="0" cy="374"/>
            </a:xfrm>
            <a:prstGeom prst="line">
              <a:avLst/>
            </a:prstGeom>
            <a:noFill/>
            <a:ln w="7938">
              <a:solidFill>
                <a:srgbClr val="000000"/>
              </a:solidFill>
              <a:round/>
              <a:headEnd/>
              <a:tailEnd/>
            </a:ln>
          </p:spPr>
          <p:txBody>
            <a:bodyPr/>
            <a:lstStyle/>
            <a:p>
              <a:endParaRPr lang="es-ES"/>
            </a:p>
          </p:txBody>
        </p:sp>
        <p:sp>
          <p:nvSpPr>
            <p:cNvPr id="65678" name="Line 23"/>
            <p:cNvSpPr>
              <a:spLocks noChangeShapeType="1"/>
            </p:cNvSpPr>
            <p:nvPr/>
          </p:nvSpPr>
          <p:spPr bwMode="auto">
            <a:xfrm flipH="1">
              <a:off x="2687" y="3424"/>
              <a:ext cx="124" cy="155"/>
            </a:xfrm>
            <a:prstGeom prst="line">
              <a:avLst/>
            </a:prstGeom>
            <a:noFill/>
            <a:ln w="7938">
              <a:solidFill>
                <a:srgbClr val="000000"/>
              </a:solidFill>
              <a:round/>
              <a:headEnd/>
              <a:tailEnd/>
            </a:ln>
          </p:spPr>
          <p:txBody>
            <a:bodyPr/>
            <a:lstStyle/>
            <a:p>
              <a:endParaRPr lang="es-ES"/>
            </a:p>
          </p:txBody>
        </p:sp>
      </p:grpSp>
      <p:sp>
        <p:nvSpPr>
          <p:cNvPr id="65552" name="Line 24"/>
          <p:cNvSpPr>
            <a:spLocks noChangeShapeType="1"/>
          </p:cNvSpPr>
          <p:nvPr/>
        </p:nvSpPr>
        <p:spPr bwMode="auto">
          <a:xfrm>
            <a:off x="5432425" y="1497187"/>
            <a:ext cx="457200" cy="0"/>
          </a:xfrm>
          <a:prstGeom prst="line">
            <a:avLst/>
          </a:prstGeom>
          <a:noFill/>
          <a:ln w="9525">
            <a:solidFill>
              <a:schemeClr val="tx1"/>
            </a:solidFill>
            <a:round/>
            <a:headEnd type="triangle" w="med" len="med"/>
            <a:tailEnd type="triangle" w="med" len="med"/>
          </a:ln>
        </p:spPr>
        <p:txBody>
          <a:bodyPr/>
          <a:lstStyle/>
          <a:p>
            <a:endParaRPr lang="es-ES"/>
          </a:p>
        </p:txBody>
      </p:sp>
      <p:sp>
        <p:nvSpPr>
          <p:cNvPr id="65553" name="Text Box 25"/>
          <p:cNvSpPr txBox="1">
            <a:spLocks noChangeArrowheads="1"/>
          </p:cNvSpPr>
          <p:nvPr/>
        </p:nvSpPr>
        <p:spPr bwMode="auto">
          <a:xfrm>
            <a:off x="7165975" y="768524"/>
            <a:ext cx="1111202" cy="307777"/>
          </a:xfrm>
          <a:prstGeom prst="rect">
            <a:avLst/>
          </a:prstGeom>
          <a:noFill/>
          <a:ln w="9525">
            <a:noFill/>
            <a:miter lim="800000"/>
            <a:headEnd/>
            <a:tailEnd/>
          </a:ln>
        </p:spPr>
        <p:txBody>
          <a:bodyPr wrap="none">
            <a:spAutoFit/>
          </a:bodyPr>
          <a:lstStyle/>
          <a:p>
            <a:r>
              <a:rPr lang="es-ES" sz="1400" b="1" dirty="0" err="1">
                <a:solidFill>
                  <a:srgbClr val="CC0000"/>
                </a:solidFill>
              </a:rPr>
              <a:t>Carbamate</a:t>
            </a:r>
            <a:endParaRPr lang="es-ES" sz="1400" b="1" dirty="0">
              <a:solidFill>
                <a:srgbClr val="CC0000"/>
              </a:solidFill>
            </a:endParaRPr>
          </a:p>
        </p:txBody>
      </p:sp>
      <p:grpSp>
        <p:nvGrpSpPr>
          <p:cNvPr id="65554" name="Group 26"/>
          <p:cNvGrpSpPr>
            <a:grpSpLocks/>
          </p:cNvGrpSpPr>
          <p:nvPr/>
        </p:nvGrpSpPr>
        <p:grpSpPr bwMode="auto">
          <a:xfrm>
            <a:off x="452438" y="820912"/>
            <a:ext cx="311150" cy="1333500"/>
            <a:chOff x="2687" y="3424"/>
            <a:chExt cx="124" cy="684"/>
          </a:xfrm>
        </p:grpSpPr>
        <p:sp>
          <p:nvSpPr>
            <p:cNvPr id="65667" name="Line 27"/>
            <p:cNvSpPr>
              <a:spLocks noChangeShapeType="1"/>
            </p:cNvSpPr>
            <p:nvPr/>
          </p:nvSpPr>
          <p:spPr bwMode="auto">
            <a:xfrm flipV="1">
              <a:off x="2753" y="3424"/>
              <a:ext cx="58" cy="216"/>
            </a:xfrm>
            <a:prstGeom prst="line">
              <a:avLst/>
            </a:prstGeom>
            <a:noFill/>
            <a:ln w="7938">
              <a:solidFill>
                <a:srgbClr val="000000"/>
              </a:solidFill>
              <a:round/>
              <a:headEnd/>
              <a:tailEnd/>
            </a:ln>
          </p:spPr>
          <p:txBody>
            <a:bodyPr/>
            <a:lstStyle/>
            <a:p>
              <a:endParaRPr lang="es-ES"/>
            </a:p>
          </p:txBody>
        </p:sp>
        <p:sp>
          <p:nvSpPr>
            <p:cNvPr id="65668" name="Line 28"/>
            <p:cNvSpPr>
              <a:spLocks noChangeShapeType="1"/>
            </p:cNvSpPr>
            <p:nvPr/>
          </p:nvSpPr>
          <p:spPr bwMode="auto">
            <a:xfrm flipV="1">
              <a:off x="2753" y="3640"/>
              <a:ext cx="0" cy="252"/>
            </a:xfrm>
            <a:prstGeom prst="line">
              <a:avLst/>
            </a:prstGeom>
            <a:noFill/>
            <a:ln w="7938">
              <a:solidFill>
                <a:srgbClr val="000000"/>
              </a:solidFill>
              <a:round/>
              <a:headEnd/>
              <a:tailEnd/>
            </a:ln>
          </p:spPr>
          <p:txBody>
            <a:bodyPr/>
            <a:lstStyle/>
            <a:p>
              <a:endParaRPr lang="es-ES"/>
            </a:p>
          </p:txBody>
        </p:sp>
        <p:sp>
          <p:nvSpPr>
            <p:cNvPr id="65669" name="Line 29"/>
            <p:cNvSpPr>
              <a:spLocks noChangeShapeType="1"/>
            </p:cNvSpPr>
            <p:nvPr/>
          </p:nvSpPr>
          <p:spPr bwMode="auto">
            <a:xfrm flipH="1" flipV="1">
              <a:off x="2753" y="3892"/>
              <a:ext cx="58" cy="216"/>
            </a:xfrm>
            <a:prstGeom prst="line">
              <a:avLst/>
            </a:prstGeom>
            <a:noFill/>
            <a:ln w="7938">
              <a:solidFill>
                <a:srgbClr val="000000"/>
              </a:solidFill>
              <a:round/>
              <a:headEnd/>
              <a:tailEnd/>
            </a:ln>
          </p:spPr>
          <p:txBody>
            <a:bodyPr/>
            <a:lstStyle/>
            <a:p>
              <a:endParaRPr lang="es-ES"/>
            </a:p>
          </p:txBody>
        </p:sp>
        <p:sp>
          <p:nvSpPr>
            <p:cNvPr id="65670" name="Line 30"/>
            <p:cNvSpPr>
              <a:spLocks noChangeShapeType="1"/>
            </p:cNvSpPr>
            <p:nvPr/>
          </p:nvSpPr>
          <p:spPr bwMode="auto">
            <a:xfrm>
              <a:off x="2687" y="3953"/>
              <a:ext cx="124" cy="155"/>
            </a:xfrm>
            <a:prstGeom prst="line">
              <a:avLst/>
            </a:prstGeom>
            <a:noFill/>
            <a:ln w="7938">
              <a:solidFill>
                <a:srgbClr val="000000"/>
              </a:solidFill>
              <a:round/>
              <a:headEnd/>
              <a:tailEnd/>
            </a:ln>
          </p:spPr>
          <p:txBody>
            <a:bodyPr/>
            <a:lstStyle/>
            <a:p>
              <a:endParaRPr lang="es-ES"/>
            </a:p>
          </p:txBody>
        </p:sp>
        <p:sp>
          <p:nvSpPr>
            <p:cNvPr id="65671" name="Line 31"/>
            <p:cNvSpPr>
              <a:spLocks noChangeShapeType="1"/>
            </p:cNvSpPr>
            <p:nvPr/>
          </p:nvSpPr>
          <p:spPr bwMode="auto">
            <a:xfrm>
              <a:off x="2687" y="3579"/>
              <a:ext cx="0" cy="374"/>
            </a:xfrm>
            <a:prstGeom prst="line">
              <a:avLst/>
            </a:prstGeom>
            <a:noFill/>
            <a:ln w="7938">
              <a:solidFill>
                <a:srgbClr val="000000"/>
              </a:solidFill>
              <a:round/>
              <a:headEnd/>
              <a:tailEnd/>
            </a:ln>
          </p:spPr>
          <p:txBody>
            <a:bodyPr/>
            <a:lstStyle/>
            <a:p>
              <a:endParaRPr lang="es-ES"/>
            </a:p>
          </p:txBody>
        </p:sp>
        <p:sp>
          <p:nvSpPr>
            <p:cNvPr id="65672" name="Line 32"/>
            <p:cNvSpPr>
              <a:spLocks noChangeShapeType="1"/>
            </p:cNvSpPr>
            <p:nvPr/>
          </p:nvSpPr>
          <p:spPr bwMode="auto">
            <a:xfrm flipH="1">
              <a:off x="2687" y="3424"/>
              <a:ext cx="124" cy="155"/>
            </a:xfrm>
            <a:prstGeom prst="line">
              <a:avLst/>
            </a:prstGeom>
            <a:noFill/>
            <a:ln w="7938">
              <a:solidFill>
                <a:srgbClr val="000000"/>
              </a:solidFill>
              <a:round/>
              <a:headEnd/>
              <a:tailEnd/>
            </a:ln>
          </p:spPr>
          <p:txBody>
            <a:bodyPr/>
            <a:lstStyle/>
            <a:p>
              <a:endParaRPr lang="es-ES"/>
            </a:p>
          </p:txBody>
        </p:sp>
      </p:grpSp>
      <p:graphicFrame>
        <p:nvGraphicFramePr>
          <p:cNvPr id="65539" name="Object 33"/>
          <p:cNvGraphicFramePr>
            <a:graphicFrameLocks noChangeAspect="1"/>
          </p:cNvGraphicFramePr>
          <p:nvPr/>
        </p:nvGraphicFramePr>
        <p:xfrm>
          <a:off x="647700" y="878062"/>
          <a:ext cx="1638300" cy="1152525"/>
        </p:xfrm>
        <a:graphic>
          <a:graphicData uri="http://schemas.openxmlformats.org/presentationml/2006/ole">
            <p:oleObj spid="_x0000_s65539" name="Document" r:id="rId7" imgW="1638360" imgH="1152360" progId="">
              <p:embed/>
            </p:oleObj>
          </a:graphicData>
        </a:graphic>
      </p:graphicFrame>
      <p:sp>
        <p:nvSpPr>
          <p:cNvPr id="65555" name="Line 34"/>
          <p:cNvSpPr>
            <a:spLocks noChangeShapeType="1"/>
          </p:cNvSpPr>
          <p:nvPr/>
        </p:nvSpPr>
        <p:spPr bwMode="auto">
          <a:xfrm>
            <a:off x="2457450" y="1509887"/>
            <a:ext cx="457200" cy="0"/>
          </a:xfrm>
          <a:prstGeom prst="line">
            <a:avLst/>
          </a:prstGeom>
          <a:noFill/>
          <a:ln w="9525">
            <a:solidFill>
              <a:schemeClr val="tx1"/>
            </a:solidFill>
            <a:round/>
            <a:headEnd type="triangle" w="med" len="med"/>
            <a:tailEnd type="triangle" w="med" len="med"/>
          </a:ln>
        </p:spPr>
        <p:txBody>
          <a:bodyPr/>
          <a:lstStyle/>
          <a:p>
            <a:endParaRPr lang="es-ES"/>
          </a:p>
        </p:txBody>
      </p:sp>
      <p:graphicFrame>
        <p:nvGraphicFramePr>
          <p:cNvPr id="65540" name="Object 59"/>
          <p:cNvGraphicFramePr>
            <a:graphicFrameLocks noChangeAspect="1"/>
          </p:cNvGraphicFramePr>
          <p:nvPr/>
        </p:nvGraphicFramePr>
        <p:xfrm>
          <a:off x="520700" y="2662412"/>
          <a:ext cx="1905000" cy="1152525"/>
        </p:xfrm>
        <a:graphic>
          <a:graphicData uri="http://schemas.openxmlformats.org/presentationml/2006/ole">
            <p:oleObj spid="_x0000_s65540" name="Document" r:id="rId8" imgW="1905120" imgH="1152360" progId="">
              <p:embed/>
            </p:oleObj>
          </a:graphicData>
        </a:graphic>
      </p:graphicFrame>
      <p:graphicFrame>
        <p:nvGraphicFramePr>
          <p:cNvPr id="65541" name="Object 60"/>
          <p:cNvGraphicFramePr>
            <a:graphicFrameLocks noChangeAspect="1"/>
          </p:cNvGraphicFramePr>
          <p:nvPr/>
        </p:nvGraphicFramePr>
        <p:xfrm>
          <a:off x="3240088" y="2790999"/>
          <a:ext cx="2181225" cy="1162050"/>
        </p:xfrm>
        <a:graphic>
          <a:graphicData uri="http://schemas.openxmlformats.org/presentationml/2006/ole">
            <p:oleObj spid="_x0000_s65541" name="Document" r:id="rId9" imgW="2181240" imgH="1162080" progId="">
              <p:embed/>
            </p:oleObj>
          </a:graphicData>
        </a:graphic>
      </p:graphicFrame>
      <p:grpSp>
        <p:nvGrpSpPr>
          <p:cNvPr id="65556" name="Group 62"/>
          <p:cNvGrpSpPr>
            <a:grpSpLocks/>
          </p:cNvGrpSpPr>
          <p:nvPr/>
        </p:nvGrpSpPr>
        <p:grpSpPr bwMode="auto">
          <a:xfrm>
            <a:off x="341313" y="2570337"/>
            <a:ext cx="311150" cy="1333500"/>
            <a:chOff x="2687" y="3424"/>
            <a:chExt cx="124" cy="684"/>
          </a:xfrm>
        </p:grpSpPr>
        <p:sp>
          <p:nvSpPr>
            <p:cNvPr id="65661" name="Line 63"/>
            <p:cNvSpPr>
              <a:spLocks noChangeShapeType="1"/>
            </p:cNvSpPr>
            <p:nvPr/>
          </p:nvSpPr>
          <p:spPr bwMode="auto">
            <a:xfrm flipV="1">
              <a:off x="2753" y="3424"/>
              <a:ext cx="58" cy="216"/>
            </a:xfrm>
            <a:prstGeom prst="line">
              <a:avLst/>
            </a:prstGeom>
            <a:noFill/>
            <a:ln w="7938">
              <a:solidFill>
                <a:srgbClr val="000000"/>
              </a:solidFill>
              <a:round/>
              <a:headEnd/>
              <a:tailEnd/>
            </a:ln>
          </p:spPr>
          <p:txBody>
            <a:bodyPr/>
            <a:lstStyle/>
            <a:p>
              <a:endParaRPr lang="es-ES"/>
            </a:p>
          </p:txBody>
        </p:sp>
        <p:sp>
          <p:nvSpPr>
            <p:cNvPr id="65662" name="Line 64"/>
            <p:cNvSpPr>
              <a:spLocks noChangeShapeType="1"/>
            </p:cNvSpPr>
            <p:nvPr/>
          </p:nvSpPr>
          <p:spPr bwMode="auto">
            <a:xfrm flipV="1">
              <a:off x="2753" y="3640"/>
              <a:ext cx="0" cy="252"/>
            </a:xfrm>
            <a:prstGeom prst="line">
              <a:avLst/>
            </a:prstGeom>
            <a:noFill/>
            <a:ln w="7938">
              <a:solidFill>
                <a:srgbClr val="000000"/>
              </a:solidFill>
              <a:round/>
              <a:headEnd/>
              <a:tailEnd/>
            </a:ln>
          </p:spPr>
          <p:txBody>
            <a:bodyPr/>
            <a:lstStyle/>
            <a:p>
              <a:endParaRPr lang="es-ES"/>
            </a:p>
          </p:txBody>
        </p:sp>
        <p:sp>
          <p:nvSpPr>
            <p:cNvPr id="65663" name="Line 65"/>
            <p:cNvSpPr>
              <a:spLocks noChangeShapeType="1"/>
            </p:cNvSpPr>
            <p:nvPr/>
          </p:nvSpPr>
          <p:spPr bwMode="auto">
            <a:xfrm flipH="1" flipV="1">
              <a:off x="2753" y="3892"/>
              <a:ext cx="58" cy="216"/>
            </a:xfrm>
            <a:prstGeom prst="line">
              <a:avLst/>
            </a:prstGeom>
            <a:noFill/>
            <a:ln w="7938">
              <a:solidFill>
                <a:srgbClr val="000000"/>
              </a:solidFill>
              <a:round/>
              <a:headEnd/>
              <a:tailEnd/>
            </a:ln>
          </p:spPr>
          <p:txBody>
            <a:bodyPr/>
            <a:lstStyle/>
            <a:p>
              <a:endParaRPr lang="es-ES"/>
            </a:p>
          </p:txBody>
        </p:sp>
        <p:sp>
          <p:nvSpPr>
            <p:cNvPr id="65664" name="Line 66"/>
            <p:cNvSpPr>
              <a:spLocks noChangeShapeType="1"/>
            </p:cNvSpPr>
            <p:nvPr/>
          </p:nvSpPr>
          <p:spPr bwMode="auto">
            <a:xfrm>
              <a:off x="2687" y="3953"/>
              <a:ext cx="124" cy="155"/>
            </a:xfrm>
            <a:prstGeom prst="line">
              <a:avLst/>
            </a:prstGeom>
            <a:noFill/>
            <a:ln w="7938">
              <a:solidFill>
                <a:srgbClr val="000000"/>
              </a:solidFill>
              <a:round/>
              <a:headEnd/>
              <a:tailEnd/>
            </a:ln>
          </p:spPr>
          <p:txBody>
            <a:bodyPr/>
            <a:lstStyle/>
            <a:p>
              <a:endParaRPr lang="es-ES"/>
            </a:p>
          </p:txBody>
        </p:sp>
        <p:sp>
          <p:nvSpPr>
            <p:cNvPr id="65665" name="Line 67"/>
            <p:cNvSpPr>
              <a:spLocks noChangeShapeType="1"/>
            </p:cNvSpPr>
            <p:nvPr/>
          </p:nvSpPr>
          <p:spPr bwMode="auto">
            <a:xfrm>
              <a:off x="2687" y="3579"/>
              <a:ext cx="0" cy="374"/>
            </a:xfrm>
            <a:prstGeom prst="line">
              <a:avLst/>
            </a:prstGeom>
            <a:noFill/>
            <a:ln w="7938">
              <a:solidFill>
                <a:srgbClr val="000000"/>
              </a:solidFill>
              <a:round/>
              <a:headEnd/>
              <a:tailEnd/>
            </a:ln>
          </p:spPr>
          <p:txBody>
            <a:bodyPr/>
            <a:lstStyle/>
            <a:p>
              <a:endParaRPr lang="es-ES"/>
            </a:p>
          </p:txBody>
        </p:sp>
        <p:sp>
          <p:nvSpPr>
            <p:cNvPr id="65666" name="Line 68"/>
            <p:cNvSpPr>
              <a:spLocks noChangeShapeType="1"/>
            </p:cNvSpPr>
            <p:nvPr/>
          </p:nvSpPr>
          <p:spPr bwMode="auto">
            <a:xfrm flipH="1">
              <a:off x="2687" y="3424"/>
              <a:ext cx="124" cy="155"/>
            </a:xfrm>
            <a:prstGeom prst="line">
              <a:avLst/>
            </a:prstGeom>
            <a:noFill/>
            <a:ln w="7938">
              <a:solidFill>
                <a:srgbClr val="000000"/>
              </a:solidFill>
              <a:round/>
              <a:headEnd/>
              <a:tailEnd/>
            </a:ln>
          </p:spPr>
          <p:txBody>
            <a:bodyPr/>
            <a:lstStyle/>
            <a:p>
              <a:endParaRPr lang="es-ES"/>
            </a:p>
          </p:txBody>
        </p:sp>
      </p:grpSp>
      <p:grpSp>
        <p:nvGrpSpPr>
          <p:cNvPr id="65557" name="Group 69"/>
          <p:cNvGrpSpPr>
            <a:grpSpLocks/>
          </p:cNvGrpSpPr>
          <p:nvPr/>
        </p:nvGrpSpPr>
        <p:grpSpPr bwMode="auto">
          <a:xfrm>
            <a:off x="3071813" y="2643362"/>
            <a:ext cx="311150" cy="1333500"/>
            <a:chOff x="2687" y="3424"/>
            <a:chExt cx="124" cy="684"/>
          </a:xfrm>
        </p:grpSpPr>
        <p:sp>
          <p:nvSpPr>
            <p:cNvPr id="65655" name="Line 70"/>
            <p:cNvSpPr>
              <a:spLocks noChangeShapeType="1"/>
            </p:cNvSpPr>
            <p:nvPr/>
          </p:nvSpPr>
          <p:spPr bwMode="auto">
            <a:xfrm flipV="1">
              <a:off x="2753" y="3424"/>
              <a:ext cx="58" cy="216"/>
            </a:xfrm>
            <a:prstGeom prst="line">
              <a:avLst/>
            </a:prstGeom>
            <a:noFill/>
            <a:ln w="7938">
              <a:solidFill>
                <a:srgbClr val="000000"/>
              </a:solidFill>
              <a:round/>
              <a:headEnd/>
              <a:tailEnd/>
            </a:ln>
          </p:spPr>
          <p:txBody>
            <a:bodyPr/>
            <a:lstStyle/>
            <a:p>
              <a:endParaRPr lang="es-ES"/>
            </a:p>
          </p:txBody>
        </p:sp>
        <p:sp>
          <p:nvSpPr>
            <p:cNvPr id="65656" name="Line 71"/>
            <p:cNvSpPr>
              <a:spLocks noChangeShapeType="1"/>
            </p:cNvSpPr>
            <p:nvPr/>
          </p:nvSpPr>
          <p:spPr bwMode="auto">
            <a:xfrm flipV="1">
              <a:off x="2753" y="3640"/>
              <a:ext cx="0" cy="252"/>
            </a:xfrm>
            <a:prstGeom prst="line">
              <a:avLst/>
            </a:prstGeom>
            <a:noFill/>
            <a:ln w="7938">
              <a:solidFill>
                <a:srgbClr val="000000"/>
              </a:solidFill>
              <a:round/>
              <a:headEnd/>
              <a:tailEnd/>
            </a:ln>
          </p:spPr>
          <p:txBody>
            <a:bodyPr/>
            <a:lstStyle/>
            <a:p>
              <a:endParaRPr lang="es-ES"/>
            </a:p>
          </p:txBody>
        </p:sp>
        <p:sp>
          <p:nvSpPr>
            <p:cNvPr id="65657" name="Line 72"/>
            <p:cNvSpPr>
              <a:spLocks noChangeShapeType="1"/>
            </p:cNvSpPr>
            <p:nvPr/>
          </p:nvSpPr>
          <p:spPr bwMode="auto">
            <a:xfrm flipH="1" flipV="1">
              <a:off x="2753" y="3892"/>
              <a:ext cx="58" cy="216"/>
            </a:xfrm>
            <a:prstGeom prst="line">
              <a:avLst/>
            </a:prstGeom>
            <a:noFill/>
            <a:ln w="7938">
              <a:solidFill>
                <a:srgbClr val="000000"/>
              </a:solidFill>
              <a:round/>
              <a:headEnd/>
              <a:tailEnd/>
            </a:ln>
          </p:spPr>
          <p:txBody>
            <a:bodyPr/>
            <a:lstStyle/>
            <a:p>
              <a:endParaRPr lang="es-ES"/>
            </a:p>
          </p:txBody>
        </p:sp>
        <p:sp>
          <p:nvSpPr>
            <p:cNvPr id="65658" name="Line 73"/>
            <p:cNvSpPr>
              <a:spLocks noChangeShapeType="1"/>
            </p:cNvSpPr>
            <p:nvPr/>
          </p:nvSpPr>
          <p:spPr bwMode="auto">
            <a:xfrm>
              <a:off x="2687" y="3953"/>
              <a:ext cx="124" cy="155"/>
            </a:xfrm>
            <a:prstGeom prst="line">
              <a:avLst/>
            </a:prstGeom>
            <a:noFill/>
            <a:ln w="7938">
              <a:solidFill>
                <a:srgbClr val="000000"/>
              </a:solidFill>
              <a:round/>
              <a:headEnd/>
              <a:tailEnd/>
            </a:ln>
          </p:spPr>
          <p:txBody>
            <a:bodyPr/>
            <a:lstStyle/>
            <a:p>
              <a:endParaRPr lang="es-ES"/>
            </a:p>
          </p:txBody>
        </p:sp>
        <p:sp>
          <p:nvSpPr>
            <p:cNvPr id="65659" name="Line 74"/>
            <p:cNvSpPr>
              <a:spLocks noChangeShapeType="1"/>
            </p:cNvSpPr>
            <p:nvPr/>
          </p:nvSpPr>
          <p:spPr bwMode="auto">
            <a:xfrm>
              <a:off x="2687" y="3579"/>
              <a:ext cx="0" cy="374"/>
            </a:xfrm>
            <a:prstGeom prst="line">
              <a:avLst/>
            </a:prstGeom>
            <a:noFill/>
            <a:ln w="7938">
              <a:solidFill>
                <a:srgbClr val="000000"/>
              </a:solidFill>
              <a:round/>
              <a:headEnd/>
              <a:tailEnd/>
            </a:ln>
          </p:spPr>
          <p:txBody>
            <a:bodyPr/>
            <a:lstStyle/>
            <a:p>
              <a:endParaRPr lang="es-ES"/>
            </a:p>
          </p:txBody>
        </p:sp>
        <p:sp>
          <p:nvSpPr>
            <p:cNvPr id="65660" name="Line 75"/>
            <p:cNvSpPr>
              <a:spLocks noChangeShapeType="1"/>
            </p:cNvSpPr>
            <p:nvPr/>
          </p:nvSpPr>
          <p:spPr bwMode="auto">
            <a:xfrm flipH="1">
              <a:off x="2687" y="3424"/>
              <a:ext cx="124" cy="155"/>
            </a:xfrm>
            <a:prstGeom prst="line">
              <a:avLst/>
            </a:prstGeom>
            <a:noFill/>
            <a:ln w="7938">
              <a:solidFill>
                <a:srgbClr val="000000"/>
              </a:solidFill>
              <a:round/>
              <a:headEnd/>
              <a:tailEnd/>
            </a:ln>
          </p:spPr>
          <p:txBody>
            <a:bodyPr/>
            <a:lstStyle/>
            <a:p>
              <a:endParaRPr lang="es-ES"/>
            </a:p>
          </p:txBody>
        </p:sp>
      </p:grpSp>
      <p:sp>
        <p:nvSpPr>
          <p:cNvPr id="65558" name="Text Box 83"/>
          <p:cNvSpPr txBox="1">
            <a:spLocks noChangeArrowheads="1"/>
          </p:cNvSpPr>
          <p:nvPr/>
        </p:nvSpPr>
        <p:spPr bwMode="auto">
          <a:xfrm>
            <a:off x="4508500" y="2459212"/>
            <a:ext cx="952500" cy="304800"/>
          </a:xfrm>
          <a:prstGeom prst="rect">
            <a:avLst/>
          </a:prstGeom>
          <a:noFill/>
          <a:ln w="9525">
            <a:noFill/>
            <a:miter lim="800000"/>
            <a:headEnd/>
            <a:tailEnd/>
          </a:ln>
        </p:spPr>
        <p:txBody>
          <a:bodyPr wrap="none">
            <a:spAutoFit/>
          </a:bodyPr>
          <a:lstStyle/>
          <a:p>
            <a:r>
              <a:rPr lang="es-ES" sz="1400"/>
              <a:t>Zwitterion</a:t>
            </a:r>
          </a:p>
        </p:txBody>
      </p:sp>
      <p:sp>
        <p:nvSpPr>
          <p:cNvPr id="65559" name="Rectangle 85"/>
          <p:cNvSpPr>
            <a:spLocks noChangeArrowheads="1"/>
          </p:cNvSpPr>
          <p:nvPr/>
        </p:nvSpPr>
        <p:spPr bwMode="auto">
          <a:xfrm>
            <a:off x="215900" y="663749"/>
            <a:ext cx="8677275" cy="1557338"/>
          </a:xfrm>
          <a:prstGeom prst="rect">
            <a:avLst/>
          </a:prstGeom>
          <a:noFill/>
          <a:ln w="9525">
            <a:solidFill>
              <a:schemeClr val="tx1"/>
            </a:solidFill>
            <a:miter lim="800000"/>
            <a:headEnd/>
            <a:tailEnd/>
          </a:ln>
        </p:spPr>
        <p:txBody>
          <a:bodyPr wrap="none" anchor="ctr"/>
          <a:lstStyle/>
          <a:p>
            <a:endParaRPr lang="en-US"/>
          </a:p>
        </p:txBody>
      </p:sp>
      <p:sp>
        <p:nvSpPr>
          <p:cNvPr id="65560" name="Rectangle 86"/>
          <p:cNvSpPr>
            <a:spLocks noChangeArrowheads="1"/>
          </p:cNvSpPr>
          <p:nvPr/>
        </p:nvSpPr>
        <p:spPr bwMode="auto">
          <a:xfrm>
            <a:off x="220663" y="2189337"/>
            <a:ext cx="2081212" cy="336550"/>
          </a:xfrm>
          <a:prstGeom prst="rect">
            <a:avLst/>
          </a:prstGeom>
          <a:noFill/>
          <a:ln w="9525">
            <a:noFill/>
            <a:miter lim="800000"/>
            <a:headEnd/>
            <a:tailEnd/>
          </a:ln>
        </p:spPr>
        <p:txBody>
          <a:bodyPr wrap="none">
            <a:spAutoFit/>
          </a:bodyPr>
          <a:lstStyle/>
          <a:p>
            <a:r>
              <a:rPr lang="en-US" sz="1600">
                <a:latin typeface="Verdana" pitchFamily="34" charset="0"/>
              </a:rPr>
              <a:t>Secondary Amines</a:t>
            </a:r>
          </a:p>
        </p:txBody>
      </p:sp>
      <p:sp>
        <p:nvSpPr>
          <p:cNvPr id="65561" name="Rectangle 87"/>
          <p:cNvSpPr>
            <a:spLocks noChangeArrowheads="1"/>
          </p:cNvSpPr>
          <p:nvPr/>
        </p:nvSpPr>
        <p:spPr bwMode="auto">
          <a:xfrm>
            <a:off x="222250" y="2473499"/>
            <a:ext cx="8677275" cy="1544638"/>
          </a:xfrm>
          <a:prstGeom prst="rect">
            <a:avLst/>
          </a:prstGeom>
          <a:noFill/>
          <a:ln w="9525">
            <a:solidFill>
              <a:schemeClr val="tx1"/>
            </a:solidFill>
            <a:miter lim="800000"/>
            <a:headEnd/>
            <a:tailEnd/>
          </a:ln>
        </p:spPr>
        <p:txBody>
          <a:bodyPr wrap="none" anchor="ctr"/>
          <a:lstStyle/>
          <a:p>
            <a:endParaRPr lang="en-US"/>
          </a:p>
        </p:txBody>
      </p:sp>
      <p:sp>
        <p:nvSpPr>
          <p:cNvPr id="65562" name="Line 90"/>
          <p:cNvSpPr>
            <a:spLocks noChangeShapeType="1"/>
          </p:cNvSpPr>
          <p:nvPr/>
        </p:nvSpPr>
        <p:spPr bwMode="auto">
          <a:xfrm>
            <a:off x="5448300" y="3221212"/>
            <a:ext cx="457200" cy="0"/>
          </a:xfrm>
          <a:prstGeom prst="line">
            <a:avLst/>
          </a:prstGeom>
          <a:noFill/>
          <a:ln w="9525">
            <a:solidFill>
              <a:schemeClr val="tx1"/>
            </a:solidFill>
            <a:round/>
            <a:headEnd type="triangle" w="med" len="med"/>
            <a:tailEnd type="triangle" w="med" len="med"/>
          </a:ln>
        </p:spPr>
        <p:txBody>
          <a:bodyPr/>
          <a:lstStyle/>
          <a:p>
            <a:endParaRPr lang="es-ES"/>
          </a:p>
        </p:txBody>
      </p:sp>
      <p:sp>
        <p:nvSpPr>
          <p:cNvPr id="65563" name="Line 91"/>
          <p:cNvSpPr>
            <a:spLocks noChangeShapeType="1"/>
          </p:cNvSpPr>
          <p:nvPr/>
        </p:nvSpPr>
        <p:spPr bwMode="auto">
          <a:xfrm>
            <a:off x="2473325" y="3233912"/>
            <a:ext cx="457200" cy="0"/>
          </a:xfrm>
          <a:prstGeom prst="line">
            <a:avLst/>
          </a:prstGeom>
          <a:noFill/>
          <a:ln w="9525">
            <a:solidFill>
              <a:schemeClr val="tx1"/>
            </a:solidFill>
            <a:round/>
            <a:headEnd type="triangle" w="med" len="med"/>
            <a:tailEnd type="triangle" w="med" len="med"/>
          </a:ln>
        </p:spPr>
        <p:txBody>
          <a:bodyPr/>
          <a:lstStyle/>
          <a:p>
            <a:endParaRPr lang="es-ES"/>
          </a:p>
        </p:txBody>
      </p:sp>
      <p:sp>
        <p:nvSpPr>
          <p:cNvPr id="65564" name="Text Box 94"/>
          <p:cNvSpPr txBox="1">
            <a:spLocks noChangeArrowheads="1"/>
          </p:cNvSpPr>
          <p:nvPr/>
        </p:nvSpPr>
        <p:spPr bwMode="auto">
          <a:xfrm>
            <a:off x="7753350" y="2511599"/>
            <a:ext cx="1111202" cy="307777"/>
          </a:xfrm>
          <a:prstGeom prst="rect">
            <a:avLst/>
          </a:prstGeom>
          <a:noFill/>
          <a:ln w="9525">
            <a:noFill/>
            <a:miter lim="800000"/>
            <a:headEnd/>
            <a:tailEnd/>
          </a:ln>
        </p:spPr>
        <p:txBody>
          <a:bodyPr wrap="none">
            <a:spAutoFit/>
          </a:bodyPr>
          <a:lstStyle/>
          <a:p>
            <a:r>
              <a:rPr lang="es-ES" sz="1400" b="1" dirty="0" err="1">
                <a:solidFill>
                  <a:srgbClr val="CC0000"/>
                </a:solidFill>
              </a:rPr>
              <a:t>Carbamate</a:t>
            </a:r>
            <a:endParaRPr lang="es-ES" sz="1400" b="1" dirty="0">
              <a:solidFill>
                <a:srgbClr val="CC0000"/>
              </a:solidFill>
            </a:endParaRPr>
          </a:p>
        </p:txBody>
      </p:sp>
      <p:sp>
        <p:nvSpPr>
          <p:cNvPr id="65565" name="Text Box 96"/>
          <p:cNvSpPr txBox="1">
            <a:spLocks noChangeArrowheads="1"/>
          </p:cNvSpPr>
          <p:nvPr/>
        </p:nvSpPr>
        <p:spPr bwMode="auto">
          <a:xfrm>
            <a:off x="2428875" y="1173337"/>
            <a:ext cx="514350" cy="304800"/>
          </a:xfrm>
          <a:prstGeom prst="rect">
            <a:avLst/>
          </a:prstGeom>
          <a:noFill/>
          <a:ln w="9525">
            <a:noFill/>
            <a:miter lim="800000"/>
            <a:headEnd/>
            <a:tailEnd/>
          </a:ln>
        </p:spPr>
        <p:txBody>
          <a:bodyPr wrap="none">
            <a:spAutoFit/>
          </a:bodyPr>
          <a:lstStyle/>
          <a:p>
            <a:r>
              <a:rPr lang="es-ES" sz="1400"/>
              <a:t>CO</a:t>
            </a:r>
            <a:r>
              <a:rPr lang="es-ES" sz="1400" baseline="-25000"/>
              <a:t>2</a:t>
            </a:r>
          </a:p>
        </p:txBody>
      </p:sp>
      <p:sp>
        <p:nvSpPr>
          <p:cNvPr id="65566" name="Text Box 97"/>
          <p:cNvSpPr txBox="1">
            <a:spLocks noChangeArrowheads="1"/>
          </p:cNvSpPr>
          <p:nvPr/>
        </p:nvSpPr>
        <p:spPr bwMode="auto">
          <a:xfrm>
            <a:off x="2444750" y="2906887"/>
            <a:ext cx="514350" cy="304800"/>
          </a:xfrm>
          <a:prstGeom prst="rect">
            <a:avLst/>
          </a:prstGeom>
          <a:noFill/>
          <a:ln w="9525">
            <a:noFill/>
            <a:miter lim="800000"/>
            <a:headEnd/>
            <a:tailEnd/>
          </a:ln>
        </p:spPr>
        <p:txBody>
          <a:bodyPr wrap="none">
            <a:spAutoFit/>
          </a:bodyPr>
          <a:lstStyle/>
          <a:p>
            <a:r>
              <a:rPr lang="es-ES" sz="1400"/>
              <a:t>CO</a:t>
            </a:r>
            <a:r>
              <a:rPr lang="es-ES" sz="1400" baseline="-25000"/>
              <a:t>2</a:t>
            </a:r>
          </a:p>
        </p:txBody>
      </p:sp>
      <p:sp>
        <p:nvSpPr>
          <p:cNvPr id="65567" name="Oval 103"/>
          <p:cNvSpPr>
            <a:spLocks noChangeArrowheads="1"/>
          </p:cNvSpPr>
          <p:nvPr/>
        </p:nvSpPr>
        <p:spPr bwMode="auto">
          <a:xfrm>
            <a:off x="1905000" y="981249"/>
            <a:ext cx="508000" cy="457200"/>
          </a:xfrm>
          <a:prstGeom prst="ellipse">
            <a:avLst/>
          </a:prstGeom>
          <a:noFill/>
          <a:ln w="12700">
            <a:solidFill>
              <a:srgbClr val="CC0000"/>
            </a:solidFill>
            <a:round/>
            <a:headEnd/>
            <a:tailEnd/>
          </a:ln>
        </p:spPr>
        <p:txBody>
          <a:bodyPr wrap="none" anchor="ctr"/>
          <a:lstStyle/>
          <a:p>
            <a:pPr algn="ctr"/>
            <a:endParaRPr lang="en-US"/>
          </a:p>
        </p:txBody>
      </p:sp>
      <p:sp>
        <p:nvSpPr>
          <p:cNvPr id="65568" name="Oval 106"/>
          <p:cNvSpPr>
            <a:spLocks noChangeArrowheads="1"/>
          </p:cNvSpPr>
          <p:nvPr/>
        </p:nvSpPr>
        <p:spPr bwMode="auto">
          <a:xfrm>
            <a:off x="1752600" y="2644949"/>
            <a:ext cx="749300" cy="660400"/>
          </a:xfrm>
          <a:prstGeom prst="ellipse">
            <a:avLst/>
          </a:prstGeom>
          <a:noFill/>
          <a:ln w="12700">
            <a:solidFill>
              <a:srgbClr val="CC0000"/>
            </a:solidFill>
            <a:round/>
            <a:headEnd/>
            <a:tailEnd/>
          </a:ln>
        </p:spPr>
        <p:txBody>
          <a:bodyPr wrap="none" anchor="ctr"/>
          <a:lstStyle/>
          <a:p>
            <a:pPr algn="ctr"/>
            <a:endParaRPr lang="en-US"/>
          </a:p>
        </p:txBody>
      </p:sp>
      <p:grpSp>
        <p:nvGrpSpPr>
          <p:cNvPr id="7" name="Group 350"/>
          <p:cNvGrpSpPr>
            <a:grpSpLocks/>
          </p:cNvGrpSpPr>
          <p:nvPr/>
        </p:nvGrpSpPr>
        <p:grpSpPr bwMode="auto">
          <a:xfrm>
            <a:off x="220663" y="4005437"/>
            <a:ext cx="8678862" cy="1827212"/>
            <a:chOff x="147" y="2865"/>
            <a:chExt cx="5467" cy="1151"/>
          </a:xfrm>
        </p:grpSpPr>
        <p:sp>
          <p:nvSpPr>
            <p:cNvPr id="65630" name="Text Box 95"/>
            <p:cNvSpPr txBox="1">
              <a:spLocks noChangeArrowheads="1"/>
            </p:cNvSpPr>
            <p:nvPr/>
          </p:nvSpPr>
          <p:spPr bwMode="auto">
            <a:xfrm>
              <a:off x="4066" y="3415"/>
              <a:ext cx="776" cy="212"/>
            </a:xfrm>
            <a:prstGeom prst="rect">
              <a:avLst/>
            </a:prstGeom>
            <a:noFill/>
            <a:ln w="9525">
              <a:noFill/>
              <a:miter lim="800000"/>
              <a:headEnd/>
              <a:tailEnd/>
            </a:ln>
          </p:spPr>
          <p:txBody>
            <a:bodyPr wrap="none">
              <a:spAutoFit/>
            </a:bodyPr>
            <a:lstStyle/>
            <a:p>
              <a:r>
                <a:rPr lang="es-ES" sz="1600" b="1"/>
                <a:t>Carbamate</a:t>
              </a:r>
            </a:p>
          </p:txBody>
        </p:sp>
        <p:sp>
          <p:nvSpPr>
            <p:cNvPr id="65631" name="Line 99"/>
            <p:cNvSpPr>
              <a:spLocks noChangeShapeType="1"/>
            </p:cNvSpPr>
            <p:nvPr/>
          </p:nvSpPr>
          <p:spPr bwMode="auto">
            <a:xfrm>
              <a:off x="3926" y="3097"/>
              <a:ext cx="1074" cy="842"/>
            </a:xfrm>
            <a:prstGeom prst="line">
              <a:avLst/>
            </a:prstGeom>
            <a:noFill/>
            <a:ln w="19050">
              <a:solidFill>
                <a:srgbClr val="CC0000"/>
              </a:solidFill>
              <a:round/>
              <a:headEnd/>
              <a:tailEnd/>
            </a:ln>
          </p:spPr>
          <p:txBody>
            <a:bodyPr/>
            <a:lstStyle/>
            <a:p>
              <a:endParaRPr lang="es-ES"/>
            </a:p>
          </p:txBody>
        </p:sp>
        <p:sp>
          <p:nvSpPr>
            <p:cNvPr id="65632" name="Line 325"/>
            <p:cNvSpPr>
              <a:spLocks noChangeShapeType="1"/>
            </p:cNvSpPr>
            <p:nvPr/>
          </p:nvSpPr>
          <p:spPr bwMode="auto">
            <a:xfrm flipV="1">
              <a:off x="3922" y="3114"/>
              <a:ext cx="1038" cy="828"/>
            </a:xfrm>
            <a:prstGeom prst="line">
              <a:avLst/>
            </a:prstGeom>
            <a:noFill/>
            <a:ln w="19050">
              <a:solidFill>
                <a:srgbClr val="CC0000"/>
              </a:solidFill>
              <a:round/>
              <a:headEnd/>
              <a:tailEnd/>
            </a:ln>
          </p:spPr>
          <p:txBody>
            <a:bodyPr/>
            <a:lstStyle/>
            <a:p>
              <a:endParaRPr lang="es-ES"/>
            </a:p>
          </p:txBody>
        </p:sp>
        <p:grpSp>
          <p:nvGrpSpPr>
            <p:cNvPr id="65633" name="Group 326"/>
            <p:cNvGrpSpPr>
              <a:grpSpLocks/>
            </p:cNvGrpSpPr>
            <p:nvPr/>
          </p:nvGrpSpPr>
          <p:grpSpPr bwMode="auto">
            <a:xfrm>
              <a:off x="147" y="2865"/>
              <a:ext cx="5467" cy="1151"/>
              <a:chOff x="147" y="2865"/>
              <a:chExt cx="5467" cy="1151"/>
            </a:xfrm>
          </p:grpSpPr>
          <p:sp>
            <p:nvSpPr>
              <p:cNvPr id="65634" name="Line 327"/>
              <p:cNvSpPr>
                <a:spLocks noChangeShapeType="1"/>
              </p:cNvSpPr>
              <p:nvPr/>
            </p:nvSpPr>
            <p:spPr bwMode="auto">
              <a:xfrm>
                <a:off x="3416" y="3545"/>
                <a:ext cx="288" cy="0"/>
              </a:xfrm>
              <a:prstGeom prst="line">
                <a:avLst/>
              </a:prstGeom>
              <a:noFill/>
              <a:ln w="9525">
                <a:solidFill>
                  <a:schemeClr val="tx1"/>
                </a:solidFill>
                <a:round/>
                <a:headEnd type="triangle" w="med" len="med"/>
                <a:tailEnd type="triangle" w="med" len="med"/>
              </a:ln>
            </p:spPr>
            <p:txBody>
              <a:bodyPr/>
              <a:lstStyle/>
              <a:p>
                <a:endParaRPr lang="es-ES"/>
              </a:p>
            </p:txBody>
          </p:sp>
          <p:grpSp>
            <p:nvGrpSpPr>
              <p:cNvPr id="65635" name="Group 328"/>
              <p:cNvGrpSpPr>
                <a:grpSpLocks/>
              </p:cNvGrpSpPr>
              <p:nvPr/>
            </p:nvGrpSpPr>
            <p:grpSpPr bwMode="auto">
              <a:xfrm>
                <a:off x="147" y="2865"/>
                <a:ext cx="5467" cy="1151"/>
                <a:chOff x="147" y="2865"/>
                <a:chExt cx="5467" cy="1151"/>
              </a:xfrm>
            </p:grpSpPr>
            <p:sp>
              <p:nvSpPr>
                <p:cNvPr id="65636" name="Text Box 329"/>
                <p:cNvSpPr txBox="1">
                  <a:spLocks noChangeArrowheads="1"/>
                </p:cNvSpPr>
                <p:nvPr/>
              </p:nvSpPr>
              <p:spPr bwMode="auto">
                <a:xfrm>
                  <a:off x="1542" y="3359"/>
                  <a:ext cx="324" cy="192"/>
                </a:xfrm>
                <a:prstGeom prst="rect">
                  <a:avLst/>
                </a:prstGeom>
                <a:noFill/>
                <a:ln w="9525">
                  <a:noFill/>
                  <a:miter lim="800000"/>
                  <a:headEnd/>
                  <a:tailEnd/>
                </a:ln>
              </p:spPr>
              <p:txBody>
                <a:bodyPr wrap="none">
                  <a:spAutoFit/>
                </a:bodyPr>
                <a:lstStyle/>
                <a:p>
                  <a:r>
                    <a:rPr lang="es-ES" sz="1400"/>
                    <a:t>CO</a:t>
                  </a:r>
                  <a:r>
                    <a:rPr lang="es-ES" sz="1400" baseline="-25000"/>
                    <a:t>2</a:t>
                  </a:r>
                </a:p>
              </p:txBody>
            </p:sp>
            <p:grpSp>
              <p:nvGrpSpPr>
                <p:cNvPr id="65637" name="Group 330"/>
                <p:cNvGrpSpPr>
                  <a:grpSpLocks/>
                </p:cNvGrpSpPr>
                <p:nvPr/>
              </p:nvGrpSpPr>
              <p:grpSpPr bwMode="auto">
                <a:xfrm>
                  <a:off x="219" y="3155"/>
                  <a:ext cx="196" cy="840"/>
                  <a:chOff x="2687" y="3424"/>
                  <a:chExt cx="124" cy="684"/>
                </a:xfrm>
              </p:grpSpPr>
              <p:sp>
                <p:nvSpPr>
                  <p:cNvPr id="65649" name="Line 331"/>
                  <p:cNvSpPr>
                    <a:spLocks noChangeShapeType="1"/>
                  </p:cNvSpPr>
                  <p:nvPr/>
                </p:nvSpPr>
                <p:spPr bwMode="auto">
                  <a:xfrm flipV="1">
                    <a:off x="2753" y="3424"/>
                    <a:ext cx="58" cy="216"/>
                  </a:xfrm>
                  <a:prstGeom prst="line">
                    <a:avLst/>
                  </a:prstGeom>
                  <a:noFill/>
                  <a:ln w="7938">
                    <a:solidFill>
                      <a:srgbClr val="000000"/>
                    </a:solidFill>
                    <a:round/>
                    <a:headEnd/>
                    <a:tailEnd/>
                  </a:ln>
                </p:spPr>
                <p:txBody>
                  <a:bodyPr/>
                  <a:lstStyle/>
                  <a:p>
                    <a:endParaRPr lang="es-ES"/>
                  </a:p>
                </p:txBody>
              </p:sp>
              <p:sp>
                <p:nvSpPr>
                  <p:cNvPr id="65650" name="Line 332"/>
                  <p:cNvSpPr>
                    <a:spLocks noChangeShapeType="1"/>
                  </p:cNvSpPr>
                  <p:nvPr/>
                </p:nvSpPr>
                <p:spPr bwMode="auto">
                  <a:xfrm flipV="1">
                    <a:off x="2753" y="3640"/>
                    <a:ext cx="0" cy="252"/>
                  </a:xfrm>
                  <a:prstGeom prst="line">
                    <a:avLst/>
                  </a:prstGeom>
                  <a:noFill/>
                  <a:ln w="7938">
                    <a:solidFill>
                      <a:srgbClr val="000000"/>
                    </a:solidFill>
                    <a:round/>
                    <a:headEnd/>
                    <a:tailEnd/>
                  </a:ln>
                </p:spPr>
                <p:txBody>
                  <a:bodyPr/>
                  <a:lstStyle/>
                  <a:p>
                    <a:endParaRPr lang="es-ES"/>
                  </a:p>
                </p:txBody>
              </p:sp>
              <p:sp>
                <p:nvSpPr>
                  <p:cNvPr id="65651" name="Line 333"/>
                  <p:cNvSpPr>
                    <a:spLocks noChangeShapeType="1"/>
                  </p:cNvSpPr>
                  <p:nvPr/>
                </p:nvSpPr>
                <p:spPr bwMode="auto">
                  <a:xfrm flipH="1" flipV="1">
                    <a:off x="2753" y="3892"/>
                    <a:ext cx="58" cy="216"/>
                  </a:xfrm>
                  <a:prstGeom prst="line">
                    <a:avLst/>
                  </a:prstGeom>
                  <a:noFill/>
                  <a:ln w="7938">
                    <a:solidFill>
                      <a:srgbClr val="000000"/>
                    </a:solidFill>
                    <a:round/>
                    <a:headEnd/>
                    <a:tailEnd/>
                  </a:ln>
                </p:spPr>
                <p:txBody>
                  <a:bodyPr/>
                  <a:lstStyle/>
                  <a:p>
                    <a:endParaRPr lang="es-ES"/>
                  </a:p>
                </p:txBody>
              </p:sp>
              <p:sp>
                <p:nvSpPr>
                  <p:cNvPr id="65652" name="Line 334"/>
                  <p:cNvSpPr>
                    <a:spLocks noChangeShapeType="1"/>
                  </p:cNvSpPr>
                  <p:nvPr/>
                </p:nvSpPr>
                <p:spPr bwMode="auto">
                  <a:xfrm>
                    <a:off x="2687" y="3953"/>
                    <a:ext cx="124" cy="155"/>
                  </a:xfrm>
                  <a:prstGeom prst="line">
                    <a:avLst/>
                  </a:prstGeom>
                  <a:noFill/>
                  <a:ln w="7938">
                    <a:solidFill>
                      <a:srgbClr val="000000"/>
                    </a:solidFill>
                    <a:round/>
                    <a:headEnd/>
                    <a:tailEnd/>
                  </a:ln>
                </p:spPr>
                <p:txBody>
                  <a:bodyPr/>
                  <a:lstStyle/>
                  <a:p>
                    <a:endParaRPr lang="es-ES"/>
                  </a:p>
                </p:txBody>
              </p:sp>
              <p:sp>
                <p:nvSpPr>
                  <p:cNvPr id="65653" name="Line 335"/>
                  <p:cNvSpPr>
                    <a:spLocks noChangeShapeType="1"/>
                  </p:cNvSpPr>
                  <p:nvPr/>
                </p:nvSpPr>
                <p:spPr bwMode="auto">
                  <a:xfrm>
                    <a:off x="2687" y="3579"/>
                    <a:ext cx="0" cy="374"/>
                  </a:xfrm>
                  <a:prstGeom prst="line">
                    <a:avLst/>
                  </a:prstGeom>
                  <a:noFill/>
                  <a:ln w="7938">
                    <a:solidFill>
                      <a:srgbClr val="000000"/>
                    </a:solidFill>
                    <a:round/>
                    <a:headEnd/>
                    <a:tailEnd/>
                  </a:ln>
                </p:spPr>
                <p:txBody>
                  <a:bodyPr/>
                  <a:lstStyle/>
                  <a:p>
                    <a:endParaRPr lang="es-ES"/>
                  </a:p>
                </p:txBody>
              </p:sp>
              <p:sp>
                <p:nvSpPr>
                  <p:cNvPr id="65654" name="Line 336"/>
                  <p:cNvSpPr>
                    <a:spLocks noChangeShapeType="1"/>
                  </p:cNvSpPr>
                  <p:nvPr/>
                </p:nvSpPr>
                <p:spPr bwMode="auto">
                  <a:xfrm flipH="1">
                    <a:off x="2687" y="3424"/>
                    <a:ext cx="124" cy="155"/>
                  </a:xfrm>
                  <a:prstGeom prst="line">
                    <a:avLst/>
                  </a:prstGeom>
                  <a:noFill/>
                  <a:ln w="7938">
                    <a:solidFill>
                      <a:srgbClr val="000000"/>
                    </a:solidFill>
                    <a:round/>
                    <a:headEnd/>
                    <a:tailEnd/>
                  </a:ln>
                </p:spPr>
                <p:txBody>
                  <a:bodyPr/>
                  <a:lstStyle/>
                  <a:p>
                    <a:endParaRPr lang="es-ES"/>
                  </a:p>
                </p:txBody>
              </p:sp>
            </p:grpSp>
            <p:grpSp>
              <p:nvGrpSpPr>
                <p:cNvPr id="65638" name="Group 337"/>
                <p:cNvGrpSpPr>
                  <a:grpSpLocks/>
                </p:cNvGrpSpPr>
                <p:nvPr/>
              </p:nvGrpSpPr>
              <p:grpSpPr bwMode="auto">
                <a:xfrm>
                  <a:off x="1957" y="3133"/>
                  <a:ext cx="196" cy="840"/>
                  <a:chOff x="2687" y="3424"/>
                  <a:chExt cx="124" cy="684"/>
                </a:xfrm>
              </p:grpSpPr>
              <p:sp>
                <p:nvSpPr>
                  <p:cNvPr id="65643" name="Line 338"/>
                  <p:cNvSpPr>
                    <a:spLocks noChangeShapeType="1"/>
                  </p:cNvSpPr>
                  <p:nvPr/>
                </p:nvSpPr>
                <p:spPr bwMode="auto">
                  <a:xfrm flipV="1">
                    <a:off x="2753" y="3424"/>
                    <a:ext cx="58" cy="216"/>
                  </a:xfrm>
                  <a:prstGeom prst="line">
                    <a:avLst/>
                  </a:prstGeom>
                  <a:noFill/>
                  <a:ln w="7938">
                    <a:solidFill>
                      <a:srgbClr val="000000"/>
                    </a:solidFill>
                    <a:round/>
                    <a:headEnd/>
                    <a:tailEnd/>
                  </a:ln>
                </p:spPr>
                <p:txBody>
                  <a:bodyPr/>
                  <a:lstStyle/>
                  <a:p>
                    <a:endParaRPr lang="es-ES"/>
                  </a:p>
                </p:txBody>
              </p:sp>
              <p:sp>
                <p:nvSpPr>
                  <p:cNvPr id="65644" name="Line 339"/>
                  <p:cNvSpPr>
                    <a:spLocks noChangeShapeType="1"/>
                  </p:cNvSpPr>
                  <p:nvPr/>
                </p:nvSpPr>
                <p:spPr bwMode="auto">
                  <a:xfrm flipV="1">
                    <a:off x="2753" y="3640"/>
                    <a:ext cx="0" cy="252"/>
                  </a:xfrm>
                  <a:prstGeom prst="line">
                    <a:avLst/>
                  </a:prstGeom>
                  <a:noFill/>
                  <a:ln w="7938">
                    <a:solidFill>
                      <a:srgbClr val="000000"/>
                    </a:solidFill>
                    <a:round/>
                    <a:headEnd/>
                    <a:tailEnd/>
                  </a:ln>
                </p:spPr>
                <p:txBody>
                  <a:bodyPr/>
                  <a:lstStyle/>
                  <a:p>
                    <a:endParaRPr lang="es-ES"/>
                  </a:p>
                </p:txBody>
              </p:sp>
              <p:sp>
                <p:nvSpPr>
                  <p:cNvPr id="65645" name="Line 340"/>
                  <p:cNvSpPr>
                    <a:spLocks noChangeShapeType="1"/>
                  </p:cNvSpPr>
                  <p:nvPr/>
                </p:nvSpPr>
                <p:spPr bwMode="auto">
                  <a:xfrm flipH="1" flipV="1">
                    <a:off x="2753" y="3892"/>
                    <a:ext cx="58" cy="216"/>
                  </a:xfrm>
                  <a:prstGeom prst="line">
                    <a:avLst/>
                  </a:prstGeom>
                  <a:noFill/>
                  <a:ln w="7938">
                    <a:solidFill>
                      <a:srgbClr val="000000"/>
                    </a:solidFill>
                    <a:round/>
                    <a:headEnd/>
                    <a:tailEnd/>
                  </a:ln>
                </p:spPr>
                <p:txBody>
                  <a:bodyPr/>
                  <a:lstStyle/>
                  <a:p>
                    <a:endParaRPr lang="es-ES"/>
                  </a:p>
                </p:txBody>
              </p:sp>
              <p:sp>
                <p:nvSpPr>
                  <p:cNvPr id="65646" name="Line 341"/>
                  <p:cNvSpPr>
                    <a:spLocks noChangeShapeType="1"/>
                  </p:cNvSpPr>
                  <p:nvPr/>
                </p:nvSpPr>
                <p:spPr bwMode="auto">
                  <a:xfrm>
                    <a:off x="2687" y="3953"/>
                    <a:ext cx="124" cy="155"/>
                  </a:xfrm>
                  <a:prstGeom prst="line">
                    <a:avLst/>
                  </a:prstGeom>
                  <a:noFill/>
                  <a:ln w="7938">
                    <a:solidFill>
                      <a:srgbClr val="000000"/>
                    </a:solidFill>
                    <a:round/>
                    <a:headEnd/>
                    <a:tailEnd/>
                  </a:ln>
                </p:spPr>
                <p:txBody>
                  <a:bodyPr/>
                  <a:lstStyle/>
                  <a:p>
                    <a:endParaRPr lang="es-ES"/>
                  </a:p>
                </p:txBody>
              </p:sp>
              <p:sp>
                <p:nvSpPr>
                  <p:cNvPr id="65647" name="Line 342"/>
                  <p:cNvSpPr>
                    <a:spLocks noChangeShapeType="1"/>
                  </p:cNvSpPr>
                  <p:nvPr/>
                </p:nvSpPr>
                <p:spPr bwMode="auto">
                  <a:xfrm>
                    <a:off x="2687" y="3579"/>
                    <a:ext cx="0" cy="374"/>
                  </a:xfrm>
                  <a:prstGeom prst="line">
                    <a:avLst/>
                  </a:prstGeom>
                  <a:noFill/>
                  <a:ln w="7938">
                    <a:solidFill>
                      <a:srgbClr val="000000"/>
                    </a:solidFill>
                    <a:round/>
                    <a:headEnd/>
                    <a:tailEnd/>
                  </a:ln>
                </p:spPr>
                <p:txBody>
                  <a:bodyPr/>
                  <a:lstStyle/>
                  <a:p>
                    <a:endParaRPr lang="es-ES"/>
                  </a:p>
                </p:txBody>
              </p:sp>
              <p:sp>
                <p:nvSpPr>
                  <p:cNvPr id="65648" name="Line 343"/>
                  <p:cNvSpPr>
                    <a:spLocks noChangeShapeType="1"/>
                  </p:cNvSpPr>
                  <p:nvPr/>
                </p:nvSpPr>
                <p:spPr bwMode="auto">
                  <a:xfrm flipH="1">
                    <a:off x="2687" y="3424"/>
                    <a:ext cx="124" cy="155"/>
                  </a:xfrm>
                  <a:prstGeom prst="line">
                    <a:avLst/>
                  </a:prstGeom>
                  <a:noFill/>
                  <a:ln w="7938">
                    <a:solidFill>
                      <a:srgbClr val="000000"/>
                    </a:solidFill>
                    <a:round/>
                    <a:headEnd/>
                    <a:tailEnd/>
                  </a:ln>
                </p:spPr>
                <p:txBody>
                  <a:bodyPr/>
                  <a:lstStyle/>
                  <a:p>
                    <a:endParaRPr lang="es-ES"/>
                  </a:p>
                </p:txBody>
              </p:sp>
            </p:grpSp>
            <p:graphicFrame>
              <p:nvGraphicFramePr>
                <p:cNvPr id="65542" name="Object 344"/>
                <p:cNvGraphicFramePr>
                  <a:graphicFrameLocks noChangeAspect="1"/>
                </p:cNvGraphicFramePr>
                <p:nvPr/>
              </p:nvGraphicFramePr>
              <p:xfrm>
                <a:off x="318" y="3178"/>
                <a:ext cx="1128" cy="732"/>
              </p:xfrm>
              <a:graphic>
                <a:graphicData uri="http://schemas.openxmlformats.org/presentationml/2006/ole">
                  <p:oleObj spid="_x0000_s65542" name="Document" r:id="rId10" imgW="1790640" imgH="1162080" progId="">
                    <p:embed/>
                  </p:oleObj>
                </a:graphicData>
              </a:graphic>
            </p:graphicFrame>
            <p:graphicFrame>
              <p:nvGraphicFramePr>
                <p:cNvPr id="65543" name="Object 345"/>
                <p:cNvGraphicFramePr>
                  <a:graphicFrameLocks noChangeAspect="1"/>
                </p:cNvGraphicFramePr>
                <p:nvPr/>
              </p:nvGraphicFramePr>
              <p:xfrm>
                <a:off x="2064" y="3184"/>
                <a:ext cx="1308" cy="732"/>
              </p:xfrm>
              <a:graphic>
                <a:graphicData uri="http://schemas.openxmlformats.org/presentationml/2006/ole">
                  <p:oleObj spid="_x0000_s65543" name="Document" r:id="rId11" imgW="2076480" imgH="1162080" progId="">
                    <p:embed/>
                  </p:oleObj>
                </a:graphicData>
              </a:graphic>
            </p:graphicFrame>
            <p:sp>
              <p:nvSpPr>
                <p:cNvPr id="65639" name="Rectangle 346"/>
                <p:cNvSpPr>
                  <a:spLocks noChangeArrowheads="1"/>
                </p:cNvSpPr>
                <p:nvPr/>
              </p:nvSpPr>
              <p:spPr bwMode="auto">
                <a:xfrm>
                  <a:off x="147" y="2865"/>
                  <a:ext cx="1136" cy="212"/>
                </a:xfrm>
                <a:prstGeom prst="rect">
                  <a:avLst/>
                </a:prstGeom>
                <a:noFill/>
                <a:ln w="9525">
                  <a:noFill/>
                  <a:miter lim="800000"/>
                  <a:headEnd/>
                  <a:tailEnd/>
                </a:ln>
              </p:spPr>
              <p:txBody>
                <a:bodyPr wrap="none">
                  <a:spAutoFit/>
                </a:bodyPr>
                <a:lstStyle/>
                <a:p>
                  <a:r>
                    <a:rPr lang="en-US" sz="1600">
                      <a:latin typeface="Verdana" pitchFamily="34" charset="0"/>
                    </a:rPr>
                    <a:t>Tertiary Amines</a:t>
                  </a:r>
                </a:p>
              </p:txBody>
            </p:sp>
            <p:sp>
              <p:nvSpPr>
                <p:cNvPr id="65640" name="Oval 347"/>
                <p:cNvSpPr>
                  <a:spLocks noChangeArrowheads="1"/>
                </p:cNvSpPr>
                <p:nvPr/>
              </p:nvSpPr>
              <p:spPr bwMode="auto">
                <a:xfrm>
                  <a:off x="1048" y="3128"/>
                  <a:ext cx="472" cy="416"/>
                </a:xfrm>
                <a:prstGeom prst="ellipse">
                  <a:avLst/>
                </a:prstGeom>
                <a:noFill/>
                <a:ln w="12700">
                  <a:solidFill>
                    <a:srgbClr val="CC0000"/>
                  </a:solidFill>
                  <a:round/>
                  <a:headEnd/>
                  <a:tailEnd/>
                </a:ln>
              </p:spPr>
              <p:txBody>
                <a:bodyPr wrap="none" anchor="ctr"/>
                <a:lstStyle/>
                <a:p>
                  <a:pPr algn="ctr"/>
                  <a:endParaRPr lang="en-US"/>
                </a:p>
              </p:txBody>
            </p:sp>
            <p:sp>
              <p:nvSpPr>
                <p:cNvPr id="65641" name="Line 348"/>
                <p:cNvSpPr>
                  <a:spLocks noChangeShapeType="1"/>
                </p:cNvSpPr>
                <p:nvPr/>
              </p:nvSpPr>
              <p:spPr bwMode="auto">
                <a:xfrm>
                  <a:off x="1550" y="3577"/>
                  <a:ext cx="288" cy="0"/>
                </a:xfrm>
                <a:prstGeom prst="line">
                  <a:avLst/>
                </a:prstGeom>
                <a:noFill/>
                <a:ln w="9525">
                  <a:solidFill>
                    <a:schemeClr val="tx1"/>
                  </a:solidFill>
                  <a:round/>
                  <a:headEnd type="triangle" w="med" len="med"/>
                  <a:tailEnd type="triangle" w="med" len="med"/>
                </a:ln>
              </p:spPr>
              <p:txBody>
                <a:bodyPr/>
                <a:lstStyle/>
                <a:p>
                  <a:endParaRPr lang="es-ES"/>
                </a:p>
              </p:txBody>
            </p:sp>
            <p:sp>
              <p:nvSpPr>
                <p:cNvPr id="65642" name="Rectangle 349"/>
                <p:cNvSpPr>
                  <a:spLocks noChangeArrowheads="1"/>
                </p:cNvSpPr>
                <p:nvPr/>
              </p:nvSpPr>
              <p:spPr bwMode="auto">
                <a:xfrm>
                  <a:off x="148" y="3044"/>
                  <a:ext cx="5466" cy="972"/>
                </a:xfrm>
                <a:prstGeom prst="rect">
                  <a:avLst/>
                </a:prstGeom>
                <a:noFill/>
                <a:ln w="9525">
                  <a:solidFill>
                    <a:schemeClr val="tx1"/>
                  </a:solidFill>
                  <a:miter lim="800000"/>
                  <a:headEnd/>
                  <a:tailEnd/>
                </a:ln>
              </p:spPr>
              <p:txBody>
                <a:bodyPr wrap="none" anchor="ctr"/>
                <a:lstStyle/>
                <a:p>
                  <a:endParaRPr lang="en-US"/>
                </a:p>
              </p:txBody>
            </p:sp>
          </p:grpSp>
        </p:grpSp>
      </p:grpSp>
      <p:grpSp>
        <p:nvGrpSpPr>
          <p:cNvPr id="65570" name="Group 351"/>
          <p:cNvGrpSpPr>
            <a:grpSpLocks/>
          </p:cNvGrpSpPr>
          <p:nvPr/>
        </p:nvGrpSpPr>
        <p:grpSpPr bwMode="auto">
          <a:xfrm>
            <a:off x="6018213" y="2567162"/>
            <a:ext cx="2306637" cy="1333500"/>
            <a:chOff x="3791" y="1975"/>
            <a:chExt cx="1453" cy="840"/>
          </a:xfrm>
        </p:grpSpPr>
        <p:sp>
          <p:nvSpPr>
            <p:cNvPr id="65580" name="Line 352"/>
            <p:cNvSpPr>
              <a:spLocks noChangeShapeType="1"/>
            </p:cNvSpPr>
            <p:nvPr/>
          </p:nvSpPr>
          <p:spPr bwMode="auto">
            <a:xfrm flipV="1">
              <a:off x="3895" y="1975"/>
              <a:ext cx="92" cy="265"/>
            </a:xfrm>
            <a:prstGeom prst="line">
              <a:avLst/>
            </a:prstGeom>
            <a:noFill/>
            <a:ln w="7938">
              <a:solidFill>
                <a:srgbClr val="000000"/>
              </a:solidFill>
              <a:round/>
              <a:headEnd/>
              <a:tailEnd/>
            </a:ln>
          </p:spPr>
          <p:txBody>
            <a:bodyPr/>
            <a:lstStyle/>
            <a:p>
              <a:endParaRPr lang="es-ES"/>
            </a:p>
          </p:txBody>
        </p:sp>
        <p:sp>
          <p:nvSpPr>
            <p:cNvPr id="65581" name="Line 353"/>
            <p:cNvSpPr>
              <a:spLocks noChangeShapeType="1"/>
            </p:cNvSpPr>
            <p:nvPr/>
          </p:nvSpPr>
          <p:spPr bwMode="auto">
            <a:xfrm flipV="1">
              <a:off x="3895" y="2240"/>
              <a:ext cx="0" cy="310"/>
            </a:xfrm>
            <a:prstGeom prst="line">
              <a:avLst/>
            </a:prstGeom>
            <a:noFill/>
            <a:ln w="7938">
              <a:solidFill>
                <a:srgbClr val="000000"/>
              </a:solidFill>
              <a:round/>
              <a:headEnd/>
              <a:tailEnd/>
            </a:ln>
          </p:spPr>
          <p:txBody>
            <a:bodyPr/>
            <a:lstStyle/>
            <a:p>
              <a:endParaRPr lang="es-ES"/>
            </a:p>
          </p:txBody>
        </p:sp>
        <p:sp>
          <p:nvSpPr>
            <p:cNvPr id="65582" name="Line 354"/>
            <p:cNvSpPr>
              <a:spLocks noChangeShapeType="1"/>
            </p:cNvSpPr>
            <p:nvPr/>
          </p:nvSpPr>
          <p:spPr bwMode="auto">
            <a:xfrm flipH="1" flipV="1">
              <a:off x="3895" y="2550"/>
              <a:ext cx="92" cy="265"/>
            </a:xfrm>
            <a:prstGeom prst="line">
              <a:avLst/>
            </a:prstGeom>
            <a:noFill/>
            <a:ln w="7938">
              <a:solidFill>
                <a:srgbClr val="000000"/>
              </a:solidFill>
              <a:round/>
              <a:headEnd/>
              <a:tailEnd/>
            </a:ln>
          </p:spPr>
          <p:txBody>
            <a:bodyPr/>
            <a:lstStyle/>
            <a:p>
              <a:endParaRPr lang="es-ES"/>
            </a:p>
          </p:txBody>
        </p:sp>
        <p:sp>
          <p:nvSpPr>
            <p:cNvPr id="65583" name="Line 355"/>
            <p:cNvSpPr>
              <a:spLocks noChangeShapeType="1"/>
            </p:cNvSpPr>
            <p:nvPr/>
          </p:nvSpPr>
          <p:spPr bwMode="auto">
            <a:xfrm>
              <a:off x="3791" y="2625"/>
              <a:ext cx="196" cy="190"/>
            </a:xfrm>
            <a:prstGeom prst="line">
              <a:avLst/>
            </a:prstGeom>
            <a:noFill/>
            <a:ln w="7938">
              <a:solidFill>
                <a:srgbClr val="000000"/>
              </a:solidFill>
              <a:round/>
              <a:headEnd/>
              <a:tailEnd/>
            </a:ln>
          </p:spPr>
          <p:txBody>
            <a:bodyPr/>
            <a:lstStyle/>
            <a:p>
              <a:endParaRPr lang="es-ES"/>
            </a:p>
          </p:txBody>
        </p:sp>
        <p:sp>
          <p:nvSpPr>
            <p:cNvPr id="65584" name="Line 356"/>
            <p:cNvSpPr>
              <a:spLocks noChangeShapeType="1"/>
            </p:cNvSpPr>
            <p:nvPr/>
          </p:nvSpPr>
          <p:spPr bwMode="auto">
            <a:xfrm>
              <a:off x="3791" y="2165"/>
              <a:ext cx="0" cy="460"/>
            </a:xfrm>
            <a:prstGeom prst="line">
              <a:avLst/>
            </a:prstGeom>
            <a:noFill/>
            <a:ln w="7938">
              <a:solidFill>
                <a:srgbClr val="000000"/>
              </a:solidFill>
              <a:round/>
              <a:headEnd/>
              <a:tailEnd/>
            </a:ln>
          </p:spPr>
          <p:txBody>
            <a:bodyPr/>
            <a:lstStyle/>
            <a:p>
              <a:endParaRPr lang="es-ES"/>
            </a:p>
          </p:txBody>
        </p:sp>
        <p:sp>
          <p:nvSpPr>
            <p:cNvPr id="65585" name="Line 357"/>
            <p:cNvSpPr>
              <a:spLocks noChangeShapeType="1"/>
            </p:cNvSpPr>
            <p:nvPr/>
          </p:nvSpPr>
          <p:spPr bwMode="auto">
            <a:xfrm flipH="1">
              <a:off x="3791" y="1975"/>
              <a:ext cx="196" cy="190"/>
            </a:xfrm>
            <a:prstGeom prst="line">
              <a:avLst/>
            </a:prstGeom>
            <a:noFill/>
            <a:ln w="7938">
              <a:solidFill>
                <a:srgbClr val="000000"/>
              </a:solidFill>
              <a:round/>
              <a:headEnd/>
              <a:tailEnd/>
            </a:ln>
          </p:spPr>
          <p:txBody>
            <a:bodyPr/>
            <a:lstStyle/>
            <a:p>
              <a:endParaRPr lang="es-ES"/>
            </a:p>
          </p:txBody>
        </p:sp>
        <p:sp>
          <p:nvSpPr>
            <p:cNvPr id="65586" name="AutoShape 358"/>
            <p:cNvSpPr>
              <a:spLocks noChangeAspect="1" noChangeArrowheads="1" noTextEdit="1"/>
            </p:cNvSpPr>
            <p:nvPr/>
          </p:nvSpPr>
          <p:spPr bwMode="auto">
            <a:xfrm>
              <a:off x="3912" y="2041"/>
              <a:ext cx="1332" cy="738"/>
            </a:xfrm>
            <a:prstGeom prst="rect">
              <a:avLst/>
            </a:prstGeom>
            <a:noFill/>
            <a:ln w="9525">
              <a:noFill/>
              <a:miter lim="800000"/>
              <a:headEnd/>
              <a:tailEnd/>
            </a:ln>
          </p:spPr>
          <p:txBody>
            <a:bodyPr/>
            <a:lstStyle/>
            <a:p>
              <a:endParaRPr lang="es-ES"/>
            </a:p>
          </p:txBody>
        </p:sp>
        <p:sp>
          <p:nvSpPr>
            <p:cNvPr id="65587" name="Rectangle 359"/>
            <p:cNvSpPr>
              <a:spLocks noChangeArrowheads="1"/>
            </p:cNvSpPr>
            <p:nvPr/>
          </p:nvSpPr>
          <p:spPr bwMode="auto">
            <a:xfrm>
              <a:off x="4806" y="2495"/>
              <a:ext cx="69"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N</a:t>
              </a:r>
              <a:endParaRPr lang="en-US"/>
            </a:p>
          </p:txBody>
        </p:sp>
        <p:sp>
          <p:nvSpPr>
            <p:cNvPr id="65588" name="Rectangle 360"/>
            <p:cNvSpPr>
              <a:spLocks noChangeArrowheads="1"/>
            </p:cNvSpPr>
            <p:nvPr/>
          </p:nvSpPr>
          <p:spPr bwMode="auto">
            <a:xfrm>
              <a:off x="4878" y="2495"/>
              <a:ext cx="107"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H</a:t>
              </a:r>
              <a:r>
                <a:rPr lang="en-US" sz="1200" b="1" baseline="-25000">
                  <a:solidFill>
                    <a:srgbClr val="000000"/>
                  </a:solidFill>
                  <a:latin typeface="Times New Roman" pitchFamily="18" charset="0"/>
                </a:rPr>
                <a:t>2</a:t>
              </a:r>
              <a:endParaRPr lang="en-US" baseline="-25000"/>
            </a:p>
          </p:txBody>
        </p:sp>
        <p:sp>
          <p:nvSpPr>
            <p:cNvPr id="65589" name="Rectangle 361"/>
            <p:cNvSpPr>
              <a:spLocks noChangeArrowheads="1"/>
            </p:cNvSpPr>
            <p:nvPr/>
          </p:nvSpPr>
          <p:spPr bwMode="auto">
            <a:xfrm>
              <a:off x="4978" y="2470"/>
              <a:ext cx="41" cy="86"/>
            </a:xfrm>
            <a:prstGeom prst="rect">
              <a:avLst/>
            </a:prstGeom>
            <a:noFill/>
            <a:ln w="9525">
              <a:noFill/>
              <a:miter lim="800000"/>
              <a:headEnd/>
              <a:tailEnd/>
            </a:ln>
          </p:spPr>
          <p:txBody>
            <a:bodyPr wrap="none" lIns="0" tIns="0" rIns="0" bIns="0">
              <a:spAutoFit/>
            </a:bodyPr>
            <a:lstStyle/>
            <a:p>
              <a:r>
                <a:rPr lang="en-US" sz="900" b="1">
                  <a:solidFill>
                    <a:srgbClr val="000000"/>
                  </a:solidFill>
                  <a:latin typeface="Times New Roman" pitchFamily="18" charset="0"/>
                </a:rPr>
                <a:t>+</a:t>
              </a:r>
              <a:endParaRPr lang="en-US"/>
            </a:p>
          </p:txBody>
        </p:sp>
        <p:sp>
          <p:nvSpPr>
            <p:cNvPr id="65590" name="Rectangle 362"/>
            <p:cNvSpPr>
              <a:spLocks noChangeArrowheads="1"/>
            </p:cNvSpPr>
            <p:nvPr/>
          </p:nvSpPr>
          <p:spPr bwMode="auto">
            <a:xfrm>
              <a:off x="4219" y="2500"/>
              <a:ext cx="53"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S</a:t>
              </a:r>
              <a:endParaRPr lang="en-US"/>
            </a:p>
          </p:txBody>
        </p:sp>
        <p:sp>
          <p:nvSpPr>
            <p:cNvPr id="65591" name="Rectangle 363"/>
            <p:cNvSpPr>
              <a:spLocks noChangeArrowheads="1"/>
            </p:cNvSpPr>
            <p:nvPr/>
          </p:nvSpPr>
          <p:spPr bwMode="auto">
            <a:xfrm>
              <a:off x="4273" y="2500"/>
              <a:ext cx="27"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i</a:t>
              </a:r>
              <a:endParaRPr lang="en-US"/>
            </a:p>
          </p:txBody>
        </p:sp>
        <p:sp>
          <p:nvSpPr>
            <p:cNvPr id="65592" name="Rectangle 364"/>
            <p:cNvSpPr>
              <a:spLocks noChangeArrowheads="1"/>
            </p:cNvSpPr>
            <p:nvPr/>
          </p:nvSpPr>
          <p:spPr bwMode="auto">
            <a:xfrm>
              <a:off x="4257" y="2654"/>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O</a:t>
              </a:r>
              <a:endParaRPr lang="en-US"/>
            </a:p>
          </p:txBody>
        </p:sp>
        <p:sp>
          <p:nvSpPr>
            <p:cNvPr id="65593" name="Rectangle 365"/>
            <p:cNvSpPr>
              <a:spLocks noChangeArrowheads="1"/>
            </p:cNvSpPr>
            <p:nvPr/>
          </p:nvSpPr>
          <p:spPr bwMode="auto">
            <a:xfrm>
              <a:off x="4329" y="2654"/>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H</a:t>
              </a:r>
              <a:endParaRPr lang="en-US"/>
            </a:p>
          </p:txBody>
        </p:sp>
        <p:sp>
          <p:nvSpPr>
            <p:cNvPr id="65594" name="Rectangle 366"/>
            <p:cNvSpPr>
              <a:spLocks noChangeArrowheads="1"/>
            </p:cNvSpPr>
            <p:nvPr/>
          </p:nvSpPr>
          <p:spPr bwMode="auto">
            <a:xfrm>
              <a:off x="4103" y="2613"/>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O</a:t>
              </a:r>
              <a:endParaRPr lang="en-US"/>
            </a:p>
          </p:txBody>
        </p:sp>
        <p:sp>
          <p:nvSpPr>
            <p:cNvPr id="65595" name="Rectangle 367"/>
            <p:cNvSpPr>
              <a:spLocks noChangeArrowheads="1"/>
            </p:cNvSpPr>
            <p:nvPr/>
          </p:nvSpPr>
          <p:spPr bwMode="auto">
            <a:xfrm>
              <a:off x="4077" y="2420"/>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O</a:t>
              </a:r>
              <a:endParaRPr lang="en-US"/>
            </a:p>
          </p:txBody>
        </p:sp>
        <p:sp>
          <p:nvSpPr>
            <p:cNvPr id="65596" name="Rectangle 368"/>
            <p:cNvSpPr>
              <a:spLocks noChangeArrowheads="1"/>
            </p:cNvSpPr>
            <p:nvPr/>
          </p:nvSpPr>
          <p:spPr bwMode="auto">
            <a:xfrm>
              <a:off x="4806" y="2660"/>
              <a:ext cx="69"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R</a:t>
              </a:r>
              <a:endParaRPr lang="en-US"/>
            </a:p>
          </p:txBody>
        </p:sp>
        <p:sp>
          <p:nvSpPr>
            <p:cNvPr id="65597" name="Line 369"/>
            <p:cNvSpPr>
              <a:spLocks noChangeShapeType="1"/>
            </p:cNvSpPr>
            <p:nvPr/>
          </p:nvSpPr>
          <p:spPr bwMode="auto">
            <a:xfrm flipH="1" flipV="1">
              <a:off x="4703" y="2477"/>
              <a:ext cx="82" cy="47"/>
            </a:xfrm>
            <a:prstGeom prst="line">
              <a:avLst/>
            </a:prstGeom>
            <a:noFill/>
            <a:ln w="9525">
              <a:solidFill>
                <a:srgbClr val="000000"/>
              </a:solidFill>
              <a:round/>
              <a:headEnd/>
              <a:tailEnd/>
            </a:ln>
          </p:spPr>
          <p:txBody>
            <a:bodyPr/>
            <a:lstStyle/>
            <a:p>
              <a:endParaRPr lang="es-ES"/>
            </a:p>
          </p:txBody>
        </p:sp>
        <p:sp>
          <p:nvSpPr>
            <p:cNvPr id="65598" name="Line 370"/>
            <p:cNvSpPr>
              <a:spLocks noChangeShapeType="1"/>
            </p:cNvSpPr>
            <p:nvPr/>
          </p:nvSpPr>
          <p:spPr bwMode="auto">
            <a:xfrm flipH="1">
              <a:off x="4565" y="2477"/>
              <a:ext cx="138" cy="80"/>
            </a:xfrm>
            <a:prstGeom prst="line">
              <a:avLst/>
            </a:prstGeom>
            <a:noFill/>
            <a:ln w="9525">
              <a:solidFill>
                <a:srgbClr val="000000"/>
              </a:solidFill>
              <a:round/>
              <a:headEnd/>
              <a:tailEnd/>
            </a:ln>
          </p:spPr>
          <p:txBody>
            <a:bodyPr/>
            <a:lstStyle/>
            <a:p>
              <a:endParaRPr lang="es-ES"/>
            </a:p>
          </p:txBody>
        </p:sp>
        <p:sp>
          <p:nvSpPr>
            <p:cNvPr id="65599" name="Line 371"/>
            <p:cNvSpPr>
              <a:spLocks noChangeShapeType="1"/>
            </p:cNvSpPr>
            <p:nvPr/>
          </p:nvSpPr>
          <p:spPr bwMode="auto">
            <a:xfrm flipH="1" flipV="1">
              <a:off x="4426" y="2477"/>
              <a:ext cx="139" cy="80"/>
            </a:xfrm>
            <a:prstGeom prst="line">
              <a:avLst/>
            </a:prstGeom>
            <a:noFill/>
            <a:ln w="9525">
              <a:solidFill>
                <a:srgbClr val="000000"/>
              </a:solidFill>
              <a:round/>
              <a:headEnd/>
              <a:tailEnd/>
            </a:ln>
          </p:spPr>
          <p:txBody>
            <a:bodyPr/>
            <a:lstStyle/>
            <a:p>
              <a:endParaRPr lang="es-ES"/>
            </a:p>
          </p:txBody>
        </p:sp>
        <p:sp>
          <p:nvSpPr>
            <p:cNvPr id="65600" name="Line 372"/>
            <p:cNvSpPr>
              <a:spLocks noChangeShapeType="1"/>
            </p:cNvSpPr>
            <p:nvPr/>
          </p:nvSpPr>
          <p:spPr bwMode="auto">
            <a:xfrm flipH="1">
              <a:off x="4312" y="2477"/>
              <a:ext cx="114" cy="66"/>
            </a:xfrm>
            <a:prstGeom prst="line">
              <a:avLst/>
            </a:prstGeom>
            <a:noFill/>
            <a:ln w="9525">
              <a:solidFill>
                <a:srgbClr val="000000"/>
              </a:solidFill>
              <a:round/>
              <a:headEnd/>
              <a:tailEnd/>
            </a:ln>
          </p:spPr>
          <p:txBody>
            <a:bodyPr/>
            <a:lstStyle/>
            <a:p>
              <a:endParaRPr lang="es-ES"/>
            </a:p>
          </p:txBody>
        </p:sp>
        <p:sp>
          <p:nvSpPr>
            <p:cNvPr id="65601" name="Line 373"/>
            <p:cNvSpPr>
              <a:spLocks noChangeShapeType="1"/>
            </p:cNvSpPr>
            <p:nvPr/>
          </p:nvSpPr>
          <p:spPr bwMode="auto">
            <a:xfrm>
              <a:off x="4289" y="2605"/>
              <a:ext cx="2" cy="53"/>
            </a:xfrm>
            <a:prstGeom prst="line">
              <a:avLst/>
            </a:prstGeom>
            <a:noFill/>
            <a:ln w="9525">
              <a:solidFill>
                <a:srgbClr val="000000"/>
              </a:solidFill>
              <a:round/>
              <a:headEnd/>
              <a:tailEnd/>
            </a:ln>
          </p:spPr>
          <p:txBody>
            <a:bodyPr/>
            <a:lstStyle/>
            <a:p>
              <a:endParaRPr lang="es-ES"/>
            </a:p>
          </p:txBody>
        </p:sp>
        <p:sp>
          <p:nvSpPr>
            <p:cNvPr id="65602" name="Line 374"/>
            <p:cNvSpPr>
              <a:spLocks noChangeShapeType="1"/>
            </p:cNvSpPr>
            <p:nvPr/>
          </p:nvSpPr>
          <p:spPr bwMode="auto">
            <a:xfrm flipH="1">
              <a:off x="4184" y="2605"/>
              <a:ext cx="41" cy="31"/>
            </a:xfrm>
            <a:prstGeom prst="line">
              <a:avLst/>
            </a:prstGeom>
            <a:noFill/>
            <a:ln w="9525">
              <a:solidFill>
                <a:srgbClr val="000000"/>
              </a:solidFill>
              <a:round/>
              <a:headEnd/>
              <a:tailEnd/>
            </a:ln>
          </p:spPr>
          <p:txBody>
            <a:bodyPr/>
            <a:lstStyle/>
            <a:p>
              <a:endParaRPr lang="es-ES"/>
            </a:p>
          </p:txBody>
        </p:sp>
        <p:sp>
          <p:nvSpPr>
            <p:cNvPr id="65603" name="Line 375"/>
            <p:cNvSpPr>
              <a:spLocks noChangeShapeType="1"/>
            </p:cNvSpPr>
            <p:nvPr/>
          </p:nvSpPr>
          <p:spPr bwMode="auto">
            <a:xfrm flipH="1" flipV="1">
              <a:off x="4158" y="2498"/>
              <a:ext cx="46" cy="21"/>
            </a:xfrm>
            <a:prstGeom prst="line">
              <a:avLst/>
            </a:prstGeom>
            <a:noFill/>
            <a:ln w="9525">
              <a:solidFill>
                <a:srgbClr val="000000"/>
              </a:solidFill>
              <a:round/>
              <a:headEnd/>
              <a:tailEnd/>
            </a:ln>
          </p:spPr>
          <p:txBody>
            <a:bodyPr/>
            <a:lstStyle/>
            <a:p>
              <a:endParaRPr lang="es-ES"/>
            </a:p>
          </p:txBody>
        </p:sp>
        <p:sp>
          <p:nvSpPr>
            <p:cNvPr id="65604" name="Line 376"/>
            <p:cNvSpPr>
              <a:spLocks noChangeShapeType="1"/>
            </p:cNvSpPr>
            <p:nvPr/>
          </p:nvSpPr>
          <p:spPr bwMode="auto">
            <a:xfrm flipH="1">
              <a:off x="3979" y="2670"/>
              <a:ext cx="115" cy="0"/>
            </a:xfrm>
            <a:prstGeom prst="line">
              <a:avLst/>
            </a:prstGeom>
            <a:noFill/>
            <a:ln w="9525">
              <a:solidFill>
                <a:srgbClr val="000000"/>
              </a:solidFill>
              <a:round/>
              <a:headEnd/>
              <a:tailEnd/>
            </a:ln>
          </p:spPr>
          <p:txBody>
            <a:bodyPr/>
            <a:lstStyle/>
            <a:p>
              <a:endParaRPr lang="es-ES"/>
            </a:p>
          </p:txBody>
        </p:sp>
        <p:sp>
          <p:nvSpPr>
            <p:cNvPr id="65605" name="Line 377"/>
            <p:cNvSpPr>
              <a:spLocks noChangeShapeType="1"/>
            </p:cNvSpPr>
            <p:nvPr/>
          </p:nvSpPr>
          <p:spPr bwMode="auto">
            <a:xfrm flipH="1">
              <a:off x="3953" y="2477"/>
              <a:ext cx="115" cy="0"/>
            </a:xfrm>
            <a:prstGeom prst="line">
              <a:avLst/>
            </a:prstGeom>
            <a:noFill/>
            <a:ln w="9525">
              <a:solidFill>
                <a:srgbClr val="000000"/>
              </a:solidFill>
              <a:round/>
              <a:headEnd/>
              <a:tailEnd/>
            </a:ln>
          </p:spPr>
          <p:txBody>
            <a:bodyPr/>
            <a:lstStyle/>
            <a:p>
              <a:endParaRPr lang="es-ES"/>
            </a:p>
          </p:txBody>
        </p:sp>
        <p:sp>
          <p:nvSpPr>
            <p:cNvPr id="65606" name="Line 378"/>
            <p:cNvSpPr>
              <a:spLocks noChangeShapeType="1"/>
            </p:cNvSpPr>
            <p:nvPr/>
          </p:nvSpPr>
          <p:spPr bwMode="auto">
            <a:xfrm>
              <a:off x="4842" y="2605"/>
              <a:ext cx="0" cy="58"/>
            </a:xfrm>
            <a:prstGeom prst="line">
              <a:avLst/>
            </a:prstGeom>
            <a:noFill/>
            <a:ln w="9525">
              <a:solidFill>
                <a:srgbClr val="000000"/>
              </a:solidFill>
              <a:round/>
              <a:headEnd/>
              <a:tailEnd/>
            </a:ln>
          </p:spPr>
          <p:txBody>
            <a:bodyPr/>
            <a:lstStyle/>
            <a:p>
              <a:endParaRPr lang="es-ES"/>
            </a:p>
          </p:txBody>
        </p:sp>
        <p:sp>
          <p:nvSpPr>
            <p:cNvPr id="65607" name="Rectangle 379"/>
            <p:cNvSpPr>
              <a:spLocks noChangeArrowheads="1"/>
            </p:cNvSpPr>
            <p:nvPr/>
          </p:nvSpPr>
          <p:spPr bwMode="auto">
            <a:xfrm>
              <a:off x="4767" y="2200"/>
              <a:ext cx="69"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N</a:t>
              </a:r>
              <a:endParaRPr lang="en-US"/>
            </a:p>
          </p:txBody>
        </p:sp>
        <p:sp>
          <p:nvSpPr>
            <p:cNvPr id="65608" name="Rectangle 380"/>
            <p:cNvSpPr>
              <a:spLocks noChangeArrowheads="1"/>
            </p:cNvSpPr>
            <p:nvPr/>
          </p:nvSpPr>
          <p:spPr bwMode="auto">
            <a:xfrm>
              <a:off x="4177" y="2200"/>
              <a:ext cx="53"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S</a:t>
              </a:r>
              <a:endParaRPr lang="en-US"/>
            </a:p>
          </p:txBody>
        </p:sp>
        <p:sp>
          <p:nvSpPr>
            <p:cNvPr id="65609" name="Rectangle 381"/>
            <p:cNvSpPr>
              <a:spLocks noChangeArrowheads="1"/>
            </p:cNvSpPr>
            <p:nvPr/>
          </p:nvSpPr>
          <p:spPr bwMode="auto">
            <a:xfrm>
              <a:off x="4231" y="2200"/>
              <a:ext cx="27"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i</a:t>
              </a:r>
              <a:endParaRPr lang="en-US"/>
            </a:p>
          </p:txBody>
        </p:sp>
        <p:sp>
          <p:nvSpPr>
            <p:cNvPr id="65610" name="Rectangle 382"/>
            <p:cNvSpPr>
              <a:spLocks noChangeArrowheads="1"/>
            </p:cNvSpPr>
            <p:nvPr/>
          </p:nvSpPr>
          <p:spPr bwMode="auto">
            <a:xfrm>
              <a:off x="4061" y="2086"/>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O</a:t>
              </a:r>
              <a:endParaRPr lang="en-US"/>
            </a:p>
          </p:txBody>
        </p:sp>
        <p:sp>
          <p:nvSpPr>
            <p:cNvPr id="65611" name="Rectangle 383"/>
            <p:cNvSpPr>
              <a:spLocks noChangeArrowheads="1"/>
            </p:cNvSpPr>
            <p:nvPr/>
          </p:nvSpPr>
          <p:spPr bwMode="auto">
            <a:xfrm>
              <a:off x="4035" y="2279"/>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O</a:t>
              </a:r>
              <a:endParaRPr lang="en-US"/>
            </a:p>
          </p:txBody>
        </p:sp>
        <p:sp>
          <p:nvSpPr>
            <p:cNvPr id="65612" name="Rectangle 384"/>
            <p:cNvSpPr>
              <a:spLocks noChangeArrowheads="1"/>
            </p:cNvSpPr>
            <p:nvPr/>
          </p:nvSpPr>
          <p:spPr bwMode="auto">
            <a:xfrm>
              <a:off x="4215" y="2045"/>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O</a:t>
              </a:r>
              <a:endParaRPr lang="en-US"/>
            </a:p>
          </p:txBody>
        </p:sp>
        <p:sp>
          <p:nvSpPr>
            <p:cNvPr id="65613" name="Rectangle 385"/>
            <p:cNvSpPr>
              <a:spLocks noChangeArrowheads="1"/>
            </p:cNvSpPr>
            <p:nvPr/>
          </p:nvSpPr>
          <p:spPr bwMode="auto">
            <a:xfrm>
              <a:off x="4287" y="2045"/>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H</a:t>
              </a:r>
              <a:endParaRPr lang="en-US"/>
            </a:p>
          </p:txBody>
        </p:sp>
        <p:sp>
          <p:nvSpPr>
            <p:cNvPr id="65614" name="Rectangle 386"/>
            <p:cNvSpPr>
              <a:spLocks noChangeArrowheads="1"/>
            </p:cNvSpPr>
            <p:nvPr/>
          </p:nvSpPr>
          <p:spPr bwMode="auto">
            <a:xfrm>
              <a:off x="4940" y="2195"/>
              <a:ext cx="69"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C</a:t>
              </a:r>
              <a:endParaRPr lang="en-US"/>
            </a:p>
          </p:txBody>
        </p:sp>
        <p:sp>
          <p:nvSpPr>
            <p:cNvPr id="65615" name="Rectangle 387"/>
            <p:cNvSpPr>
              <a:spLocks noChangeArrowheads="1"/>
            </p:cNvSpPr>
            <p:nvPr/>
          </p:nvSpPr>
          <p:spPr bwMode="auto">
            <a:xfrm>
              <a:off x="5006" y="2195"/>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O</a:t>
              </a:r>
              <a:endParaRPr lang="en-US"/>
            </a:p>
          </p:txBody>
        </p:sp>
        <p:sp>
          <p:nvSpPr>
            <p:cNvPr id="65616" name="Rectangle 388"/>
            <p:cNvSpPr>
              <a:spLocks noChangeArrowheads="1"/>
            </p:cNvSpPr>
            <p:nvPr/>
          </p:nvSpPr>
          <p:spPr bwMode="auto">
            <a:xfrm>
              <a:off x="5078" y="2195"/>
              <a:ext cx="7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O</a:t>
              </a:r>
              <a:endParaRPr lang="en-US"/>
            </a:p>
          </p:txBody>
        </p:sp>
        <p:sp>
          <p:nvSpPr>
            <p:cNvPr id="65617" name="Rectangle 389"/>
            <p:cNvSpPr>
              <a:spLocks noChangeArrowheads="1"/>
            </p:cNvSpPr>
            <p:nvPr/>
          </p:nvSpPr>
          <p:spPr bwMode="auto">
            <a:xfrm>
              <a:off x="5150" y="2170"/>
              <a:ext cx="24" cy="86"/>
            </a:xfrm>
            <a:prstGeom prst="rect">
              <a:avLst/>
            </a:prstGeom>
            <a:noFill/>
            <a:ln w="9525">
              <a:noFill/>
              <a:miter lim="800000"/>
              <a:headEnd/>
              <a:tailEnd/>
            </a:ln>
          </p:spPr>
          <p:txBody>
            <a:bodyPr wrap="none" lIns="0" tIns="0" rIns="0" bIns="0">
              <a:spAutoFit/>
            </a:bodyPr>
            <a:lstStyle/>
            <a:p>
              <a:r>
                <a:rPr lang="en-US" sz="900" b="1">
                  <a:solidFill>
                    <a:srgbClr val="000000"/>
                  </a:solidFill>
                  <a:latin typeface="Times New Roman" pitchFamily="18" charset="0"/>
                </a:rPr>
                <a:t>-</a:t>
              </a:r>
              <a:endParaRPr lang="en-US"/>
            </a:p>
          </p:txBody>
        </p:sp>
        <p:sp>
          <p:nvSpPr>
            <p:cNvPr id="65618" name="Rectangle 390"/>
            <p:cNvSpPr>
              <a:spLocks noChangeArrowheads="1"/>
            </p:cNvSpPr>
            <p:nvPr/>
          </p:nvSpPr>
          <p:spPr bwMode="auto">
            <a:xfrm>
              <a:off x="4764" y="2039"/>
              <a:ext cx="69"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Times New Roman" pitchFamily="18" charset="0"/>
                </a:rPr>
                <a:t>R</a:t>
              </a:r>
              <a:endParaRPr lang="en-US"/>
            </a:p>
          </p:txBody>
        </p:sp>
        <p:sp>
          <p:nvSpPr>
            <p:cNvPr id="65619" name="Line 391"/>
            <p:cNvSpPr>
              <a:spLocks noChangeShapeType="1"/>
            </p:cNvSpPr>
            <p:nvPr/>
          </p:nvSpPr>
          <p:spPr bwMode="auto">
            <a:xfrm flipH="1" flipV="1">
              <a:off x="4661" y="2177"/>
              <a:ext cx="85" cy="49"/>
            </a:xfrm>
            <a:prstGeom prst="line">
              <a:avLst/>
            </a:prstGeom>
            <a:noFill/>
            <a:ln w="9525">
              <a:solidFill>
                <a:srgbClr val="000000"/>
              </a:solidFill>
              <a:round/>
              <a:headEnd/>
              <a:tailEnd/>
            </a:ln>
          </p:spPr>
          <p:txBody>
            <a:bodyPr/>
            <a:lstStyle/>
            <a:p>
              <a:endParaRPr lang="es-ES"/>
            </a:p>
          </p:txBody>
        </p:sp>
        <p:sp>
          <p:nvSpPr>
            <p:cNvPr id="65620" name="Line 392"/>
            <p:cNvSpPr>
              <a:spLocks noChangeShapeType="1"/>
            </p:cNvSpPr>
            <p:nvPr/>
          </p:nvSpPr>
          <p:spPr bwMode="auto">
            <a:xfrm flipH="1">
              <a:off x="4523" y="2177"/>
              <a:ext cx="138" cy="80"/>
            </a:xfrm>
            <a:prstGeom prst="line">
              <a:avLst/>
            </a:prstGeom>
            <a:noFill/>
            <a:ln w="9525">
              <a:solidFill>
                <a:srgbClr val="000000"/>
              </a:solidFill>
              <a:round/>
              <a:headEnd/>
              <a:tailEnd/>
            </a:ln>
          </p:spPr>
          <p:txBody>
            <a:bodyPr/>
            <a:lstStyle/>
            <a:p>
              <a:endParaRPr lang="es-ES"/>
            </a:p>
          </p:txBody>
        </p:sp>
        <p:sp>
          <p:nvSpPr>
            <p:cNvPr id="65621" name="Line 393"/>
            <p:cNvSpPr>
              <a:spLocks noChangeShapeType="1"/>
            </p:cNvSpPr>
            <p:nvPr/>
          </p:nvSpPr>
          <p:spPr bwMode="auto">
            <a:xfrm flipH="1" flipV="1">
              <a:off x="4384" y="2177"/>
              <a:ext cx="139" cy="80"/>
            </a:xfrm>
            <a:prstGeom prst="line">
              <a:avLst/>
            </a:prstGeom>
            <a:noFill/>
            <a:ln w="9525">
              <a:solidFill>
                <a:srgbClr val="000000"/>
              </a:solidFill>
              <a:round/>
              <a:headEnd/>
              <a:tailEnd/>
            </a:ln>
          </p:spPr>
          <p:txBody>
            <a:bodyPr/>
            <a:lstStyle/>
            <a:p>
              <a:endParaRPr lang="es-ES"/>
            </a:p>
          </p:txBody>
        </p:sp>
        <p:sp>
          <p:nvSpPr>
            <p:cNvPr id="65622" name="Line 394"/>
            <p:cNvSpPr>
              <a:spLocks noChangeShapeType="1"/>
            </p:cNvSpPr>
            <p:nvPr/>
          </p:nvSpPr>
          <p:spPr bwMode="auto">
            <a:xfrm flipH="1">
              <a:off x="4270" y="2177"/>
              <a:ext cx="114" cy="66"/>
            </a:xfrm>
            <a:prstGeom prst="line">
              <a:avLst/>
            </a:prstGeom>
            <a:noFill/>
            <a:ln w="9525">
              <a:solidFill>
                <a:srgbClr val="000000"/>
              </a:solidFill>
              <a:round/>
              <a:headEnd/>
              <a:tailEnd/>
            </a:ln>
          </p:spPr>
          <p:txBody>
            <a:bodyPr/>
            <a:lstStyle/>
            <a:p>
              <a:endParaRPr lang="es-ES"/>
            </a:p>
          </p:txBody>
        </p:sp>
        <p:sp>
          <p:nvSpPr>
            <p:cNvPr id="65623" name="Line 395"/>
            <p:cNvSpPr>
              <a:spLocks noChangeShapeType="1"/>
            </p:cNvSpPr>
            <p:nvPr/>
          </p:nvSpPr>
          <p:spPr bwMode="auto">
            <a:xfrm flipH="1" flipV="1">
              <a:off x="4142" y="2178"/>
              <a:ext cx="33" cy="25"/>
            </a:xfrm>
            <a:prstGeom prst="line">
              <a:avLst/>
            </a:prstGeom>
            <a:noFill/>
            <a:ln w="9525">
              <a:solidFill>
                <a:srgbClr val="000000"/>
              </a:solidFill>
              <a:round/>
              <a:headEnd/>
              <a:tailEnd/>
            </a:ln>
          </p:spPr>
          <p:txBody>
            <a:bodyPr/>
            <a:lstStyle/>
            <a:p>
              <a:endParaRPr lang="es-ES"/>
            </a:p>
          </p:txBody>
        </p:sp>
        <p:sp>
          <p:nvSpPr>
            <p:cNvPr id="65624" name="Line 396"/>
            <p:cNvSpPr>
              <a:spLocks noChangeShapeType="1"/>
            </p:cNvSpPr>
            <p:nvPr/>
          </p:nvSpPr>
          <p:spPr bwMode="auto">
            <a:xfrm flipH="1">
              <a:off x="4116" y="2295"/>
              <a:ext cx="46" cy="21"/>
            </a:xfrm>
            <a:prstGeom prst="line">
              <a:avLst/>
            </a:prstGeom>
            <a:noFill/>
            <a:ln w="9525">
              <a:solidFill>
                <a:srgbClr val="000000"/>
              </a:solidFill>
              <a:round/>
              <a:headEnd/>
              <a:tailEnd/>
            </a:ln>
          </p:spPr>
          <p:txBody>
            <a:bodyPr/>
            <a:lstStyle/>
            <a:p>
              <a:endParaRPr lang="es-ES"/>
            </a:p>
          </p:txBody>
        </p:sp>
        <p:sp>
          <p:nvSpPr>
            <p:cNvPr id="65625" name="Line 397"/>
            <p:cNvSpPr>
              <a:spLocks noChangeShapeType="1"/>
            </p:cNvSpPr>
            <p:nvPr/>
          </p:nvSpPr>
          <p:spPr bwMode="auto">
            <a:xfrm flipV="1">
              <a:off x="4247" y="2150"/>
              <a:ext cx="2" cy="53"/>
            </a:xfrm>
            <a:prstGeom prst="line">
              <a:avLst/>
            </a:prstGeom>
            <a:noFill/>
            <a:ln w="9525">
              <a:solidFill>
                <a:srgbClr val="000000"/>
              </a:solidFill>
              <a:round/>
              <a:headEnd/>
              <a:tailEnd/>
            </a:ln>
          </p:spPr>
          <p:txBody>
            <a:bodyPr/>
            <a:lstStyle/>
            <a:p>
              <a:endParaRPr lang="es-ES"/>
            </a:p>
          </p:txBody>
        </p:sp>
        <p:sp>
          <p:nvSpPr>
            <p:cNvPr id="65626" name="Line 398"/>
            <p:cNvSpPr>
              <a:spLocks noChangeShapeType="1"/>
            </p:cNvSpPr>
            <p:nvPr/>
          </p:nvSpPr>
          <p:spPr bwMode="auto">
            <a:xfrm flipH="1">
              <a:off x="3937" y="2144"/>
              <a:ext cx="115" cy="0"/>
            </a:xfrm>
            <a:prstGeom prst="line">
              <a:avLst/>
            </a:prstGeom>
            <a:noFill/>
            <a:ln w="9525">
              <a:solidFill>
                <a:srgbClr val="000000"/>
              </a:solidFill>
              <a:round/>
              <a:headEnd/>
              <a:tailEnd/>
            </a:ln>
          </p:spPr>
          <p:txBody>
            <a:bodyPr/>
            <a:lstStyle/>
            <a:p>
              <a:endParaRPr lang="es-ES"/>
            </a:p>
          </p:txBody>
        </p:sp>
        <p:sp>
          <p:nvSpPr>
            <p:cNvPr id="65627" name="Line 399"/>
            <p:cNvSpPr>
              <a:spLocks noChangeShapeType="1"/>
            </p:cNvSpPr>
            <p:nvPr/>
          </p:nvSpPr>
          <p:spPr bwMode="auto">
            <a:xfrm flipH="1">
              <a:off x="3911" y="2337"/>
              <a:ext cx="115" cy="0"/>
            </a:xfrm>
            <a:prstGeom prst="line">
              <a:avLst/>
            </a:prstGeom>
            <a:noFill/>
            <a:ln w="9525">
              <a:solidFill>
                <a:srgbClr val="000000"/>
              </a:solidFill>
              <a:round/>
              <a:headEnd/>
              <a:tailEnd/>
            </a:ln>
          </p:spPr>
          <p:txBody>
            <a:bodyPr/>
            <a:lstStyle/>
            <a:p>
              <a:endParaRPr lang="es-ES"/>
            </a:p>
          </p:txBody>
        </p:sp>
        <p:sp>
          <p:nvSpPr>
            <p:cNvPr id="65628" name="Line 400"/>
            <p:cNvSpPr>
              <a:spLocks noChangeShapeType="1"/>
            </p:cNvSpPr>
            <p:nvPr/>
          </p:nvSpPr>
          <p:spPr bwMode="auto">
            <a:xfrm>
              <a:off x="4852" y="2257"/>
              <a:ext cx="79" cy="0"/>
            </a:xfrm>
            <a:prstGeom prst="line">
              <a:avLst/>
            </a:prstGeom>
            <a:noFill/>
            <a:ln w="9525">
              <a:solidFill>
                <a:srgbClr val="000000"/>
              </a:solidFill>
              <a:round/>
              <a:headEnd/>
              <a:tailEnd/>
            </a:ln>
          </p:spPr>
          <p:txBody>
            <a:bodyPr/>
            <a:lstStyle/>
            <a:p>
              <a:endParaRPr lang="es-ES"/>
            </a:p>
          </p:txBody>
        </p:sp>
        <p:sp>
          <p:nvSpPr>
            <p:cNvPr id="65629" name="Line 401"/>
            <p:cNvSpPr>
              <a:spLocks noChangeShapeType="1"/>
            </p:cNvSpPr>
            <p:nvPr/>
          </p:nvSpPr>
          <p:spPr bwMode="auto">
            <a:xfrm flipV="1">
              <a:off x="4800" y="2145"/>
              <a:ext cx="0" cy="58"/>
            </a:xfrm>
            <a:prstGeom prst="line">
              <a:avLst/>
            </a:prstGeom>
            <a:noFill/>
            <a:ln w="9525">
              <a:solidFill>
                <a:srgbClr val="000000"/>
              </a:solidFill>
              <a:round/>
              <a:headEnd/>
              <a:tailEnd/>
            </a:ln>
          </p:spPr>
          <p:txBody>
            <a:bodyPr/>
            <a:lstStyle/>
            <a:p>
              <a:endParaRPr lang="es-ES"/>
            </a:p>
          </p:txBody>
        </p:sp>
      </p:grpSp>
      <p:sp>
        <p:nvSpPr>
          <p:cNvPr id="264597" name="Line 405"/>
          <p:cNvSpPr>
            <a:spLocks noChangeShapeType="1"/>
          </p:cNvSpPr>
          <p:nvPr/>
        </p:nvSpPr>
        <p:spPr bwMode="auto">
          <a:xfrm flipH="1">
            <a:off x="4802188" y="1303512"/>
            <a:ext cx="71437" cy="296862"/>
          </a:xfrm>
          <a:prstGeom prst="line">
            <a:avLst/>
          </a:prstGeom>
          <a:noFill/>
          <a:ln w="19050">
            <a:solidFill>
              <a:srgbClr val="CC0000"/>
            </a:solidFill>
            <a:round/>
            <a:headEnd/>
            <a:tailEnd type="triangle" w="med" len="med"/>
          </a:ln>
        </p:spPr>
        <p:txBody>
          <a:bodyPr/>
          <a:lstStyle/>
          <a:p>
            <a:endParaRPr lang="es-ES"/>
          </a:p>
        </p:txBody>
      </p:sp>
      <p:sp>
        <p:nvSpPr>
          <p:cNvPr id="264598" name="Line 406"/>
          <p:cNvSpPr>
            <a:spLocks noChangeShapeType="1"/>
          </p:cNvSpPr>
          <p:nvPr/>
        </p:nvSpPr>
        <p:spPr bwMode="auto">
          <a:xfrm>
            <a:off x="4757738" y="3221212"/>
            <a:ext cx="58737" cy="273050"/>
          </a:xfrm>
          <a:prstGeom prst="line">
            <a:avLst/>
          </a:prstGeom>
          <a:noFill/>
          <a:ln w="19050">
            <a:solidFill>
              <a:srgbClr val="CC0000"/>
            </a:solidFill>
            <a:round/>
            <a:headEnd/>
            <a:tailEnd type="triangle" w="med" len="med"/>
          </a:ln>
        </p:spPr>
        <p:txBody>
          <a:bodyPr/>
          <a:lstStyle/>
          <a:p>
            <a:endParaRPr lang="es-ES"/>
          </a:p>
        </p:txBody>
      </p:sp>
      <p:sp>
        <p:nvSpPr>
          <p:cNvPr id="264599" name="Oval 407"/>
          <p:cNvSpPr>
            <a:spLocks noChangeArrowheads="1"/>
          </p:cNvSpPr>
          <p:nvPr/>
        </p:nvSpPr>
        <p:spPr bwMode="auto">
          <a:xfrm>
            <a:off x="7489825" y="1565449"/>
            <a:ext cx="508000" cy="457200"/>
          </a:xfrm>
          <a:prstGeom prst="ellipse">
            <a:avLst/>
          </a:prstGeom>
          <a:noFill/>
          <a:ln w="12700">
            <a:solidFill>
              <a:srgbClr val="CC0000"/>
            </a:solidFill>
            <a:round/>
            <a:headEnd/>
            <a:tailEnd/>
          </a:ln>
        </p:spPr>
        <p:txBody>
          <a:bodyPr wrap="none" anchor="ctr"/>
          <a:lstStyle/>
          <a:p>
            <a:pPr algn="ctr"/>
            <a:endParaRPr lang="en-US"/>
          </a:p>
        </p:txBody>
      </p:sp>
      <p:sp>
        <p:nvSpPr>
          <p:cNvPr id="264600" name="Oval 408"/>
          <p:cNvSpPr>
            <a:spLocks noChangeArrowheads="1"/>
          </p:cNvSpPr>
          <p:nvPr/>
        </p:nvSpPr>
        <p:spPr bwMode="auto">
          <a:xfrm>
            <a:off x="7361238" y="3252962"/>
            <a:ext cx="749300" cy="660400"/>
          </a:xfrm>
          <a:prstGeom prst="ellipse">
            <a:avLst/>
          </a:prstGeom>
          <a:noFill/>
          <a:ln w="12700">
            <a:solidFill>
              <a:srgbClr val="CC0000"/>
            </a:solidFill>
            <a:round/>
            <a:headEnd/>
            <a:tailEnd/>
          </a:ln>
        </p:spPr>
        <p:txBody>
          <a:bodyPr wrap="none" anchor="ctr"/>
          <a:lstStyle/>
          <a:p>
            <a:pPr algn="ctr"/>
            <a:endParaRPr lang="en-US"/>
          </a:p>
        </p:txBody>
      </p:sp>
      <p:sp>
        <p:nvSpPr>
          <p:cNvPr id="65576" name="Rectangle 70"/>
          <p:cNvSpPr>
            <a:spLocks noChangeArrowheads="1"/>
          </p:cNvSpPr>
          <p:nvPr/>
        </p:nvSpPr>
        <p:spPr bwMode="auto">
          <a:xfrm>
            <a:off x="755650" y="44624"/>
            <a:ext cx="7129463" cy="944563"/>
          </a:xfrm>
          <a:prstGeom prst="rect">
            <a:avLst/>
          </a:prstGeom>
          <a:noFill/>
          <a:ln w="9525">
            <a:noFill/>
            <a:miter lim="800000"/>
            <a:headEnd/>
            <a:tailEnd/>
          </a:ln>
        </p:spPr>
        <p:txBody>
          <a:bodyPr/>
          <a:lstStyle/>
          <a:p>
            <a:pPr algn="just">
              <a:lnSpc>
                <a:spcPct val="50000"/>
              </a:lnSpc>
              <a:spcBef>
                <a:spcPct val="50000"/>
              </a:spcBef>
              <a:buFontTx/>
              <a:buChar char="•"/>
            </a:pPr>
            <a:endParaRPr lang="en-US" sz="1600" dirty="0">
              <a:solidFill>
                <a:srgbClr val="000099"/>
              </a:solidFill>
              <a:latin typeface="Verdana" pitchFamily="34" charset="0"/>
            </a:endParaRPr>
          </a:p>
          <a:p>
            <a:pPr algn="ctr">
              <a:lnSpc>
                <a:spcPct val="50000"/>
              </a:lnSpc>
              <a:spcBef>
                <a:spcPct val="50000"/>
              </a:spcBef>
            </a:pPr>
            <a:r>
              <a:rPr lang="en-US" sz="2000" b="1" dirty="0" smtClean="0"/>
              <a:t>CO2 adsorption mechanism</a:t>
            </a:r>
            <a:endParaRPr lang="en-US" sz="20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3"/>
          <p:cNvPicPr>
            <a:picLocks noChangeAspect="1" noChangeArrowheads="1"/>
          </p:cNvPicPr>
          <p:nvPr/>
        </p:nvPicPr>
        <p:blipFill>
          <a:blip r:embed="rId3" cstate="print"/>
          <a:srcRect/>
          <a:stretch>
            <a:fillRect/>
          </a:stretch>
        </p:blipFill>
        <p:spPr bwMode="auto">
          <a:xfrm>
            <a:off x="392335" y="641350"/>
            <a:ext cx="6411913" cy="5451475"/>
          </a:xfrm>
          <a:prstGeom prst="rect">
            <a:avLst/>
          </a:prstGeom>
          <a:noFill/>
          <a:ln w="9525">
            <a:noFill/>
            <a:miter lim="800000"/>
            <a:headEnd/>
            <a:tailEnd/>
          </a:ln>
        </p:spPr>
      </p:pic>
      <p:sp>
        <p:nvSpPr>
          <p:cNvPr id="69635" name="Rectangle 4"/>
          <p:cNvSpPr>
            <a:spLocks noChangeArrowheads="1"/>
          </p:cNvSpPr>
          <p:nvPr/>
        </p:nvSpPr>
        <p:spPr bwMode="auto">
          <a:xfrm>
            <a:off x="2987824" y="6309320"/>
            <a:ext cx="3206750" cy="304800"/>
          </a:xfrm>
          <a:prstGeom prst="rect">
            <a:avLst/>
          </a:prstGeom>
          <a:noFill/>
          <a:ln w="9525">
            <a:noFill/>
            <a:miter lim="800000"/>
            <a:headEnd/>
            <a:tailEnd/>
          </a:ln>
        </p:spPr>
        <p:txBody>
          <a:bodyPr>
            <a:spAutoFit/>
          </a:bodyPr>
          <a:lstStyle/>
          <a:p>
            <a:pPr algn="ctr"/>
            <a:r>
              <a:rPr lang="en-US" sz="1400" b="1" dirty="0">
                <a:solidFill>
                  <a:srgbClr val="990000"/>
                </a:solidFill>
              </a:rPr>
              <a:t>Leal et al. </a:t>
            </a:r>
            <a:r>
              <a:rPr lang="en-US" sz="1400" b="1" dirty="0" err="1">
                <a:solidFill>
                  <a:srgbClr val="990000"/>
                </a:solidFill>
              </a:rPr>
              <a:t>Inorg</a:t>
            </a:r>
            <a:r>
              <a:rPr lang="en-US" sz="1400" b="1" dirty="0">
                <a:solidFill>
                  <a:srgbClr val="990000"/>
                </a:solidFill>
              </a:rPr>
              <a:t>. </a:t>
            </a:r>
            <a:r>
              <a:rPr lang="en-US" sz="1400" b="1" dirty="0" err="1">
                <a:solidFill>
                  <a:srgbClr val="990000"/>
                </a:solidFill>
              </a:rPr>
              <a:t>Chim</a:t>
            </a:r>
            <a:r>
              <a:rPr lang="en-US" sz="1400" b="1" dirty="0">
                <a:solidFill>
                  <a:srgbClr val="990000"/>
                </a:solidFill>
              </a:rPr>
              <a:t>. </a:t>
            </a:r>
            <a:r>
              <a:rPr lang="en-US" sz="1400" b="1" dirty="0" err="1">
                <a:solidFill>
                  <a:srgbClr val="990000"/>
                </a:solidFill>
              </a:rPr>
              <a:t>Acta</a:t>
            </a:r>
            <a:r>
              <a:rPr lang="en-US" sz="1400" b="1" dirty="0">
                <a:solidFill>
                  <a:srgbClr val="990000"/>
                </a:solidFill>
              </a:rPr>
              <a:t> 1995</a:t>
            </a:r>
          </a:p>
        </p:txBody>
      </p:sp>
      <p:sp>
        <p:nvSpPr>
          <p:cNvPr id="69636" name="Text Box 6"/>
          <p:cNvSpPr txBox="1">
            <a:spLocks noChangeArrowheads="1"/>
          </p:cNvSpPr>
          <p:nvPr/>
        </p:nvSpPr>
        <p:spPr bwMode="auto">
          <a:xfrm>
            <a:off x="7349363" y="3500438"/>
            <a:ext cx="1274708" cy="646331"/>
          </a:xfrm>
          <a:prstGeom prst="rect">
            <a:avLst/>
          </a:prstGeom>
          <a:noFill/>
          <a:ln w="9525">
            <a:noFill/>
            <a:miter lim="800000"/>
            <a:headEnd/>
            <a:tailEnd/>
          </a:ln>
        </p:spPr>
        <p:txBody>
          <a:bodyPr wrap="none">
            <a:spAutoFit/>
          </a:bodyPr>
          <a:lstStyle/>
          <a:p>
            <a:pPr algn="ctr"/>
            <a:r>
              <a:rPr lang="es-ES_tradnl" dirty="0" err="1" smtClean="0">
                <a:solidFill>
                  <a:srgbClr val="0000CC"/>
                </a:solidFill>
              </a:rPr>
              <a:t>internal</a:t>
            </a:r>
            <a:r>
              <a:rPr lang="es-ES_tradnl" dirty="0" smtClean="0">
                <a:solidFill>
                  <a:srgbClr val="0000CC"/>
                </a:solidFill>
              </a:rPr>
              <a:t> </a:t>
            </a:r>
          </a:p>
          <a:p>
            <a:pPr algn="ctr"/>
            <a:r>
              <a:rPr lang="es-ES_tradnl" dirty="0" err="1" smtClean="0">
                <a:solidFill>
                  <a:srgbClr val="0000CC"/>
                </a:solidFill>
              </a:rPr>
              <a:t>carbamate</a:t>
            </a:r>
            <a:endParaRPr lang="es-ES_tradnl" dirty="0">
              <a:solidFill>
                <a:srgbClr val="0000CC"/>
              </a:solidFill>
            </a:endParaRPr>
          </a:p>
        </p:txBody>
      </p:sp>
      <p:sp>
        <p:nvSpPr>
          <p:cNvPr id="6" name="Rectangle 70"/>
          <p:cNvSpPr>
            <a:spLocks noChangeArrowheads="1"/>
          </p:cNvSpPr>
          <p:nvPr/>
        </p:nvSpPr>
        <p:spPr bwMode="auto">
          <a:xfrm>
            <a:off x="755650" y="116632"/>
            <a:ext cx="7129463" cy="944563"/>
          </a:xfrm>
          <a:prstGeom prst="rect">
            <a:avLst/>
          </a:prstGeom>
          <a:noFill/>
          <a:ln w="9525">
            <a:noFill/>
            <a:miter lim="800000"/>
            <a:headEnd/>
            <a:tailEnd/>
          </a:ln>
        </p:spPr>
        <p:txBody>
          <a:bodyPr/>
          <a:lstStyle/>
          <a:p>
            <a:pPr algn="just">
              <a:lnSpc>
                <a:spcPct val="50000"/>
              </a:lnSpc>
              <a:spcBef>
                <a:spcPct val="50000"/>
              </a:spcBef>
              <a:buFontTx/>
              <a:buChar char="•"/>
            </a:pPr>
            <a:endParaRPr lang="en-US" sz="1600" dirty="0">
              <a:solidFill>
                <a:srgbClr val="000099"/>
              </a:solidFill>
              <a:latin typeface="Verdana" pitchFamily="34" charset="0"/>
            </a:endParaRPr>
          </a:p>
          <a:p>
            <a:pPr algn="ctr">
              <a:lnSpc>
                <a:spcPct val="50000"/>
              </a:lnSpc>
              <a:spcBef>
                <a:spcPct val="50000"/>
              </a:spcBef>
            </a:pPr>
            <a:r>
              <a:rPr lang="en-US" sz="2000" b="1" dirty="0" smtClean="0"/>
              <a:t>CO2 adsorption mechanism</a:t>
            </a:r>
            <a:endParaRPr lang="en-US" sz="2000" b="1" dirty="0"/>
          </a:p>
        </p:txBody>
      </p:sp>
      <p:sp>
        <p:nvSpPr>
          <p:cNvPr id="7" name="6 Rectángulo"/>
          <p:cNvSpPr/>
          <p:nvPr/>
        </p:nvSpPr>
        <p:spPr>
          <a:xfrm>
            <a:off x="683568" y="3140968"/>
            <a:ext cx="8208912" cy="2952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CuadroTexto"/>
          <p:cNvSpPr txBox="1"/>
          <p:nvPr/>
        </p:nvSpPr>
        <p:spPr>
          <a:xfrm>
            <a:off x="6588224" y="1700808"/>
            <a:ext cx="1774845" cy="369332"/>
          </a:xfrm>
          <a:prstGeom prst="rect">
            <a:avLst/>
          </a:prstGeom>
          <a:noFill/>
        </p:spPr>
        <p:txBody>
          <a:bodyPr wrap="none" rtlCol="0">
            <a:spAutoFit/>
          </a:bodyPr>
          <a:lstStyle/>
          <a:p>
            <a:r>
              <a:rPr lang="es-ES" b="1" dirty="0" smtClean="0">
                <a:solidFill>
                  <a:srgbClr val="C00000"/>
                </a:solidFill>
              </a:rPr>
              <a:t>intermolecular</a:t>
            </a:r>
            <a:endParaRPr lang="es-ES" b="1" dirty="0">
              <a:solidFill>
                <a:srgbClr val="C00000"/>
              </a:solidFill>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3"/>
          <p:cNvPicPr>
            <a:picLocks noChangeAspect="1" noChangeArrowheads="1"/>
          </p:cNvPicPr>
          <p:nvPr/>
        </p:nvPicPr>
        <p:blipFill>
          <a:blip r:embed="rId3" cstate="print"/>
          <a:srcRect/>
          <a:stretch>
            <a:fillRect/>
          </a:stretch>
        </p:blipFill>
        <p:spPr bwMode="auto">
          <a:xfrm>
            <a:off x="395536" y="641350"/>
            <a:ext cx="6411913" cy="5451475"/>
          </a:xfrm>
          <a:prstGeom prst="rect">
            <a:avLst/>
          </a:prstGeom>
          <a:noFill/>
          <a:ln w="9525">
            <a:noFill/>
            <a:miter lim="800000"/>
            <a:headEnd/>
            <a:tailEnd/>
          </a:ln>
        </p:spPr>
      </p:pic>
      <p:sp>
        <p:nvSpPr>
          <p:cNvPr id="69635" name="Rectangle 4"/>
          <p:cNvSpPr>
            <a:spLocks noChangeArrowheads="1"/>
          </p:cNvSpPr>
          <p:nvPr/>
        </p:nvSpPr>
        <p:spPr bwMode="auto">
          <a:xfrm>
            <a:off x="2987824" y="6309320"/>
            <a:ext cx="3206750" cy="304800"/>
          </a:xfrm>
          <a:prstGeom prst="rect">
            <a:avLst/>
          </a:prstGeom>
          <a:noFill/>
          <a:ln w="9525">
            <a:noFill/>
            <a:miter lim="800000"/>
            <a:headEnd/>
            <a:tailEnd/>
          </a:ln>
        </p:spPr>
        <p:txBody>
          <a:bodyPr>
            <a:spAutoFit/>
          </a:bodyPr>
          <a:lstStyle/>
          <a:p>
            <a:pPr algn="ctr"/>
            <a:r>
              <a:rPr lang="en-US" sz="1400" b="1" dirty="0">
                <a:solidFill>
                  <a:srgbClr val="990000"/>
                </a:solidFill>
              </a:rPr>
              <a:t>Leal et al. </a:t>
            </a:r>
            <a:r>
              <a:rPr lang="en-US" sz="1400" b="1" dirty="0" err="1">
                <a:solidFill>
                  <a:srgbClr val="990000"/>
                </a:solidFill>
              </a:rPr>
              <a:t>Inorg</a:t>
            </a:r>
            <a:r>
              <a:rPr lang="en-US" sz="1400" b="1" dirty="0">
                <a:solidFill>
                  <a:srgbClr val="990000"/>
                </a:solidFill>
              </a:rPr>
              <a:t>. </a:t>
            </a:r>
            <a:r>
              <a:rPr lang="en-US" sz="1400" b="1" dirty="0" err="1">
                <a:solidFill>
                  <a:srgbClr val="990000"/>
                </a:solidFill>
              </a:rPr>
              <a:t>Chim</a:t>
            </a:r>
            <a:r>
              <a:rPr lang="en-US" sz="1400" b="1" dirty="0">
                <a:solidFill>
                  <a:srgbClr val="990000"/>
                </a:solidFill>
              </a:rPr>
              <a:t>. </a:t>
            </a:r>
            <a:r>
              <a:rPr lang="en-US" sz="1400" b="1" dirty="0" err="1">
                <a:solidFill>
                  <a:srgbClr val="990000"/>
                </a:solidFill>
              </a:rPr>
              <a:t>Acta</a:t>
            </a:r>
            <a:r>
              <a:rPr lang="en-US" sz="1400" b="1" dirty="0">
                <a:solidFill>
                  <a:srgbClr val="990000"/>
                </a:solidFill>
              </a:rPr>
              <a:t> 1995</a:t>
            </a:r>
          </a:p>
        </p:txBody>
      </p:sp>
      <p:sp>
        <p:nvSpPr>
          <p:cNvPr id="69636" name="Text Box 6"/>
          <p:cNvSpPr txBox="1">
            <a:spLocks noChangeArrowheads="1"/>
          </p:cNvSpPr>
          <p:nvPr/>
        </p:nvSpPr>
        <p:spPr bwMode="auto">
          <a:xfrm>
            <a:off x="6804248" y="3492297"/>
            <a:ext cx="1210588" cy="584775"/>
          </a:xfrm>
          <a:prstGeom prst="rect">
            <a:avLst/>
          </a:prstGeom>
          <a:noFill/>
          <a:ln w="9525">
            <a:noFill/>
            <a:miter lim="800000"/>
            <a:headEnd/>
            <a:tailEnd/>
          </a:ln>
        </p:spPr>
        <p:txBody>
          <a:bodyPr wrap="none">
            <a:spAutoFit/>
          </a:bodyPr>
          <a:lstStyle/>
          <a:p>
            <a:pPr algn="ctr"/>
            <a:r>
              <a:rPr lang="es-ES_tradnl" sz="1600" b="1" dirty="0" err="1" smtClean="0">
                <a:solidFill>
                  <a:srgbClr val="3333FF"/>
                </a:solidFill>
              </a:rPr>
              <a:t>internal</a:t>
            </a:r>
            <a:r>
              <a:rPr lang="es-ES_tradnl" sz="1600" b="1" dirty="0" smtClean="0">
                <a:solidFill>
                  <a:srgbClr val="3333FF"/>
                </a:solidFill>
              </a:rPr>
              <a:t> </a:t>
            </a:r>
          </a:p>
          <a:p>
            <a:pPr algn="ctr"/>
            <a:r>
              <a:rPr lang="es-ES_tradnl" sz="1600" b="1" dirty="0" err="1" smtClean="0">
                <a:solidFill>
                  <a:srgbClr val="3333FF"/>
                </a:solidFill>
              </a:rPr>
              <a:t>carbamate</a:t>
            </a:r>
            <a:endParaRPr lang="es-ES_tradnl" sz="1600" b="1" dirty="0">
              <a:solidFill>
                <a:srgbClr val="3333FF"/>
              </a:solidFill>
            </a:endParaRPr>
          </a:p>
        </p:txBody>
      </p:sp>
      <p:sp>
        <p:nvSpPr>
          <p:cNvPr id="6" name="Rectangle 70"/>
          <p:cNvSpPr>
            <a:spLocks noChangeArrowheads="1"/>
          </p:cNvSpPr>
          <p:nvPr/>
        </p:nvSpPr>
        <p:spPr bwMode="auto">
          <a:xfrm>
            <a:off x="755650" y="116632"/>
            <a:ext cx="7129463" cy="944563"/>
          </a:xfrm>
          <a:prstGeom prst="rect">
            <a:avLst/>
          </a:prstGeom>
          <a:noFill/>
          <a:ln w="9525">
            <a:noFill/>
            <a:miter lim="800000"/>
            <a:headEnd/>
            <a:tailEnd/>
          </a:ln>
        </p:spPr>
        <p:txBody>
          <a:bodyPr/>
          <a:lstStyle/>
          <a:p>
            <a:pPr algn="just">
              <a:lnSpc>
                <a:spcPct val="50000"/>
              </a:lnSpc>
              <a:spcBef>
                <a:spcPct val="50000"/>
              </a:spcBef>
              <a:buFontTx/>
              <a:buChar char="•"/>
            </a:pPr>
            <a:endParaRPr lang="en-US" sz="1600" dirty="0">
              <a:solidFill>
                <a:srgbClr val="000099"/>
              </a:solidFill>
              <a:latin typeface="Verdana" pitchFamily="34" charset="0"/>
            </a:endParaRPr>
          </a:p>
          <a:p>
            <a:pPr algn="ctr">
              <a:lnSpc>
                <a:spcPct val="50000"/>
              </a:lnSpc>
              <a:spcBef>
                <a:spcPct val="50000"/>
              </a:spcBef>
            </a:pPr>
            <a:r>
              <a:rPr lang="en-US" sz="2000" b="1" dirty="0" smtClean="0"/>
              <a:t>CO2 adsorption mechanism</a:t>
            </a:r>
            <a:endParaRPr lang="en-US" sz="2000" b="1" dirty="0"/>
          </a:p>
        </p:txBody>
      </p:sp>
      <p:sp>
        <p:nvSpPr>
          <p:cNvPr id="7" name="6 CuadroTexto"/>
          <p:cNvSpPr txBox="1"/>
          <p:nvPr/>
        </p:nvSpPr>
        <p:spPr>
          <a:xfrm>
            <a:off x="6588224" y="1700808"/>
            <a:ext cx="1774845" cy="369332"/>
          </a:xfrm>
          <a:prstGeom prst="rect">
            <a:avLst/>
          </a:prstGeom>
          <a:noFill/>
        </p:spPr>
        <p:txBody>
          <a:bodyPr wrap="none" rtlCol="0">
            <a:spAutoFit/>
          </a:bodyPr>
          <a:lstStyle/>
          <a:p>
            <a:r>
              <a:rPr lang="es-ES" b="1" dirty="0" smtClean="0">
                <a:solidFill>
                  <a:srgbClr val="C00000"/>
                </a:solidFill>
              </a:rPr>
              <a:t>intermolecular</a:t>
            </a:r>
            <a:endParaRPr lang="es-ES" b="1" dirty="0">
              <a:solidFill>
                <a:srgbClr val="C00000"/>
              </a:solidFill>
            </a:endParaRPr>
          </a:p>
        </p:txBody>
      </p:sp>
      <p:sp>
        <p:nvSpPr>
          <p:cNvPr id="9" name="8 CuadroTexto"/>
          <p:cNvSpPr txBox="1"/>
          <p:nvPr/>
        </p:nvSpPr>
        <p:spPr>
          <a:xfrm>
            <a:off x="6588224" y="4355812"/>
            <a:ext cx="1774845" cy="369332"/>
          </a:xfrm>
          <a:prstGeom prst="rect">
            <a:avLst/>
          </a:prstGeom>
          <a:noFill/>
        </p:spPr>
        <p:txBody>
          <a:bodyPr wrap="none" rtlCol="0">
            <a:spAutoFit/>
          </a:bodyPr>
          <a:lstStyle/>
          <a:p>
            <a:r>
              <a:rPr lang="es-ES" b="1" dirty="0" err="1" smtClean="0">
                <a:solidFill>
                  <a:srgbClr val="C00000"/>
                </a:solidFill>
              </a:rPr>
              <a:t>intramolecular</a:t>
            </a:r>
            <a:endParaRPr lang="es-ES" b="1" dirty="0">
              <a:solidFill>
                <a:srgbClr val="C00000"/>
              </a:solidFill>
            </a:endParaRPr>
          </a:p>
        </p:txBody>
      </p:sp>
      <p:cxnSp>
        <p:nvCxnSpPr>
          <p:cNvPr id="11" name="10 Conector recto de flecha"/>
          <p:cNvCxnSpPr>
            <a:stCxn id="69636" idx="1"/>
          </p:cNvCxnSpPr>
          <p:nvPr/>
        </p:nvCxnSpPr>
        <p:spPr>
          <a:xfrm flipH="1">
            <a:off x="6300192" y="3784685"/>
            <a:ext cx="504056" cy="14837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2 Grupo"/>
          <p:cNvGrpSpPr/>
          <p:nvPr/>
        </p:nvGrpSpPr>
        <p:grpSpPr>
          <a:xfrm>
            <a:off x="1979712" y="1412776"/>
            <a:ext cx="5430468" cy="2736304"/>
            <a:chOff x="2267744" y="1268760"/>
            <a:chExt cx="5358595" cy="2592288"/>
          </a:xfrm>
        </p:grpSpPr>
        <p:pic>
          <p:nvPicPr>
            <p:cNvPr id="4" name="3 Imagen"/>
            <p:cNvPicPr/>
            <p:nvPr/>
          </p:nvPicPr>
          <p:blipFill>
            <a:blip r:embed="rId3" cstate="print"/>
            <a:srcRect/>
            <a:stretch>
              <a:fillRect/>
            </a:stretch>
          </p:blipFill>
          <p:spPr bwMode="auto">
            <a:xfrm>
              <a:off x="2267744" y="1268760"/>
              <a:ext cx="5053930" cy="2592288"/>
            </a:xfrm>
            <a:prstGeom prst="rect">
              <a:avLst/>
            </a:prstGeom>
            <a:noFill/>
            <a:ln w="9525">
              <a:noFill/>
              <a:miter lim="800000"/>
              <a:headEnd/>
              <a:tailEnd/>
            </a:ln>
          </p:spPr>
        </p:pic>
        <p:sp>
          <p:nvSpPr>
            <p:cNvPr id="9" name="8 CuadroTexto"/>
            <p:cNvSpPr txBox="1"/>
            <p:nvPr/>
          </p:nvSpPr>
          <p:spPr>
            <a:xfrm>
              <a:off x="4747960" y="2147370"/>
              <a:ext cx="750083" cy="437367"/>
            </a:xfrm>
            <a:prstGeom prst="rect">
              <a:avLst/>
            </a:prstGeom>
            <a:noFill/>
          </p:spPr>
          <p:txBody>
            <a:bodyPr wrap="none" rtlCol="0">
              <a:spAutoFit/>
            </a:bodyPr>
            <a:lstStyle/>
            <a:p>
              <a:r>
                <a:rPr lang="es-ES" sz="2400" b="1" dirty="0" err="1" smtClean="0">
                  <a:solidFill>
                    <a:srgbClr val="3333FF"/>
                  </a:solidFill>
                </a:rPr>
                <a:t>CO</a:t>
              </a:r>
              <a:r>
                <a:rPr lang="es-ES" sz="2400" b="1" baseline="-25000" dirty="0" err="1" smtClean="0">
                  <a:solidFill>
                    <a:srgbClr val="3333FF"/>
                  </a:solidFill>
                </a:rPr>
                <a:t>2</a:t>
              </a:r>
              <a:endParaRPr lang="es-ES" sz="2400" b="1" baseline="-25000" dirty="0">
                <a:solidFill>
                  <a:srgbClr val="3333FF"/>
                </a:solidFill>
              </a:endParaRPr>
            </a:p>
          </p:txBody>
        </p:sp>
        <p:sp>
          <p:nvSpPr>
            <p:cNvPr id="10" name="9 CuadroTexto"/>
            <p:cNvSpPr txBox="1"/>
            <p:nvPr/>
          </p:nvSpPr>
          <p:spPr>
            <a:xfrm>
              <a:off x="6876256" y="2132856"/>
              <a:ext cx="750083" cy="437367"/>
            </a:xfrm>
            <a:prstGeom prst="rect">
              <a:avLst/>
            </a:prstGeom>
            <a:noFill/>
          </p:spPr>
          <p:txBody>
            <a:bodyPr wrap="none" rtlCol="0">
              <a:spAutoFit/>
            </a:bodyPr>
            <a:lstStyle/>
            <a:p>
              <a:r>
                <a:rPr lang="es-ES" sz="2400" b="1" dirty="0" err="1" smtClean="0">
                  <a:solidFill>
                    <a:srgbClr val="3333FF"/>
                  </a:solidFill>
                </a:rPr>
                <a:t>CO</a:t>
              </a:r>
              <a:r>
                <a:rPr lang="es-ES" sz="2400" b="1" baseline="-25000" dirty="0" err="1" smtClean="0">
                  <a:solidFill>
                    <a:srgbClr val="3333FF"/>
                  </a:solidFill>
                </a:rPr>
                <a:t>2</a:t>
              </a:r>
              <a:endParaRPr lang="es-ES" sz="2400" b="1" baseline="-25000" dirty="0">
                <a:solidFill>
                  <a:srgbClr val="3333FF"/>
                </a:solidFill>
              </a:endParaRPr>
            </a:p>
          </p:txBody>
        </p:sp>
        <p:sp>
          <p:nvSpPr>
            <p:cNvPr id="11" name="10 CuadroTexto"/>
            <p:cNvSpPr txBox="1"/>
            <p:nvPr/>
          </p:nvSpPr>
          <p:spPr>
            <a:xfrm>
              <a:off x="5684064" y="2147370"/>
              <a:ext cx="760144" cy="461665"/>
            </a:xfrm>
            <a:prstGeom prst="rect">
              <a:avLst/>
            </a:prstGeom>
            <a:noFill/>
          </p:spPr>
          <p:txBody>
            <a:bodyPr wrap="none" rtlCol="0">
              <a:spAutoFit/>
            </a:bodyPr>
            <a:lstStyle/>
            <a:p>
              <a:r>
                <a:rPr lang="es-ES" sz="2400" b="1" dirty="0" err="1" smtClean="0">
                  <a:solidFill>
                    <a:srgbClr val="FF0000"/>
                  </a:solidFill>
                </a:rPr>
                <a:t>CO</a:t>
              </a:r>
              <a:r>
                <a:rPr lang="es-ES" sz="2400" b="1" baseline="-25000" dirty="0" err="1" smtClean="0">
                  <a:solidFill>
                    <a:srgbClr val="FF0000"/>
                  </a:solidFill>
                </a:rPr>
                <a:t>2</a:t>
              </a:r>
              <a:endParaRPr lang="es-ES" sz="2400" b="1" baseline="-25000" dirty="0">
                <a:solidFill>
                  <a:srgbClr val="FF0000"/>
                </a:solidFill>
              </a:endParaRPr>
            </a:p>
          </p:txBody>
        </p:sp>
        <p:sp>
          <p:nvSpPr>
            <p:cNvPr id="12" name="11 CuadroTexto"/>
            <p:cNvSpPr txBox="1"/>
            <p:nvPr/>
          </p:nvSpPr>
          <p:spPr>
            <a:xfrm>
              <a:off x="2843808" y="2564904"/>
              <a:ext cx="760144" cy="461665"/>
            </a:xfrm>
            <a:prstGeom prst="rect">
              <a:avLst/>
            </a:prstGeom>
            <a:noFill/>
          </p:spPr>
          <p:txBody>
            <a:bodyPr wrap="none" rtlCol="0">
              <a:spAutoFit/>
            </a:bodyPr>
            <a:lstStyle/>
            <a:p>
              <a:r>
                <a:rPr lang="es-ES" sz="2400" b="1" dirty="0" err="1" smtClean="0">
                  <a:solidFill>
                    <a:srgbClr val="FF0000"/>
                  </a:solidFill>
                </a:rPr>
                <a:t>CO</a:t>
              </a:r>
              <a:r>
                <a:rPr lang="es-ES" sz="2400" b="1" baseline="-25000" dirty="0" err="1" smtClean="0">
                  <a:solidFill>
                    <a:srgbClr val="FF0000"/>
                  </a:solidFill>
                </a:rPr>
                <a:t>2</a:t>
              </a:r>
              <a:endParaRPr lang="es-ES" sz="2400" b="1" baseline="-25000" dirty="0">
                <a:solidFill>
                  <a:srgbClr val="FF0000"/>
                </a:solidFill>
              </a:endParaRPr>
            </a:p>
          </p:txBody>
        </p:sp>
      </p:grpSp>
      <p:sp>
        <p:nvSpPr>
          <p:cNvPr id="8" name="Rectangle 70"/>
          <p:cNvSpPr>
            <a:spLocks noChangeArrowheads="1"/>
          </p:cNvSpPr>
          <p:nvPr/>
        </p:nvSpPr>
        <p:spPr bwMode="auto">
          <a:xfrm>
            <a:off x="755650" y="116632"/>
            <a:ext cx="7129463" cy="944563"/>
          </a:xfrm>
          <a:prstGeom prst="rect">
            <a:avLst/>
          </a:prstGeom>
          <a:noFill/>
          <a:ln w="9525">
            <a:noFill/>
            <a:miter lim="800000"/>
            <a:headEnd/>
            <a:tailEnd/>
          </a:ln>
        </p:spPr>
        <p:txBody>
          <a:bodyPr/>
          <a:lstStyle/>
          <a:p>
            <a:pPr algn="just">
              <a:lnSpc>
                <a:spcPct val="50000"/>
              </a:lnSpc>
              <a:spcBef>
                <a:spcPct val="50000"/>
              </a:spcBef>
              <a:buFontTx/>
              <a:buChar char="•"/>
            </a:pPr>
            <a:endParaRPr lang="en-US" sz="1600" dirty="0">
              <a:solidFill>
                <a:srgbClr val="000099"/>
              </a:solidFill>
              <a:latin typeface="Verdana" pitchFamily="34" charset="0"/>
            </a:endParaRPr>
          </a:p>
          <a:p>
            <a:pPr algn="ctr">
              <a:lnSpc>
                <a:spcPct val="50000"/>
              </a:lnSpc>
              <a:spcBef>
                <a:spcPct val="50000"/>
              </a:spcBef>
            </a:pPr>
            <a:r>
              <a:rPr lang="en-US" sz="2000" b="1" dirty="0" smtClean="0"/>
              <a:t>CO2 adsorption mechanism</a:t>
            </a:r>
            <a:endParaRPr lang="en-US" sz="20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ext Box 5"/>
          <p:cNvSpPr txBox="1">
            <a:spLocks noChangeArrowheads="1"/>
          </p:cNvSpPr>
          <p:nvPr/>
        </p:nvSpPr>
        <p:spPr bwMode="auto">
          <a:xfrm>
            <a:off x="2411760" y="1495604"/>
            <a:ext cx="2808287" cy="369332"/>
          </a:xfrm>
          <a:prstGeom prst="rect">
            <a:avLst/>
          </a:prstGeom>
          <a:noFill/>
          <a:ln w="8001" algn="ctr">
            <a:noFill/>
            <a:miter lim="800000"/>
            <a:headEnd/>
            <a:tailEnd/>
          </a:ln>
        </p:spPr>
        <p:txBody>
          <a:bodyPr>
            <a:spAutoFit/>
          </a:bodyPr>
          <a:lstStyle/>
          <a:p>
            <a:pPr algn="ctr" defTabSz="3990975"/>
            <a:r>
              <a:rPr lang="en-GB" b="1" dirty="0" smtClean="0">
                <a:solidFill>
                  <a:srgbClr val="000099"/>
                </a:solidFill>
              </a:rPr>
              <a:t>Selective RuO</a:t>
            </a:r>
            <a:r>
              <a:rPr lang="en-GB" b="1" baseline="-25000" dirty="0" smtClean="0">
                <a:solidFill>
                  <a:srgbClr val="000099"/>
                </a:solidFill>
              </a:rPr>
              <a:t>4 </a:t>
            </a:r>
            <a:r>
              <a:rPr lang="en-GB" b="1" dirty="0" smtClean="0">
                <a:solidFill>
                  <a:srgbClr val="000099"/>
                </a:solidFill>
              </a:rPr>
              <a:t>staining</a:t>
            </a:r>
            <a:endParaRPr lang="en-GB" b="1" dirty="0">
              <a:solidFill>
                <a:srgbClr val="000099"/>
              </a:solidFill>
            </a:endParaRPr>
          </a:p>
        </p:txBody>
      </p:sp>
      <p:grpSp>
        <p:nvGrpSpPr>
          <p:cNvPr id="70661" name="71 Grupo"/>
          <p:cNvGrpSpPr>
            <a:grpSpLocks/>
          </p:cNvGrpSpPr>
          <p:nvPr/>
        </p:nvGrpSpPr>
        <p:grpSpPr bwMode="auto">
          <a:xfrm>
            <a:off x="611188" y="2050257"/>
            <a:ext cx="4392612" cy="1655762"/>
            <a:chOff x="5459413" y="1589360"/>
            <a:chExt cx="3248025" cy="1096963"/>
          </a:xfrm>
        </p:grpSpPr>
        <p:pic>
          <p:nvPicPr>
            <p:cNvPr id="70676" name="Picture 15"/>
            <p:cNvPicPr>
              <a:picLocks noChangeAspect="1" noChangeArrowheads="1"/>
            </p:cNvPicPr>
            <p:nvPr/>
          </p:nvPicPr>
          <p:blipFill>
            <a:blip r:embed="rId3" cstate="print"/>
            <a:srcRect/>
            <a:stretch>
              <a:fillRect/>
            </a:stretch>
          </p:blipFill>
          <p:spPr bwMode="auto">
            <a:xfrm>
              <a:off x="5459413" y="1760810"/>
              <a:ext cx="3248025" cy="925513"/>
            </a:xfrm>
            <a:prstGeom prst="rect">
              <a:avLst/>
            </a:prstGeom>
            <a:noFill/>
            <a:ln w="9525">
              <a:noFill/>
              <a:miter lim="800000"/>
              <a:headEnd/>
              <a:tailEnd/>
            </a:ln>
          </p:spPr>
        </p:pic>
        <p:sp>
          <p:nvSpPr>
            <p:cNvPr id="70677" name="Text Box 10"/>
            <p:cNvSpPr txBox="1">
              <a:spLocks noChangeArrowheads="1"/>
            </p:cNvSpPr>
            <p:nvPr/>
          </p:nvSpPr>
          <p:spPr bwMode="auto">
            <a:xfrm>
              <a:off x="7501565" y="1589360"/>
              <a:ext cx="512304" cy="224239"/>
            </a:xfrm>
            <a:prstGeom prst="rect">
              <a:avLst/>
            </a:prstGeom>
            <a:noFill/>
            <a:ln w="9525">
              <a:noFill/>
              <a:miter lim="800000"/>
              <a:headEnd/>
              <a:tailEnd/>
            </a:ln>
          </p:spPr>
          <p:txBody>
            <a:bodyPr wrap="none">
              <a:spAutoFit/>
            </a:bodyPr>
            <a:lstStyle/>
            <a:p>
              <a:r>
                <a:rPr lang="es-ES_tradnl" sz="1600" b="1">
                  <a:solidFill>
                    <a:srgbClr val="FF3300"/>
                  </a:solidFill>
                </a:rPr>
                <a:t>RuO</a:t>
              </a:r>
              <a:r>
                <a:rPr lang="es-ES_tradnl" sz="1600" b="1" baseline="-25000">
                  <a:solidFill>
                    <a:srgbClr val="FF3300"/>
                  </a:solidFill>
                </a:rPr>
                <a:t>4</a:t>
              </a:r>
              <a:endParaRPr lang="es-ES" sz="1600" b="1" baseline="-25000">
                <a:solidFill>
                  <a:srgbClr val="FF3300"/>
                </a:solidFill>
              </a:endParaRPr>
            </a:p>
          </p:txBody>
        </p:sp>
        <p:sp>
          <p:nvSpPr>
            <p:cNvPr id="70678" name="Line 11"/>
            <p:cNvSpPr>
              <a:spLocks noChangeShapeType="1"/>
            </p:cNvSpPr>
            <p:nvPr/>
          </p:nvSpPr>
          <p:spPr bwMode="auto">
            <a:xfrm>
              <a:off x="7791450" y="1825898"/>
              <a:ext cx="1588" cy="265112"/>
            </a:xfrm>
            <a:prstGeom prst="line">
              <a:avLst/>
            </a:prstGeom>
            <a:noFill/>
            <a:ln w="9525">
              <a:solidFill>
                <a:srgbClr val="FF3300"/>
              </a:solidFill>
              <a:round/>
              <a:headEnd type="triangle" w="med" len="med"/>
              <a:tailEnd type="triangle" w="med" len="med"/>
            </a:ln>
          </p:spPr>
          <p:txBody>
            <a:bodyPr/>
            <a:lstStyle/>
            <a:p>
              <a:endParaRPr lang="es-ES"/>
            </a:p>
          </p:txBody>
        </p:sp>
        <p:sp>
          <p:nvSpPr>
            <p:cNvPr id="70679" name="Line 12"/>
            <p:cNvSpPr>
              <a:spLocks noChangeShapeType="1"/>
            </p:cNvSpPr>
            <p:nvPr/>
          </p:nvSpPr>
          <p:spPr bwMode="auto">
            <a:xfrm>
              <a:off x="8077200" y="1827485"/>
              <a:ext cx="392113" cy="238125"/>
            </a:xfrm>
            <a:prstGeom prst="line">
              <a:avLst/>
            </a:prstGeom>
            <a:noFill/>
            <a:ln w="9525">
              <a:solidFill>
                <a:srgbClr val="FF3300"/>
              </a:solidFill>
              <a:round/>
              <a:headEnd type="triangle" w="med" len="med"/>
              <a:tailEnd type="triangle" w="med" len="med"/>
            </a:ln>
          </p:spPr>
          <p:txBody>
            <a:bodyPr/>
            <a:lstStyle/>
            <a:p>
              <a:endParaRPr lang="es-ES"/>
            </a:p>
          </p:txBody>
        </p:sp>
        <p:sp>
          <p:nvSpPr>
            <p:cNvPr id="70680" name="Line 13"/>
            <p:cNvSpPr>
              <a:spLocks noChangeShapeType="1"/>
            </p:cNvSpPr>
            <p:nvPr/>
          </p:nvSpPr>
          <p:spPr bwMode="auto">
            <a:xfrm rot="3600000">
              <a:off x="7246938" y="1727473"/>
              <a:ext cx="19050" cy="431800"/>
            </a:xfrm>
            <a:prstGeom prst="line">
              <a:avLst/>
            </a:prstGeom>
            <a:noFill/>
            <a:ln w="9525">
              <a:solidFill>
                <a:srgbClr val="FF3300"/>
              </a:solidFill>
              <a:round/>
              <a:headEnd type="triangle" w="med" len="med"/>
              <a:tailEnd type="triangle" w="med" len="med"/>
            </a:ln>
          </p:spPr>
          <p:txBody>
            <a:bodyPr/>
            <a:lstStyle/>
            <a:p>
              <a:endParaRPr lang="es-ES"/>
            </a:p>
          </p:txBody>
        </p:sp>
      </p:grpSp>
      <p:sp>
        <p:nvSpPr>
          <p:cNvPr id="70663" name="Line 45"/>
          <p:cNvSpPr>
            <a:spLocks noChangeShapeType="1"/>
          </p:cNvSpPr>
          <p:nvPr/>
        </p:nvSpPr>
        <p:spPr bwMode="auto">
          <a:xfrm flipV="1">
            <a:off x="911225" y="3096419"/>
            <a:ext cx="254000" cy="381000"/>
          </a:xfrm>
          <a:prstGeom prst="line">
            <a:avLst/>
          </a:prstGeom>
          <a:noFill/>
          <a:ln w="38100">
            <a:solidFill>
              <a:schemeClr val="bg1"/>
            </a:solidFill>
            <a:round/>
            <a:headEnd type="oval" w="sm" len="sm"/>
            <a:tailEnd type="triangle" w="lg" len="med"/>
          </a:ln>
        </p:spPr>
        <p:txBody>
          <a:bodyPr/>
          <a:lstStyle/>
          <a:p>
            <a:endParaRPr lang="es-ES"/>
          </a:p>
        </p:txBody>
      </p:sp>
      <p:sp>
        <p:nvSpPr>
          <p:cNvPr id="70664" name="Text Box 59"/>
          <p:cNvSpPr txBox="1">
            <a:spLocks noChangeArrowheads="1"/>
          </p:cNvSpPr>
          <p:nvPr/>
        </p:nvSpPr>
        <p:spPr bwMode="auto">
          <a:xfrm>
            <a:off x="246063" y="1124744"/>
            <a:ext cx="747712" cy="304800"/>
          </a:xfrm>
          <a:prstGeom prst="rect">
            <a:avLst/>
          </a:prstGeom>
          <a:noFill/>
          <a:ln w="9525">
            <a:noFill/>
            <a:miter lim="800000"/>
            <a:headEnd/>
            <a:tailEnd/>
          </a:ln>
        </p:spPr>
        <p:txBody>
          <a:bodyPr wrap="none">
            <a:spAutoFit/>
          </a:bodyPr>
          <a:lstStyle/>
          <a:p>
            <a:pPr defTabSz="3990975"/>
            <a:r>
              <a:rPr lang="es-ES" sz="1400" b="1">
                <a:solidFill>
                  <a:schemeClr val="bg1"/>
                </a:solidFill>
                <a:latin typeface="Verdana" pitchFamily="34" charset="0"/>
              </a:rPr>
              <a:t>0% N</a:t>
            </a:r>
          </a:p>
        </p:txBody>
      </p:sp>
      <p:sp>
        <p:nvSpPr>
          <p:cNvPr id="70665" name="Line 65"/>
          <p:cNvSpPr>
            <a:spLocks noChangeShapeType="1"/>
          </p:cNvSpPr>
          <p:nvPr/>
        </p:nvSpPr>
        <p:spPr bwMode="auto">
          <a:xfrm flipV="1">
            <a:off x="911225" y="3096419"/>
            <a:ext cx="254000" cy="381000"/>
          </a:xfrm>
          <a:prstGeom prst="line">
            <a:avLst/>
          </a:prstGeom>
          <a:noFill/>
          <a:ln w="38100">
            <a:solidFill>
              <a:schemeClr val="bg1"/>
            </a:solidFill>
            <a:round/>
            <a:headEnd type="oval" w="sm" len="sm"/>
            <a:tailEnd type="triangle" w="lg" len="med"/>
          </a:ln>
        </p:spPr>
        <p:txBody>
          <a:bodyPr/>
          <a:lstStyle/>
          <a:p>
            <a:endParaRPr lang="es-ES"/>
          </a:p>
        </p:txBody>
      </p:sp>
      <p:sp>
        <p:nvSpPr>
          <p:cNvPr id="70668" name="Rectangle 70"/>
          <p:cNvSpPr>
            <a:spLocks noChangeArrowheads="1"/>
          </p:cNvSpPr>
          <p:nvPr/>
        </p:nvSpPr>
        <p:spPr bwMode="auto">
          <a:xfrm>
            <a:off x="611560" y="548680"/>
            <a:ext cx="7129463" cy="647477"/>
          </a:xfrm>
          <a:prstGeom prst="rect">
            <a:avLst/>
          </a:prstGeom>
          <a:noFill/>
          <a:ln w="9525">
            <a:noFill/>
            <a:miter lim="800000"/>
            <a:headEnd/>
            <a:tailEnd/>
          </a:ln>
        </p:spPr>
        <p:txBody>
          <a:bodyPr/>
          <a:lstStyle/>
          <a:p>
            <a:pPr algn="just">
              <a:lnSpc>
                <a:spcPct val="50000"/>
              </a:lnSpc>
              <a:spcBef>
                <a:spcPct val="50000"/>
              </a:spcBef>
              <a:buFontTx/>
              <a:buChar char="•"/>
            </a:pPr>
            <a:endParaRPr lang="en-US" sz="1600" dirty="0">
              <a:solidFill>
                <a:srgbClr val="000099"/>
              </a:solidFill>
              <a:latin typeface="Verdana" pitchFamily="34" charset="0"/>
            </a:endParaRPr>
          </a:p>
          <a:p>
            <a:pPr algn="ctr">
              <a:lnSpc>
                <a:spcPct val="50000"/>
              </a:lnSpc>
              <a:spcBef>
                <a:spcPct val="50000"/>
              </a:spcBef>
            </a:pPr>
            <a:r>
              <a:rPr lang="en-US" sz="2000" b="1" dirty="0" smtClean="0"/>
              <a:t>Amino groups location </a:t>
            </a:r>
            <a:r>
              <a:rPr lang="en-US" sz="2000" b="1" dirty="0" err="1" smtClean="0"/>
              <a:t>byTEM</a:t>
            </a:r>
            <a:r>
              <a:rPr lang="en-US" sz="2000" b="1" dirty="0" smtClean="0"/>
              <a:t> - Staining technique</a:t>
            </a:r>
            <a:endParaRPr lang="en-US" sz="2000" b="1" dirty="0"/>
          </a:p>
        </p:txBody>
      </p:sp>
      <p:sp>
        <p:nvSpPr>
          <p:cNvPr id="73" name="72 Flecha derecha"/>
          <p:cNvSpPr/>
          <p:nvPr/>
        </p:nvSpPr>
        <p:spPr>
          <a:xfrm rot="5400000">
            <a:off x="3413200" y="3579688"/>
            <a:ext cx="661242" cy="2158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30" name="29 Grupo"/>
          <p:cNvGrpSpPr/>
          <p:nvPr/>
        </p:nvGrpSpPr>
        <p:grpSpPr>
          <a:xfrm>
            <a:off x="1115616" y="4293096"/>
            <a:ext cx="5472608" cy="923330"/>
            <a:chOff x="1115616" y="6647324"/>
            <a:chExt cx="5472608" cy="923330"/>
          </a:xfrm>
        </p:grpSpPr>
        <p:sp>
          <p:nvSpPr>
            <p:cNvPr id="70659" name="Text Box 4"/>
            <p:cNvSpPr txBox="1">
              <a:spLocks noChangeArrowheads="1"/>
            </p:cNvSpPr>
            <p:nvPr/>
          </p:nvSpPr>
          <p:spPr bwMode="auto">
            <a:xfrm>
              <a:off x="1115616" y="6647324"/>
              <a:ext cx="5472608" cy="923330"/>
            </a:xfrm>
            <a:prstGeom prst="rect">
              <a:avLst/>
            </a:prstGeom>
            <a:noFill/>
            <a:ln w="8001" algn="ctr">
              <a:noFill/>
              <a:miter lim="800000"/>
              <a:headEnd/>
              <a:tailEnd/>
            </a:ln>
          </p:spPr>
          <p:txBody>
            <a:bodyPr wrap="square">
              <a:spAutoFit/>
            </a:bodyPr>
            <a:lstStyle/>
            <a:p>
              <a:pPr algn="ctr" defTabSz="3990975"/>
              <a:r>
                <a:rPr lang="en-GB" b="1" dirty="0" smtClean="0">
                  <a:solidFill>
                    <a:srgbClr val="000099"/>
                  </a:solidFill>
                </a:rPr>
                <a:t>Image contrast</a:t>
              </a:r>
              <a:endParaRPr lang="en-GB" b="1" dirty="0">
                <a:solidFill>
                  <a:srgbClr val="000099"/>
                </a:solidFill>
              </a:endParaRPr>
            </a:p>
            <a:p>
              <a:pPr algn="ctr" defTabSz="3990975"/>
              <a:endParaRPr lang="en-GB" b="1" dirty="0">
                <a:solidFill>
                  <a:srgbClr val="000099"/>
                </a:solidFill>
              </a:endParaRPr>
            </a:p>
            <a:p>
              <a:pPr algn="ctr" defTabSz="3990975"/>
              <a:r>
                <a:rPr lang="en-GB" b="1" dirty="0" smtClean="0">
                  <a:solidFill>
                    <a:srgbClr val="000099"/>
                  </a:solidFill>
                </a:rPr>
                <a:t>Amino group distribution and location</a:t>
              </a:r>
              <a:endParaRPr lang="en-GB" b="1" dirty="0">
                <a:solidFill>
                  <a:srgbClr val="000099"/>
                </a:solidFill>
              </a:endParaRPr>
            </a:p>
          </p:txBody>
        </p:sp>
        <p:sp>
          <p:nvSpPr>
            <p:cNvPr id="70670" name="Line 14"/>
            <p:cNvSpPr>
              <a:spLocks noChangeShapeType="1"/>
            </p:cNvSpPr>
            <p:nvPr/>
          </p:nvSpPr>
          <p:spPr bwMode="auto">
            <a:xfrm>
              <a:off x="3754858" y="6969645"/>
              <a:ext cx="546" cy="215330"/>
            </a:xfrm>
            <a:prstGeom prst="line">
              <a:avLst/>
            </a:prstGeom>
            <a:noFill/>
            <a:ln w="38100">
              <a:solidFill>
                <a:srgbClr val="000099"/>
              </a:solidFill>
              <a:round/>
              <a:headEnd/>
              <a:tailEnd type="triangle" w="med" len="med"/>
            </a:ln>
          </p:spPr>
          <p:txBody>
            <a:bodyPr/>
            <a:lstStyle/>
            <a:p>
              <a:endParaRPr lang="es-ES"/>
            </a:p>
          </p:txBody>
        </p:sp>
      </p:grpSp>
      <p:sp>
        <p:nvSpPr>
          <p:cNvPr id="70671" name="Rectangle 2"/>
          <p:cNvSpPr>
            <a:spLocks noChangeArrowheads="1"/>
          </p:cNvSpPr>
          <p:nvPr/>
        </p:nvSpPr>
        <p:spPr bwMode="auto">
          <a:xfrm>
            <a:off x="179512" y="6365939"/>
            <a:ext cx="7560840" cy="307777"/>
          </a:xfrm>
          <a:prstGeom prst="rect">
            <a:avLst/>
          </a:prstGeom>
          <a:noFill/>
          <a:ln w="9525">
            <a:noFill/>
            <a:miter lim="800000"/>
            <a:headEnd/>
            <a:tailEnd/>
          </a:ln>
        </p:spPr>
        <p:txBody>
          <a:bodyPr wrap="square" anchor="ctr">
            <a:spAutoFit/>
          </a:bodyPr>
          <a:lstStyle/>
          <a:p>
            <a:pPr algn="ctr"/>
            <a:r>
              <a:rPr lang="en-US" sz="1400" b="1" i="1" dirty="0">
                <a:solidFill>
                  <a:srgbClr val="990000"/>
                </a:solidFill>
                <a:ea typeface="Times New Roman" pitchFamily="18" charset="0"/>
                <a:cs typeface="Arial" charset="0"/>
              </a:rPr>
              <a:t>Polymer microscopy</a:t>
            </a:r>
            <a:r>
              <a:rPr lang="en-US" sz="1400" b="1" dirty="0">
                <a:solidFill>
                  <a:srgbClr val="990000"/>
                </a:solidFill>
                <a:ea typeface="Times New Roman" pitchFamily="18" charset="0"/>
                <a:cs typeface="Arial" charset="0"/>
              </a:rPr>
              <a:t>,</a:t>
            </a:r>
            <a:r>
              <a:rPr lang="en-GB" sz="1400" b="1" dirty="0">
                <a:solidFill>
                  <a:srgbClr val="990000"/>
                </a:solidFill>
                <a:ea typeface="Times New Roman" pitchFamily="18" charset="0"/>
                <a:cs typeface="Arial" charset="0"/>
              </a:rPr>
              <a:t> ed. L. C. Sawyer and D. T. Grubb, Chapman &amp; Hall, London, </a:t>
            </a:r>
            <a:r>
              <a:rPr lang="en-GB" sz="1400" b="1" dirty="0" smtClean="0">
                <a:solidFill>
                  <a:srgbClr val="990000"/>
                </a:solidFill>
                <a:ea typeface="Times New Roman" pitchFamily="18" charset="0"/>
                <a:cs typeface="Arial" charset="0"/>
              </a:rPr>
              <a:t>1996</a:t>
            </a:r>
            <a:endParaRPr lang="en-GB" sz="1400" b="1" dirty="0">
              <a:solidFill>
                <a:srgbClr val="990000"/>
              </a:solidFill>
              <a:ea typeface="Times New Roman" pitchFamily="18" charset="0"/>
              <a:cs typeface="Arial" charset="0"/>
            </a:endParaRPr>
          </a:p>
        </p:txBody>
      </p:sp>
      <p:sp>
        <p:nvSpPr>
          <p:cNvPr id="70673" name="Text Box 11362"/>
          <p:cNvSpPr txBox="1">
            <a:spLocks noChangeArrowheads="1"/>
          </p:cNvSpPr>
          <p:nvPr/>
        </p:nvSpPr>
        <p:spPr bwMode="auto">
          <a:xfrm>
            <a:off x="4572000" y="1495604"/>
            <a:ext cx="4111625" cy="338138"/>
          </a:xfrm>
          <a:prstGeom prst="rect">
            <a:avLst/>
          </a:prstGeom>
          <a:noFill/>
          <a:ln w="8001" algn="ctr">
            <a:noFill/>
            <a:miter lim="800000"/>
            <a:headEnd/>
            <a:tailEnd/>
          </a:ln>
        </p:spPr>
        <p:txBody>
          <a:bodyPr>
            <a:spAutoFit/>
          </a:bodyPr>
          <a:lstStyle/>
          <a:p>
            <a:pPr algn="ctr" defTabSz="3990975"/>
            <a:r>
              <a:rPr lang="en-US" sz="1600" dirty="0">
                <a:cs typeface="Arial" charset="0"/>
              </a:rPr>
              <a:t>0,5 % RuO</a:t>
            </a:r>
            <a:r>
              <a:rPr lang="en-US" sz="1600" baseline="-25000" dirty="0">
                <a:cs typeface="Arial" charset="0"/>
              </a:rPr>
              <a:t>4</a:t>
            </a:r>
            <a:r>
              <a:rPr lang="en-US" sz="1600" dirty="0">
                <a:cs typeface="Arial" charset="0"/>
              </a:rPr>
              <a:t> (</a:t>
            </a:r>
            <a:r>
              <a:rPr lang="en-US" sz="1600" dirty="0" err="1">
                <a:cs typeface="Arial" charset="0"/>
              </a:rPr>
              <a:t>aq</a:t>
            </a:r>
            <a:r>
              <a:rPr lang="en-US" sz="1600" dirty="0">
                <a:cs typeface="Arial" charset="0"/>
              </a:rPr>
              <a:t>),15 min.</a:t>
            </a:r>
          </a:p>
        </p:txBody>
      </p:sp>
      <p:sp>
        <p:nvSpPr>
          <p:cNvPr id="31" name="Text Box 27"/>
          <p:cNvSpPr txBox="1">
            <a:spLocks noChangeArrowheads="1"/>
          </p:cNvSpPr>
          <p:nvPr/>
        </p:nvSpPr>
        <p:spPr bwMode="auto">
          <a:xfrm>
            <a:off x="254124" y="6145559"/>
            <a:ext cx="7774260" cy="307777"/>
          </a:xfrm>
          <a:prstGeom prst="rect">
            <a:avLst/>
          </a:prstGeom>
          <a:noFill/>
          <a:ln w="9525">
            <a:noFill/>
            <a:miter lim="800000"/>
            <a:headEnd/>
            <a:tailEnd/>
          </a:ln>
        </p:spPr>
        <p:txBody>
          <a:bodyPr wrap="square">
            <a:spAutoFit/>
          </a:bodyPr>
          <a:lstStyle/>
          <a:p>
            <a:r>
              <a:rPr lang="en-US" sz="1400" b="1" dirty="0">
                <a:solidFill>
                  <a:srgbClr val="990000"/>
                </a:solidFill>
              </a:rPr>
              <a:t>Sanz et al. </a:t>
            </a:r>
            <a:r>
              <a:rPr lang="en-US" sz="1400" b="1" i="1" dirty="0" err="1" smtClean="0">
                <a:solidFill>
                  <a:srgbClr val="990000"/>
                </a:solidFill>
              </a:rPr>
              <a:t>Microp</a:t>
            </a:r>
            <a:r>
              <a:rPr lang="en-US" sz="1400" b="1" i="1" dirty="0" smtClean="0">
                <a:solidFill>
                  <a:srgbClr val="990000"/>
                </a:solidFill>
              </a:rPr>
              <a:t>&amp; </a:t>
            </a:r>
            <a:r>
              <a:rPr lang="en-US" sz="1400" b="1" i="1" dirty="0" err="1" smtClean="0">
                <a:solidFill>
                  <a:srgbClr val="990000"/>
                </a:solidFill>
              </a:rPr>
              <a:t>Mesop</a:t>
            </a:r>
            <a:r>
              <a:rPr lang="en-US" sz="1400" b="1" i="1" dirty="0" smtClean="0">
                <a:solidFill>
                  <a:srgbClr val="990000"/>
                </a:solidFill>
              </a:rPr>
              <a:t>. </a:t>
            </a:r>
            <a:r>
              <a:rPr lang="en-US" sz="1400" b="1" i="1" dirty="0">
                <a:solidFill>
                  <a:srgbClr val="990000"/>
                </a:solidFill>
              </a:rPr>
              <a:t>Mater</a:t>
            </a:r>
            <a:r>
              <a:rPr lang="en-US" sz="1400" b="1" i="1" dirty="0" smtClean="0">
                <a:solidFill>
                  <a:srgbClr val="990000"/>
                </a:solidFill>
              </a:rPr>
              <a:t>. </a:t>
            </a:r>
            <a:r>
              <a:rPr lang="en-US" sz="1400" b="1" dirty="0" smtClean="0">
                <a:solidFill>
                  <a:srgbClr val="990000"/>
                </a:solidFill>
              </a:rPr>
              <a:t>158 </a:t>
            </a:r>
            <a:r>
              <a:rPr lang="en-US" sz="1400" b="1" dirty="0">
                <a:solidFill>
                  <a:srgbClr val="990000"/>
                </a:solidFill>
              </a:rPr>
              <a:t>(2012) 309-317</a:t>
            </a:r>
            <a:r>
              <a:rPr lang="en-US" sz="1400" dirty="0">
                <a:solidFill>
                  <a:srgbClr val="990000"/>
                </a:solidFill>
              </a:rPr>
              <a:t> </a:t>
            </a:r>
            <a:endParaRPr lang="en-US" sz="1600" dirty="0">
              <a:solidFill>
                <a:srgbClr val="99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ChangeArrowheads="1"/>
          </p:cNvSpPr>
          <p:nvPr/>
        </p:nvSpPr>
        <p:spPr bwMode="auto">
          <a:xfrm>
            <a:off x="584016" y="3378478"/>
            <a:ext cx="1827744" cy="338554"/>
          </a:xfrm>
          <a:prstGeom prst="rect">
            <a:avLst/>
          </a:prstGeom>
          <a:noFill/>
          <a:ln w="9525">
            <a:noFill/>
            <a:miter lim="800000"/>
            <a:headEnd/>
            <a:tailEnd/>
          </a:ln>
        </p:spPr>
        <p:txBody>
          <a:bodyPr wrap="none" anchor="ctr">
            <a:spAutoFit/>
          </a:bodyPr>
          <a:lstStyle/>
          <a:p>
            <a:r>
              <a:rPr lang="en-GB" sz="1600" b="1" dirty="0" smtClean="0">
                <a:ea typeface="Times New Roman" pitchFamily="18" charset="0"/>
                <a:cs typeface="Arial" charset="0"/>
              </a:rPr>
              <a:t>Before treatment</a:t>
            </a:r>
            <a:endParaRPr lang="en-GB" sz="2400" b="1" dirty="0">
              <a:ea typeface="Times New Roman" pitchFamily="18" charset="0"/>
              <a:cs typeface="Arial" charset="0"/>
            </a:endParaRPr>
          </a:p>
        </p:txBody>
      </p:sp>
      <p:pic>
        <p:nvPicPr>
          <p:cNvPr id="72707" name="Picture 4"/>
          <p:cNvPicPr>
            <a:picLocks noChangeAspect="1" noChangeArrowheads="1"/>
          </p:cNvPicPr>
          <p:nvPr/>
        </p:nvPicPr>
        <p:blipFill>
          <a:blip r:embed="rId3" cstate="print"/>
          <a:srcRect t="4720" b="64200"/>
          <a:stretch>
            <a:fillRect/>
          </a:stretch>
        </p:blipFill>
        <p:spPr bwMode="auto">
          <a:xfrm>
            <a:off x="72727" y="1298893"/>
            <a:ext cx="2843089" cy="2139950"/>
          </a:xfrm>
          <a:prstGeom prst="rect">
            <a:avLst/>
          </a:prstGeom>
          <a:noFill/>
          <a:ln w="9525">
            <a:noFill/>
            <a:miter lim="800000"/>
            <a:headEnd/>
            <a:tailEnd/>
          </a:ln>
        </p:spPr>
      </p:pic>
      <p:pic>
        <p:nvPicPr>
          <p:cNvPr id="72708" name="Picture 5"/>
          <p:cNvPicPr>
            <a:picLocks noChangeAspect="1" noChangeArrowheads="1"/>
          </p:cNvPicPr>
          <p:nvPr/>
        </p:nvPicPr>
        <p:blipFill>
          <a:blip r:embed="rId3" cstate="print"/>
          <a:srcRect t="36639" b="32280"/>
          <a:stretch>
            <a:fillRect/>
          </a:stretch>
        </p:blipFill>
        <p:spPr bwMode="auto">
          <a:xfrm>
            <a:off x="3347864" y="1311593"/>
            <a:ext cx="2773536" cy="2114550"/>
          </a:xfrm>
          <a:prstGeom prst="rect">
            <a:avLst/>
          </a:prstGeom>
          <a:noFill/>
          <a:ln w="9525">
            <a:noFill/>
            <a:miter lim="800000"/>
            <a:headEnd/>
            <a:tailEnd/>
          </a:ln>
        </p:spPr>
      </p:pic>
      <p:pic>
        <p:nvPicPr>
          <p:cNvPr id="72709" name="Picture 6"/>
          <p:cNvPicPr>
            <a:picLocks noChangeAspect="1" noChangeArrowheads="1"/>
          </p:cNvPicPr>
          <p:nvPr/>
        </p:nvPicPr>
        <p:blipFill>
          <a:blip r:embed="rId3" cstate="print"/>
          <a:srcRect t="68559"/>
          <a:stretch>
            <a:fillRect/>
          </a:stretch>
        </p:blipFill>
        <p:spPr bwMode="auto">
          <a:xfrm>
            <a:off x="6156325" y="1344707"/>
            <a:ext cx="2808163" cy="2112963"/>
          </a:xfrm>
          <a:prstGeom prst="rect">
            <a:avLst/>
          </a:prstGeom>
          <a:noFill/>
          <a:ln w="9525">
            <a:noFill/>
            <a:miter lim="800000"/>
            <a:headEnd/>
            <a:tailEnd/>
          </a:ln>
        </p:spPr>
      </p:pic>
      <p:sp>
        <p:nvSpPr>
          <p:cNvPr id="72710" name="Rectangle 3"/>
          <p:cNvSpPr>
            <a:spLocks noChangeArrowheads="1"/>
          </p:cNvSpPr>
          <p:nvPr/>
        </p:nvSpPr>
        <p:spPr bwMode="auto">
          <a:xfrm>
            <a:off x="4572000" y="3378478"/>
            <a:ext cx="4168129" cy="338554"/>
          </a:xfrm>
          <a:prstGeom prst="rect">
            <a:avLst/>
          </a:prstGeom>
          <a:noFill/>
          <a:ln w="9525">
            <a:noFill/>
            <a:miter lim="800000"/>
            <a:headEnd/>
            <a:tailEnd/>
          </a:ln>
        </p:spPr>
        <p:txBody>
          <a:bodyPr wrap="none" anchor="ctr">
            <a:spAutoFit/>
          </a:bodyPr>
          <a:lstStyle/>
          <a:p>
            <a:r>
              <a:rPr lang="en-GB" sz="1600" b="1" dirty="0" smtClean="0">
                <a:ea typeface="Times New Roman" pitchFamily="18" charset="0"/>
                <a:cs typeface="Arial" charset="0"/>
              </a:rPr>
              <a:t>After treatment with </a:t>
            </a:r>
            <a:r>
              <a:rPr lang="en-GB" sz="1600" b="1" dirty="0" err="1" smtClean="0">
                <a:ea typeface="Times New Roman" pitchFamily="18" charset="0"/>
                <a:cs typeface="Arial" charset="0"/>
              </a:rPr>
              <a:t>RuO</a:t>
            </a:r>
            <a:r>
              <a:rPr lang="en-GB" sz="1600" b="1" baseline="-30000" dirty="0" err="1" smtClean="0">
                <a:ea typeface="Times New Roman" pitchFamily="18" charset="0"/>
                <a:cs typeface="Arial" charset="0"/>
              </a:rPr>
              <a:t>4</a:t>
            </a:r>
            <a:r>
              <a:rPr lang="en-GB" sz="1600" b="1" dirty="0" smtClean="0">
                <a:ea typeface="Times New Roman" pitchFamily="18" charset="0"/>
                <a:cs typeface="Arial" charset="0"/>
              </a:rPr>
              <a:t> : NO CHANGE</a:t>
            </a:r>
            <a:r>
              <a:rPr lang="en-GB" sz="1600" b="1" baseline="-30000" dirty="0" smtClean="0">
                <a:ea typeface="Times New Roman" pitchFamily="18" charset="0"/>
                <a:cs typeface="Arial" charset="0"/>
              </a:rPr>
              <a:t> </a:t>
            </a:r>
            <a:endParaRPr lang="en-GB" sz="2400" b="1" dirty="0">
              <a:ea typeface="Times New Roman" pitchFamily="18" charset="0"/>
              <a:cs typeface="Arial" charset="0"/>
            </a:endParaRPr>
          </a:p>
        </p:txBody>
      </p:sp>
      <p:sp>
        <p:nvSpPr>
          <p:cNvPr id="72712" name="Rectangle 3"/>
          <p:cNvSpPr>
            <a:spLocks noChangeArrowheads="1"/>
          </p:cNvSpPr>
          <p:nvPr/>
        </p:nvSpPr>
        <p:spPr bwMode="auto">
          <a:xfrm>
            <a:off x="0" y="1011556"/>
            <a:ext cx="9144000" cy="339725"/>
          </a:xfrm>
          <a:prstGeom prst="rect">
            <a:avLst/>
          </a:prstGeom>
          <a:solidFill>
            <a:srgbClr val="CCECFF"/>
          </a:solidFill>
          <a:ln w="9525">
            <a:noFill/>
            <a:miter lim="800000"/>
            <a:headEnd/>
            <a:tailEnd/>
          </a:ln>
        </p:spPr>
        <p:txBody>
          <a:bodyPr anchor="ctr">
            <a:spAutoFit/>
          </a:bodyPr>
          <a:lstStyle/>
          <a:p>
            <a:pPr algn="ctr"/>
            <a:r>
              <a:rPr lang="en-GB" sz="1600" b="1" dirty="0" err="1" smtClean="0">
                <a:solidFill>
                  <a:srgbClr val="000099"/>
                </a:solidFill>
                <a:ea typeface="Times New Roman" pitchFamily="18" charset="0"/>
                <a:cs typeface="Arial" charset="0"/>
              </a:rPr>
              <a:t>SBA</a:t>
            </a:r>
            <a:r>
              <a:rPr lang="en-GB" sz="1600" b="1" dirty="0" smtClean="0">
                <a:solidFill>
                  <a:srgbClr val="000099"/>
                </a:solidFill>
                <a:ea typeface="Times New Roman" pitchFamily="18" charset="0"/>
                <a:cs typeface="Arial" charset="0"/>
              </a:rPr>
              <a:t>-15</a:t>
            </a:r>
            <a:endParaRPr lang="en-GB" sz="2400" b="1" dirty="0">
              <a:solidFill>
                <a:srgbClr val="000099"/>
              </a:solidFill>
              <a:ea typeface="Times New Roman" pitchFamily="18" charset="0"/>
              <a:cs typeface="Arial" charset="0"/>
            </a:endParaRPr>
          </a:p>
        </p:txBody>
      </p:sp>
      <p:pic>
        <p:nvPicPr>
          <p:cNvPr id="130055" name="Picture 7"/>
          <p:cNvPicPr>
            <a:picLocks noChangeAspect="1" noChangeArrowheads="1"/>
          </p:cNvPicPr>
          <p:nvPr/>
        </p:nvPicPr>
        <p:blipFill>
          <a:blip r:embed="rId4" cstate="print"/>
          <a:srcRect t="5705" b="63261"/>
          <a:stretch>
            <a:fillRect/>
          </a:stretch>
        </p:blipFill>
        <p:spPr bwMode="auto">
          <a:xfrm>
            <a:off x="4560466" y="4221163"/>
            <a:ext cx="3107878" cy="2192327"/>
          </a:xfrm>
          <a:prstGeom prst="rect">
            <a:avLst/>
          </a:prstGeom>
          <a:noFill/>
          <a:ln w="9525">
            <a:noFill/>
            <a:miter lim="800000"/>
            <a:headEnd/>
            <a:tailEnd/>
          </a:ln>
        </p:spPr>
      </p:pic>
      <p:sp>
        <p:nvSpPr>
          <p:cNvPr id="10" name="9 Rectángulo"/>
          <p:cNvSpPr>
            <a:spLocks noChangeArrowheads="1"/>
          </p:cNvSpPr>
          <p:nvPr/>
        </p:nvSpPr>
        <p:spPr bwMode="auto">
          <a:xfrm>
            <a:off x="5292302" y="4233863"/>
            <a:ext cx="1799978" cy="338554"/>
          </a:xfrm>
          <a:prstGeom prst="rect">
            <a:avLst/>
          </a:prstGeom>
          <a:solidFill>
            <a:schemeClr val="bg1"/>
          </a:solidFill>
          <a:ln w="9525">
            <a:noFill/>
            <a:miter lim="800000"/>
            <a:headEnd/>
            <a:tailEnd/>
          </a:ln>
        </p:spPr>
        <p:txBody>
          <a:bodyPr wrap="square">
            <a:spAutoFit/>
          </a:bodyPr>
          <a:lstStyle/>
          <a:p>
            <a:r>
              <a:rPr lang="en-GB" sz="1600" b="1" dirty="0" err="1" smtClean="0">
                <a:solidFill>
                  <a:srgbClr val="000099"/>
                </a:solidFill>
              </a:rPr>
              <a:t>SBA15-NNN</a:t>
            </a:r>
            <a:r>
              <a:rPr lang="en-GB" sz="1600" b="1" dirty="0" smtClean="0">
                <a:solidFill>
                  <a:srgbClr val="000099"/>
                </a:solidFill>
              </a:rPr>
              <a:t>-</a:t>
            </a:r>
            <a:r>
              <a:rPr lang="en-GB" sz="1600" b="1" dirty="0">
                <a:solidFill>
                  <a:srgbClr val="000099"/>
                </a:solidFill>
              </a:rPr>
              <a:t>(2)</a:t>
            </a:r>
            <a:endParaRPr lang="es-ES" sz="1600" b="1" dirty="0">
              <a:solidFill>
                <a:srgbClr val="000099"/>
              </a:solidFill>
            </a:endParaRPr>
          </a:p>
        </p:txBody>
      </p:sp>
      <p:sp>
        <p:nvSpPr>
          <p:cNvPr id="13" name="Rectangle 3"/>
          <p:cNvSpPr>
            <a:spLocks noChangeArrowheads="1"/>
          </p:cNvSpPr>
          <p:nvPr/>
        </p:nvSpPr>
        <p:spPr bwMode="auto">
          <a:xfrm>
            <a:off x="0" y="3883025"/>
            <a:ext cx="9144000" cy="338138"/>
          </a:xfrm>
          <a:prstGeom prst="rect">
            <a:avLst/>
          </a:prstGeom>
          <a:solidFill>
            <a:srgbClr val="CCECFF"/>
          </a:solidFill>
          <a:ln w="9525">
            <a:noFill/>
            <a:miter lim="800000"/>
            <a:headEnd/>
            <a:tailEnd/>
          </a:ln>
        </p:spPr>
        <p:txBody>
          <a:bodyPr anchor="ctr">
            <a:spAutoFit/>
          </a:bodyPr>
          <a:lstStyle/>
          <a:p>
            <a:pPr algn="ctr"/>
            <a:r>
              <a:rPr lang="en-GB" sz="1600" b="1" dirty="0" smtClean="0">
                <a:solidFill>
                  <a:srgbClr val="000099"/>
                </a:solidFill>
                <a:ea typeface="Times New Roman" pitchFamily="18" charset="0"/>
                <a:cs typeface="Arial" charset="0"/>
              </a:rPr>
              <a:t>Amine-grafted SBA-15  after RuO</a:t>
            </a:r>
            <a:r>
              <a:rPr lang="en-GB" sz="1600" b="1" baseline="-25000" dirty="0" smtClean="0">
                <a:solidFill>
                  <a:srgbClr val="000099"/>
                </a:solidFill>
                <a:ea typeface="Times New Roman" pitchFamily="18" charset="0"/>
                <a:cs typeface="Arial" charset="0"/>
              </a:rPr>
              <a:t>4</a:t>
            </a:r>
            <a:r>
              <a:rPr lang="en-GB" sz="1600" b="1" dirty="0" smtClean="0">
                <a:solidFill>
                  <a:srgbClr val="000099"/>
                </a:solidFill>
                <a:ea typeface="Times New Roman" pitchFamily="18" charset="0"/>
                <a:cs typeface="Arial" charset="0"/>
              </a:rPr>
              <a:t> treatment</a:t>
            </a:r>
            <a:endParaRPr lang="en-GB" sz="2400" b="1" dirty="0">
              <a:solidFill>
                <a:srgbClr val="000099"/>
              </a:solidFill>
              <a:ea typeface="Times New Roman" pitchFamily="18" charset="0"/>
              <a:cs typeface="Arial" charset="0"/>
            </a:endParaRPr>
          </a:p>
        </p:txBody>
      </p:sp>
      <p:grpSp>
        <p:nvGrpSpPr>
          <p:cNvPr id="24" name="23 Grupo"/>
          <p:cNvGrpSpPr>
            <a:grpSpLocks/>
          </p:cNvGrpSpPr>
          <p:nvPr/>
        </p:nvGrpSpPr>
        <p:grpSpPr bwMode="auto">
          <a:xfrm>
            <a:off x="1331640" y="4221162"/>
            <a:ext cx="3132848" cy="2156885"/>
            <a:chOff x="72072" y="4221088"/>
            <a:chExt cx="2987824" cy="2088232"/>
          </a:xfrm>
        </p:grpSpPr>
        <p:pic>
          <p:nvPicPr>
            <p:cNvPr id="72722" name="Picture 8"/>
            <p:cNvPicPr>
              <a:picLocks noChangeAspect="1" noChangeArrowheads="1"/>
            </p:cNvPicPr>
            <p:nvPr/>
          </p:nvPicPr>
          <p:blipFill>
            <a:blip r:embed="rId5" cstate="print"/>
            <a:srcRect t="8618" r="50679" b="46912"/>
            <a:stretch>
              <a:fillRect/>
            </a:stretch>
          </p:blipFill>
          <p:spPr bwMode="auto">
            <a:xfrm>
              <a:off x="72072" y="4221088"/>
              <a:ext cx="2987824" cy="2088232"/>
            </a:xfrm>
            <a:prstGeom prst="rect">
              <a:avLst/>
            </a:prstGeom>
            <a:noFill/>
            <a:ln w="9525">
              <a:noFill/>
              <a:miter lim="800000"/>
              <a:headEnd/>
              <a:tailEnd/>
            </a:ln>
          </p:spPr>
        </p:pic>
        <p:sp>
          <p:nvSpPr>
            <p:cNvPr id="72724" name="Oval 88"/>
            <p:cNvSpPr>
              <a:spLocks noChangeArrowheads="1"/>
            </p:cNvSpPr>
            <p:nvPr/>
          </p:nvSpPr>
          <p:spPr bwMode="auto">
            <a:xfrm>
              <a:off x="899221" y="5265776"/>
              <a:ext cx="161925" cy="161925"/>
            </a:xfrm>
            <a:prstGeom prst="ellipse">
              <a:avLst/>
            </a:prstGeom>
            <a:noFill/>
            <a:ln w="19050">
              <a:solidFill>
                <a:schemeClr val="tx1"/>
              </a:solidFill>
              <a:round/>
              <a:headEnd/>
              <a:tailEnd/>
            </a:ln>
          </p:spPr>
          <p:txBody>
            <a:bodyPr wrap="none" anchor="ctr"/>
            <a:lstStyle/>
            <a:p>
              <a:endParaRPr lang="en-US"/>
            </a:p>
          </p:txBody>
        </p:sp>
        <p:sp>
          <p:nvSpPr>
            <p:cNvPr id="72725" name="Text Box 90"/>
            <p:cNvSpPr txBox="1">
              <a:spLocks noChangeArrowheads="1"/>
            </p:cNvSpPr>
            <p:nvPr/>
          </p:nvSpPr>
          <p:spPr bwMode="auto">
            <a:xfrm>
              <a:off x="1074528" y="5761856"/>
              <a:ext cx="1332482" cy="307876"/>
            </a:xfrm>
            <a:prstGeom prst="rect">
              <a:avLst/>
            </a:prstGeom>
            <a:noFill/>
            <a:ln w="9525">
              <a:noFill/>
              <a:miter lim="800000"/>
              <a:headEnd/>
              <a:tailEnd/>
            </a:ln>
          </p:spPr>
          <p:txBody>
            <a:bodyPr wrap="none">
              <a:spAutoFit/>
            </a:bodyPr>
            <a:lstStyle/>
            <a:p>
              <a:pPr defTabSz="3990975"/>
              <a:r>
                <a:rPr lang="es-ES" sz="1400" b="1" dirty="0" smtClean="0">
                  <a:latin typeface="Verdana" pitchFamily="34" charset="0"/>
                </a:rPr>
                <a:t>-NH </a:t>
              </a:r>
              <a:r>
                <a:rPr lang="es-ES" sz="1400" b="1" dirty="0" err="1" smtClean="0">
                  <a:latin typeface="Verdana" pitchFamily="34" charset="0"/>
                </a:rPr>
                <a:t>groups</a:t>
              </a:r>
              <a:endParaRPr lang="en-US" sz="1400" b="1" baseline="-25000" dirty="0">
                <a:latin typeface="Verdana" pitchFamily="34" charset="0"/>
              </a:endParaRPr>
            </a:p>
          </p:txBody>
        </p:sp>
        <p:sp>
          <p:nvSpPr>
            <p:cNvPr id="72726" name="AutoShape 91"/>
            <p:cNvSpPr>
              <a:spLocks noChangeArrowheads="1"/>
            </p:cNvSpPr>
            <p:nvPr/>
          </p:nvSpPr>
          <p:spPr bwMode="auto">
            <a:xfrm>
              <a:off x="873821" y="5849404"/>
              <a:ext cx="228600" cy="142875"/>
            </a:xfrm>
            <a:prstGeom prst="rightArrow">
              <a:avLst>
                <a:gd name="adj1" fmla="val 50000"/>
                <a:gd name="adj2" fmla="val 40000"/>
              </a:avLst>
            </a:prstGeom>
            <a:solidFill>
              <a:schemeClr val="accent1"/>
            </a:solidFill>
            <a:ln w="9525">
              <a:solidFill>
                <a:schemeClr val="tx1"/>
              </a:solidFill>
              <a:miter lim="800000"/>
              <a:headEnd/>
              <a:tailEnd/>
            </a:ln>
          </p:spPr>
          <p:txBody>
            <a:bodyPr wrap="none" anchor="ctr"/>
            <a:lstStyle/>
            <a:p>
              <a:endParaRPr lang="en-US"/>
            </a:p>
          </p:txBody>
        </p:sp>
        <p:sp>
          <p:nvSpPr>
            <p:cNvPr id="72727" name="Line 94"/>
            <p:cNvSpPr>
              <a:spLocks noChangeShapeType="1"/>
            </p:cNvSpPr>
            <p:nvPr/>
          </p:nvSpPr>
          <p:spPr bwMode="auto">
            <a:xfrm flipH="1">
              <a:off x="586420" y="5406555"/>
              <a:ext cx="349250" cy="371475"/>
            </a:xfrm>
            <a:prstGeom prst="line">
              <a:avLst/>
            </a:prstGeom>
            <a:noFill/>
            <a:ln w="25400">
              <a:solidFill>
                <a:schemeClr val="tx1"/>
              </a:solidFill>
              <a:round/>
              <a:headEnd/>
              <a:tailEnd type="triangle" w="lg" len="med"/>
            </a:ln>
          </p:spPr>
          <p:txBody>
            <a:bodyPr/>
            <a:lstStyle/>
            <a:p>
              <a:endParaRPr lang="es-ES"/>
            </a:p>
          </p:txBody>
        </p:sp>
        <p:sp>
          <p:nvSpPr>
            <p:cNvPr id="72728" name="Line 94"/>
            <p:cNvSpPr>
              <a:spLocks noChangeShapeType="1"/>
            </p:cNvSpPr>
            <p:nvPr/>
          </p:nvSpPr>
          <p:spPr bwMode="auto">
            <a:xfrm flipH="1">
              <a:off x="767768" y="5564855"/>
              <a:ext cx="612640" cy="252601"/>
            </a:xfrm>
            <a:prstGeom prst="line">
              <a:avLst/>
            </a:prstGeom>
            <a:noFill/>
            <a:ln w="25400">
              <a:solidFill>
                <a:schemeClr val="tx1"/>
              </a:solidFill>
              <a:round/>
              <a:headEnd/>
              <a:tailEnd type="triangle" w="lg" len="med"/>
            </a:ln>
          </p:spPr>
          <p:txBody>
            <a:bodyPr/>
            <a:lstStyle/>
            <a:p>
              <a:endParaRPr lang="es-ES"/>
            </a:p>
          </p:txBody>
        </p:sp>
        <p:sp>
          <p:nvSpPr>
            <p:cNvPr id="72729" name="Oval 88"/>
            <p:cNvSpPr>
              <a:spLocks noChangeArrowheads="1"/>
            </p:cNvSpPr>
            <p:nvPr/>
          </p:nvSpPr>
          <p:spPr bwMode="auto">
            <a:xfrm>
              <a:off x="1391456" y="5445224"/>
              <a:ext cx="161925" cy="161925"/>
            </a:xfrm>
            <a:prstGeom prst="ellipse">
              <a:avLst/>
            </a:prstGeom>
            <a:noFill/>
            <a:ln w="19050">
              <a:solidFill>
                <a:schemeClr val="tx1"/>
              </a:solidFill>
              <a:round/>
              <a:headEnd/>
              <a:tailEnd/>
            </a:ln>
          </p:spPr>
          <p:txBody>
            <a:bodyPr wrap="none" anchor="ctr"/>
            <a:lstStyle/>
            <a:p>
              <a:endParaRPr lang="en-US"/>
            </a:p>
          </p:txBody>
        </p:sp>
        <p:sp>
          <p:nvSpPr>
            <p:cNvPr id="72723" name="Text Box 87"/>
            <p:cNvSpPr txBox="1">
              <a:spLocks noChangeArrowheads="1"/>
            </p:cNvSpPr>
            <p:nvPr/>
          </p:nvSpPr>
          <p:spPr bwMode="auto">
            <a:xfrm>
              <a:off x="203896" y="5770444"/>
              <a:ext cx="682625" cy="304800"/>
            </a:xfrm>
            <a:prstGeom prst="rect">
              <a:avLst/>
            </a:prstGeom>
            <a:noFill/>
            <a:ln w="9525">
              <a:noFill/>
              <a:miter lim="800000"/>
              <a:headEnd/>
              <a:tailEnd/>
            </a:ln>
          </p:spPr>
          <p:txBody>
            <a:bodyPr wrap="none">
              <a:spAutoFit/>
            </a:bodyPr>
            <a:lstStyle/>
            <a:p>
              <a:pPr defTabSz="3990975"/>
              <a:r>
                <a:rPr lang="es-ES" sz="1400" b="1" dirty="0" err="1">
                  <a:latin typeface="Verdana" pitchFamily="34" charset="0"/>
                </a:rPr>
                <a:t>RuO</a:t>
              </a:r>
              <a:r>
                <a:rPr lang="es-ES" sz="1400" b="1" baseline="-25000" dirty="0" err="1">
                  <a:latin typeface="Verdana" pitchFamily="34" charset="0"/>
                </a:rPr>
                <a:t>4</a:t>
              </a:r>
              <a:endParaRPr lang="es-ES" sz="1400" b="1" baseline="-25000" dirty="0">
                <a:latin typeface="Verdana" pitchFamily="34" charset="0"/>
              </a:endParaRPr>
            </a:p>
          </p:txBody>
        </p:sp>
      </p:grpSp>
      <p:sp>
        <p:nvSpPr>
          <p:cNvPr id="14" name="13 Rectángulo"/>
          <p:cNvSpPr>
            <a:spLocks noChangeArrowheads="1"/>
          </p:cNvSpPr>
          <p:nvPr/>
        </p:nvSpPr>
        <p:spPr bwMode="auto">
          <a:xfrm>
            <a:off x="2341141" y="4219574"/>
            <a:ext cx="1438771" cy="338554"/>
          </a:xfrm>
          <a:prstGeom prst="rect">
            <a:avLst/>
          </a:prstGeom>
          <a:solidFill>
            <a:schemeClr val="bg1"/>
          </a:solidFill>
          <a:ln w="9525">
            <a:noFill/>
            <a:miter lim="800000"/>
            <a:headEnd/>
            <a:tailEnd/>
          </a:ln>
        </p:spPr>
        <p:txBody>
          <a:bodyPr wrap="square">
            <a:spAutoFit/>
          </a:bodyPr>
          <a:lstStyle/>
          <a:p>
            <a:r>
              <a:rPr lang="en-GB" sz="1600" b="1" dirty="0" err="1" smtClean="0">
                <a:solidFill>
                  <a:srgbClr val="000099"/>
                </a:solidFill>
              </a:rPr>
              <a:t>SBA15</a:t>
            </a:r>
            <a:r>
              <a:rPr lang="en-GB" sz="1600" b="1" dirty="0" smtClean="0">
                <a:solidFill>
                  <a:srgbClr val="000099"/>
                </a:solidFill>
              </a:rPr>
              <a:t>-N-</a:t>
            </a:r>
            <a:r>
              <a:rPr lang="en-GB" sz="1600" b="1" dirty="0">
                <a:solidFill>
                  <a:srgbClr val="000099"/>
                </a:solidFill>
              </a:rPr>
              <a:t>(6)</a:t>
            </a:r>
            <a:endParaRPr lang="es-ES" sz="1600" b="1" dirty="0">
              <a:solidFill>
                <a:srgbClr val="000099"/>
              </a:solidFill>
            </a:endParaRPr>
          </a:p>
        </p:txBody>
      </p:sp>
      <p:sp>
        <p:nvSpPr>
          <p:cNvPr id="28" name="Text Box 27"/>
          <p:cNvSpPr txBox="1">
            <a:spLocks noChangeArrowheads="1"/>
          </p:cNvSpPr>
          <p:nvPr/>
        </p:nvSpPr>
        <p:spPr bwMode="auto">
          <a:xfrm>
            <a:off x="539552" y="6474822"/>
            <a:ext cx="7774260" cy="307777"/>
          </a:xfrm>
          <a:prstGeom prst="rect">
            <a:avLst/>
          </a:prstGeom>
          <a:noFill/>
          <a:ln w="9525">
            <a:noFill/>
            <a:miter lim="800000"/>
            <a:headEnd/>
            <a:tailEnd/>
          </a:ln>
        </p:spPr>
        <p:txBody>
          <a:bodyPr wrap="square">
            <a:spAutoFit/>
          </a:bodyPr>
          <a:lstStyle/>
          <a:p>
            <a:r>
              <a:rPr lang="en-US" sz="1400" b="1" dirty="0">
                <a:solidFill>
                  <a:srgbClr val="990000"/>
                </a:solidFill>
              </a:rPr>
              <a:t>Sanz et al. </a:t>
            </a:r>
            <a:r>
              <a:rPr lang="en-US" sz="1400" b="1" i="1" dirty="0" err="1" smtClean="0">
                <a:solidFill>
                  <a:srgbClr val="990000"/>
                </a:solidFill>
              </a:rPr>
              <a:t>Microp</a:t>
            </a:r>
            <a:r>
              <a:rPr lang="en-US" sz="1400" b="1" i="1" dirty="0" smtClean="0">
                <a:solidFill>
                  <a:srgbClr val="990000"/>
                </a:solidFill>
              </a:rPr>
              <a:t>&amp; </a:t>
            </a:r>
            <a:r>
              <a:rPr lang="en-US" sz="1400" b="1" i="1" dirty="0" err="1" smtClean="0">
                <a:solidFill>
                  <a:srgbClr val="990000"/>
                </a:solidFill>
              </a:rPr>
              <a:t>Mesop</a:t>
            </a:r>
            <a:r>
              <a:rPr lang="en-US" sz="1400" b="1" i="1" dirty="0" smtClean="0">
                <a:solidFill>
                  <a:srgbClr val="990000"/>
                </a:solidFill>
              </a:rPr>
              <a:t>. </a:t>
            </a:r>
            <a:r>
              <a:rPr lang="en-US" sz="1400" b="1" i="1" dirty="0">
                <a:solidFill>
                  <a:srgbClr val="990000"/>
                </a:solidFill>
              </a:rPr>
              <a:t>Mater</a:t>
            </a:r>
            <a:r>
              <a:rPr lang="en-US" sz="1400" b="1" i="1" dirty="0" smtClean="0">
                <a:solidFill>
                  <a:srgbClr val="990000"/>
                </a:solidFill>
              </a:rPr>
              <a:t>. </a:t>
            </a:r>
            <a:r>
              <a:rPr lang="en-US" sz="1400" b="1" dirty="0" smtClean="0">
                <a:solidFill>
                  <a:srgbClr val="990000"/>
                </a:solidFill>
              </a:rPr>
              <a:t>158 </a:t>
            </a:r>
            <a:r>
              <a:rPr lang="en-US" sz="1400" b="1" dirty="0">
                <a:solidFill>
                  <a:srgbClr val="990000"/>
                </a:solidFill>
              </a:rPr>
              <a:t>(2012) 309-317</a:t>
            </a:r>
            <a:r>
              <a:rPr lang="en-US" sz="1400" dirty="0">
                <a:solidFill>
                  <a:srgbClr val="990000"/>
                </a:solidFill>
              </a:rPr>
              <a:t> </a:t>
            </a:r>
          </a:p>
        </p:txBody>
      </p:sp>
      <p:sp>
        <p:nvSpPr>
          <p:cNvPr id="29" name="Rectangle 70"/>
          <p:cNvSpPr>
            <a:spLocks noChangeArrowheads="1"/>
          </p:cNvSpPr>
          <p:nvPr/>
        </p:nvSpPr>
        <p:spPr bwMode="auto">
          <a:xfrm>
            <a:off x="2339752" y="44624"/>
            <a:ext cx="4752528" cy="647477"/>
          </a:xfrm>
          <a:prstGeom prst="rect">
            <a:avLst/>
          </a:prstGeom>
          <a:noFill/>
          <a:ln w="9525">
            <a:noFill/>
            <a:miter lim="800000"/>
            <a:headEnd/>
            <a:tailEnd/>
          </a:ln>
        </p:spPr>
        <p:txBody>
          <a:bodyPr/>
          <a:lstStyle/>
          <a:p>
            <a:pPr algn="just">
              <a:lnSpc>
                <a:spcPct val="50000"/>
              </a:lnSpc>
              <a:spcBef>
                <a:spcPct val="50000"/>
              </a:spcBef>
              <a:buFontTx/>
              <a:buChar char="•"/>
            </a:pPr>
            <a:endParaRPr lang="en-US" sz="1600" dirty="0">
              <a:solidFill>
                <a:srgbClr val="000099"/>
              </a:solidFill>
              <a:latin typeface="Verdana" pitchFamily="34" charset="0"/>
            </a:endParaRPr>
          </a:p>
          <a:p>
            <a:pPr algn="ctr">
              <a:lnSpc>
                <a:spcPct val="50000"/>
              </a:lnSpc>
              <a:spcBef>
                <a:spcPct val="50000"/>
              </a:spcBef>
            </a:pPr>
            <a:r>
              <a:rPr lang="en-US" sz="2000" b="1" dirty="0" smtClean="0"/>
              <a:t>Amino groups location </a:t>
            </a:r>
            <a:r>
              <a:rPr lang="en-US" sz="2000" b="1" dirty="0" err="1" smtClean="0"/>
              <a:t>byTEM</a:t>
            </a:r>
            <a:endParaRPr lang="en-US" sz="2000" b="1" dirty="0" smtClean="0"/>
          </a:p>
          <a:p>
            <a:pPr algn="ctr">
              <a:lnSpc>
                <a:spcPct val="50000"/>
              </a:lnSpc>
              <a:spcBef>
                <a:spcPct val="50000"/>
              </a:spcBef>
            </a:pPr>
            <a:r>
              <a:rPr lang="en-US" sz="2000" b="1" dirty="0" smtClean="0"/>
              <a:t>Grafted materials</a:t>
            </a:r>
            <a:endParaRPr 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ox(in)">
                                      <p:cBhvr>
                                        <p:cTn id="7" dur="500"/>
                                        <p:tgtEl>
                                          <p:spTgt spid="24"/>
                                        </p:tgtEl>
                                      </p:cBhvr>
                                    </p:animEffect>
                                  </p:childTnLst>
                                </p:cTn>
                              </p:par>
                              <p:par>
                                <p:cTn id="8" presetID="4" presetClass="entr" presetSubtype="16" fill="hold" nodeType="withEffect">
                                  <p:stCondLst>
                                    <p:cond delay="0"/>
                                  </p:stCondLst>
                                  <p:childTnLst>
                                    <p:set>
                                      <p:cBhvr>
                                        <p:cTn id="9" dur="1" fill="hold">
                                          <p:stCondLst>
                                            <p:cond delay="0"/>
                                          </p:stCondLst>
                                        </p:cTn>
                                        <p:tgtEl>
                                          <p:spTgt spid="130055"/>
                                        </p:tgtEl>
                                        <p:attrNameLst>
                                          <p:attrName>style.visibility</p:attrName>
                                        </p:attrNameLst>
                                      </p:cBhvr>
                                      <p:to>
                                        <p:strVal val="visible"/>
                                      </p:to>
                                    </p:set>
                                    <p:animEffect transition="in" filter="box(in)">
                                      <p:cBhvr>
                                        <p:cTn id="10" dur="500"/>
                                        <p:tgtEl>
                                          <p:spTgt spid="130055"/>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ox(in)">
                                      <p:cBhvr>
                                        <p:cTn id="13" dur="500"/>
                                        <p:tgtEl>
                                          <p:spTgt spid="14"/>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ox(in)">
                                      <p:cBhvr>
                                        <p:cTn id="16" dur="500"/>
                                        <p:tgtEl>
                                          <p:spTgt spid="10"/>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in)">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Group 61"/>
          <p:cNvGraphicFramePr>
            <a:graphicFrameLocks noGrp="1"/>
          </p:cNvGraphicFramePr>
          <p:nvPr/>
        </p:nvGraphicFramePr>
        <p:xfrm>
          <a:off x="68263" y="4868624"/>
          <a:ext cx="5799137" cy="1656720"/>
        </p:xfrm>
        <a:graphic>
          <a:graphicData uri="http://schemas.openxmlformats.org/drawingml/2006/table">
            <a:tbl>
              <a:tblPr/>
              <a:tblGrid>
                <a:gridCol w="1479401"/>
                <a:gridCol w="792088"/>
                <a:gridCol w="720080"/>
                <a:gridCol w="864096"/>
                <a:gridCol w="1296144"/>
                <a:gridCol w="647328"/>
              </a:tblGrid>
              <a:tr h="4381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chemeClr val="tx1"/>
                          </a:solidFill>
                          <a:effectLst/>
                          <a:latin typeface="Verdana" pitchFamily="34" charset="0"/>
                        </a:rPr>
                        <a:t>Sample</a:t>
                      </a:r>
                    </a:p>
                  </a:txBody>
                  <a:tcPr marL="90000" marR="90000" marT="46800" marB="46800" anchor="ctr" anchorCtr="1"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chemeClr val="tx1"/>
                          </a:solidFill>
                          <a:effectLst/>
                          <a:latin typeface="Verdana" pitchFamily="34" charset="0"/>
                        </a:rPr>
                        <a:t>S</a:t>
                      </a:r>
                      <a:r>
                        <a:rPr kumimoji="0" lang="en-US" sz="1300" b="0" i="0" u="none" strike="noStrike" cap="none" normalizeH="0" baseline="-25000" dirty="0" smtClean="0">
                          <a:ln>
                            <a:noFill/>
                          </a:ln>
                          <a:solidFill>
                            <a:schemeClr val="tx1"/>
                          </a:solidFill>
                          <a:effectLst/>
                          <a:latin typeface="Verdana" pitchFamily="34" charset="0"/>
                        </a:rPr>
                        <a:t>BET</a:t>
                      </a:r>
                      <a:r>
                        <a:rPr kumimoji="0" lang="en-US" sz="1300" b="0" i="0" u="none" strike="noStrike" cap="none" normalizeH="0" baseline="0" dirty="0" smtClean="0">
                          <a:ln>
                            <a:noFill/>
                          </a:ln>
                          <a:solidFill>
                            <a:schemeClr val="tx1"/>
                          </a:solidFill>
                          <a:effectLst/>
                          <a:latin typeface="Verdana" pitchFamily="34" charset="0"/>
                        </a:rPr>
                        <a:t> (m</a:t>
                      </a:r>
                      <a:r>
                        <a:rPr kumimoji="0" lang="en-US" sz="1300" b="0" i="0" u="none" strike="noStrike" cap="none" normalizeH="0" baseline="30000" dirty="0" smtClean="0">
                          <a:ln>
                            <a:noFill/>
                          </a:ln>
                          <a:solidFill>
                            <a:schemeClr val="tx1"/>
                          </a:solidFill>
                          <a:effectLst/>
                          <a:latin typeface="Verdana" pitchFamily="34" charset="0"/>
                        </a:rPr>
                        <a:t>2</a:t>
                      </a:r>
                      <a:r>
                        <a:rPr kumimoji="0" lang="en-US" sz="1300" b="0" i="0" u="none" strike="noStrike" cap="none" normalizeH="0" baseline="0" dirty="0" smtClean="0">
                          <a:ln>
                            <a:noFill/>
                          </a:ln>
                          <a:solidFill>
                            <a:schemeClr val="tx1"/>
                          </a:solidFill>
                          <a:effectLst/>
                          <a:latin typeface="Verdana" pitchFamily="34" charset="0"/>
                        </a:rPr>
                        <a:t>/g)</a:t>
                      </a:r>
                    </a:p>
                  </a:txBody>
                  <a:tcPr marL="90000" marR="90000" marT="46800" marB="46800" anchor="ctr" anchorCtr="1"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chemeClr val="tx1"/>
                          </a:solidFill>
                          <a:effectLst/>
                          <a:latin typeface="Verdana" pitchFamily="34" charset="0"/>
                        </a:rPr>
                        <a:t>D</a:t>
                      </a:r>
                      <a:r>
                        <a:rPr kumimoji="0" lang="en-US" sz="1300" b="0" i="0" u="none" strike="noStrike" cap="none" normalizeH="0" baseline="-25000" dirty="0" smtClean="0">
                          <a:ln>
                            <a:noFill/>
                          </a:ln>
                          <a:solidFill>
                            <a:schemeClr val="tx1"/>
                          </a:solidFill>
                          <a:effectLst/>
                          <a:latin typeface="Verdana" pitchFamily="34" charset="0"/>
                        </a:rPr>
                        <a:t>PORE</a:t>
                      </a:r>
                      <a:r>
                        <a:rPr kumimoji="0" lang="en-US" sz="1300" b="0" i="0" u="none" strike="noStrike" cap="none" normalizeH="0" baseline="0" dirty="0" smtClean="0">
                          <a:ln>
                            <a:noFill/>
                          </a:ln>
                          <a:solidFill>
                            <a:schemeClr val="tx1"/>
                          </a:solidFill>
                          <a:effectLst/>
                          <a:latin typeface="Verdana" pitchFamily="34" charset="0"/>
                        </a:rPr>
                        <a:t> (Å)</a:t>
                      </a:r>
                    </a:p>
                  </a:txBody>
                  <a:tcPr marL="90000" marR="90000" marT="46800" marB="46800" anchor="ctr" anchorCtr="1"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rPr>
                        <a:t>V</a:t>
                      </a:r>
                      <a:r>
                        <a:rPr kumimoji="0" lang="en-US" sz="1300" b="0" i="0" u="none" strike="noStrike" cap="none" normalizeH="0" baseline="-25000" smtClean="0">
                          <a:ln>
                            <a:noFill/>
                          </a:ln>
                          <a:solidFill>
                            <a:schemeClr val="tx1"/>
                          </a:solidFill>
                          <a:effectLst/>
                          <a:latin typeface="Verdana" pitchFamily="34" charset="0"/>
                        </a:rPr>
                        <a:t>PORE</a:t>
                      </a:r>
                      <a:r>
                        <a:rPr kumimoji="0" lang="en-US" sz="1300" b="0" i="0" u="none" strike="noStrike" cap="none" normalizeH="0" baseline="0" smtClean="0">
                          <a:ln>
                            <a:noFill/>
                          </a:ln>
                          <a:solidFill>
                            <a:schemeClr val="tx1"/>
                          </a:solidFill>
                          <a:effectLst/>
                          <a:latin typeface="Verdana" pitchFamily="34" charset="0"/>
                        </a:rPr>
                        <a:t> (cm</a:t>
                      </a:r>
                      <a:r>
                        <a:rPr kumimoji="0" lang="en-US" sz="1300" b="0" i="0" u="none" strike="noStrike" cap="none" normalizeH="0" baseline="30000" smtClean="0">
                          <a:ln>
                            <a:noFill/>
                          </a:ln>
                          <a:solidFill>
                            <a:schemeClr val="tx1"/>
                          </a:solidFill>
                          <a:effectLst/>
                          <a:latin typeface="Verdana" pitchFamily="34" charset="0"/>
                        </a:rPr>
                        <a:t>3</a:t>
                      </a:r>
                      <a:r>
                        <a:rPr kumimoji="0" lang="en-US" sz="1300" b="0" i="0" u="none" strike="noStrike" cap="none" normalizeH="0" baseline="0" smtClean="0">
                          <a:ln>
                            <a:noFill/>
                          </a:ln>
                          <a:solidFill>
                            <a:schemeClr val="tx1"/>
                          </a:solidFill>
                          <a:effectLst/>
                          <a:latin typeface="Verdana" pitchFamily="34" charset="0"/>
                        </a:rPr>
                        <a:t>/g)</a:t>
                      </a:r>
                    </a:p>
                  </a:txBody>
                  <a:tcPr marL="90000" marR="90000" marT="46800" marB="46800" anchor="ctr" anchorCtr="1"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Г</a:t>
                      </a:r>
                      <a:r>
                        <a:rPr kumimoji="0" lang="es-ES" sz="13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300" b="0" i="0" u="none" strike="noStrike" cap="none" normalizeH="0" baseline="0" dirty="0" smtClean="0">
                          <a:ln>
                            <a:noFill/>
                          </a:ln>
                          <a:solidFill>
                            <a:schemeClr val="tx1"/>
                          </a:solidFill>
                          <a:effectLst/>
                          <a:latin typeface="Verdana" pitchFamily="34" charset="0"/>
                        </a:rPr>
                        <a:t>org (</a:t>
                      </a:r>
                      <a:r>
                        <a:rPr kumimoji="0" lang="en-US" sz="1300" b="0" i="0" u="none" strike="noStrike" cap="none" normalizeH="0" baseline="0" dirty="0" err="1" smtClean="0">
                          <a:ln>
                            <a:noFill/>
                          </a:ln>
                          <a:solidFill>
                            <a:schemeClr val="tx1"/>
                          </a:solidFill>
                          <a:effectLst/>
                          <a:latin typeface="Verdana" pitchFamily="34" charset="0"/>
                        </a:rPr>
                        <a:t>molec</a:t>
                      </a:r>
                      <a:r>
                        <a:rPr kumimoji="0" lang="en-US" sz="1300" b="0" i="0" u="none" strike="noStrike" cap="none" normalizeH="0" baseline="0" dirty="0" smtClean="0">
                          <a:ln>
                            <a:noFill/>
                          </a:ln>
                          <a:solidFill>
                            <a:schemeClr val="tx1"/>
                          </a:solidFill>
                          <a:effectLst/>
                          <a:latin typeface="Verdana" pitchFamily="34" charset="0"/>
                        </a:rPr>
                        <a:t>/nm</a:t>
                      </a:r>
                      <a:r>
                        <a:rPr kumimoji="0" lang="en-US" sz="1300" b="0" i="0" u="none" strike="noStrike" cap="none" normalizeH="0" baseline="30000" dirty="0" smtClean="0">
                          <a:ln>
                            <a:noFill/>
                          </a:ln>
                          <a:solidFill>
                            <a:schemeClr val="tx1"/>
                          </a:solidFill>
                          <a:effectLst/>
                          <a:latin typeface="Verdana" pitchFamily="34" charset="0"/>
                        </a:rPr>
                        <a:t>2</a:t>
                      </a:r>
                      <a:r>
                        <a:rPr kumimoji="0" lang="en-US" sz="1300" b="0" i="0" u="none" strike="noStrike" cap="none" normalizeH="0" baseline="0" dirty="0" smtClean="0">
                          <a:ln>
                            <a:noFill/>
                          </a:ln>
                          <a:solidFill>
                            <a:schemeClr val="tx1"/>
                          </a:solidFill>
                          <a:effectLst/>
                          <a:latin typeface="Verdana" pitchFamily="34" charset="0"/>
                        </a:rPr>
                        <a:t>)</a:t>
                      </a:r>
                    </a:p>
                  </a:txBody>
                  <a:tcPr marL="90000" marR="90000" marT="46800" marB="46800" anchor="ctr" anchorCtr="1"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chemeClr val="tx1"/>
                          </a:solidFill>
                          <a:effectLst/>
                          <a:latin typeface="Verdana" pitchFamily="34" charset="0"/>
                        </a:rPr>
                        <a:t>%N</a:t>
                      </a:r>
                    </a:p>
                  </a:txBody>
                  <a:tcPr marL="90000" marR="90000" marT="46800" marB="46800" anchor="ctr" anchorCtr="1"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cs typeface="Arial" charset="0"/>
                        </a:rPr>
                        <a:t>SBA-15</a:t>
                      </a:r>
                    </a:p>
                  </a:txBody>
                  <a:tcPr marL="90000" marR="90000" marT="46800" marB="46800"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rPr>
                        <a:t>692</a:t>
                      </a:r>
                    </a:p>
                  </a:txBody>
                  <a:tcPr marL="90000" marR="90000" marT="46800" marB="46800"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smtClean="0">
                          <a:ln>
                            <a:noFill/>
                          </a:ln>
                          <a:solidFill>
                            <a:schemeClr val="tx1"/>
                          </a:solidFill>
                          <a:effectLst/>
                          <a:latin typeface="Arial" charset="0"/>
                        </a:rPr>
                        <a:t>90</a:t>
                      </a:r>
                    </a:p>
                  </a:txBody>
                  <a:tcPr marL="90000" marR="90000" marT="46800" marB="46800"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rPr>
                        <a:t>1.03</a:t>
                      </a:r>
                    </a:p>
                  </a:txBody>
                  <a:tcPr marL="90000" marR="90000" marT="46800" marB="46800"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rPr>
                        <a:t>--</a:t>
                      </a:r>
                    </a:p>
                  </a:txBody>
                  <a:tcPr marL="90000" marR="90000" marT="46800" marB="46800"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rPr>
                        <a:t>--</a:t>
                      </a:r>
                    </a:p>
                  </a:txBody>
                  <a:tcPr marL="90000" marR="90000" marT="46800" marB="46800"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r>
              <a:tr h="2778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cs typeface="Arial" charset="0"/>
                        </a:rPr>
                        <a:t>SBA15-(N)-6</a:t>
                      </a:r>
                    </a:p>
                  </a:txBody>
                  <a:tcPr marL="90000" marR="90000" marT="46800" marB="46800"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rPr>
                        <a:t>266</a:t>
                      </a:r>
                    </a:p>
                  </a:txBody>
                  <a:tcPr marL="90000" marR="90000" marT="46800" marB="46800"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smtClean="0">
                          <a:ln>
                            <a:noFill/>
                          </a:ln>
                          <a:solidFill>
                            <a:schemeClr val="tx1"/>
                          </a:solidFill>
                          <a:effectLst/>
                          <a:latin typeface="Arial" charset="0"/>
                        </a:rPr>
                        <a:t>78</a:t>
                      </a:r>
                    </a:p>
                  </a:txBody>
                  <a:tcPr marL="90000" marR="90000" marT="46800" marB="46800"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rPr>
                        <a:t>0.46</a:t>
                      </a:r>
                    </a:p>
                  </a:txBody>
                  <a:tcPr marL="90000" marR="90000" marT="46800" marB="46800"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smtClean="0">
                          <a:ln>
                            <a:noFill/>
                          </a:ln>
                          <a:solidFill>
                            <a:schemeClr val="tx1"/>
                          </a:solidFill>
                          <a:effectLst/>
                          <a:latin typeface="Arial" charset="0"/>
                        </a:rPr>
                        <a:t>2.3</a:t>
                      </a:r>
                    </a:p>
                  </a:txBody>
                  <a:tcPr marL="90000" marR="90000" marT="46800" marB="46800"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smtClean="0">
                          <a:ln>
                            <a:noFill/>
                          </a:ln>
                          <a:solidFill>
                            <a:schemeClr val="tx1"/>
                          </a:solidFill>
                          <a:effectLst/>
                          <a:latin typeface="Arial" charset="0"/>
                        </a:rPr>
                        <a:t>3.6</a:t>
                      </a:r>
                    </a:p>
                  </a:txBody>
                  <a:tcPr marL="90000" marR="90000" marT="46800" marB="46800" anchor="ctr" anchorCtr="1" horzOverflow="overflow">
                    <a:lnL>
                      <a:noFill/>
                    </a:lnL>
                    <a:lnR>
                      <a:noFill/>
                    </a:lnR>
                    <a:lnT>
                      <a:noFill/>
                    </a:lnT>
                    <a:lnB>
                      <a:noFill/>
                    </a:lnB>
                    <a:lnTlToBr>
                      <a:noFill/>
                    </a:lnTlToBr>
                    <a:lnBlToTr>
                      <a:noFill/>
                    </a:lnBlToTr>
                    <a:no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cs typeface="Arial" charset="0"/>
                        </a:rPr>
                        <a:t>SBA15-(NN)-6</a:t>
                      </a:r>
                    </a:p>
                  </a:txBody>
                  <a:tcPr marL="90000" marR="90000" marT="46800" marB="46800"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rPr>
                        <a:t>228</a:t>
                      </a:r>
                    </a:p>
                  </a:txBody>
                  <a:tcPr marL="90000" marR="90000" marT="46800" marB="46800"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smtClean="0">
                          <a:ln>
                            <a:noFill/>
                          </a:ln>
                          <a:solidFill>
                            <a:schemeClr val="tx1"/>
                          </a:solidFill>
                          <a:effectLst/>
                          <a:latin typeface="Arial" charset="0"/>
                        </a:rPr>
                        <a:t>72</a:t>
                      </a:r>
                    </a:p>
                  </a:txBody>
                  <a:tcPr marL="90000" marR="90000" marT="46800" marB="46800"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rPr>
                        <a:t>0.39</a:t>
                      </a:r>
                    </a:p>
                  </a:txBody>
                  <a:tcPr marL="90000" marR="90000" marT="46800" marB="46800"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rPr>
                        <a:t>1.8</a:t>
                      </a:r>
                    </a:p>
                  </a:txBody>
                  <a:tcPr marL="90000" marR="90000" marT="46800" marB="46800"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smtClean="0">
                          <a:ln>
                            <a:noFill/>
                          </a:ln>
                          <a:solidFill>
                            <a:schemeClr val="tx1"/>
                          </a:solidFill>
                          <a:effectLst/>
                          <a:latin typeface="Arial" charset="0"/>
                        </a:rPr>
                        <a:t>5.7</a:t>
                      </a:r>
                    </a:p>
                  </a:txBody>
                  <a:tcPr marL="90000" marR="90000" marT="46800" marB="46800" anchor="ctr" anchorCtr="1" horzOverflow="overflow">
                    <a:lnL>
                      <a:noFill/>
                    </a:lnL>
                    <a:lnR>
                      <a:noFill/>
                    </a:lnR>
                    <a:lnT>
                      <a:noFill/>
                    </a:lnT>
                    <a:lnB>
                      <a:noFill/>
                    </a:lnB>
                    <a:lnTlToBr>
                      <a:noFill/>
                    </a:lnTlToBr>
                    <a:lnBlToTr>
                      <a:noFill/>
                    </a:lnBlToTr>
                    <a:no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cs typeface="Arial" charset="0"/>
                        </a:rPr>
                        <a:t>SBA15-(NNN)-6</a:t>
                      </a:r>
                    </a:p>
                  </a:txBody>
                  <a:tcPr marL="90000" marR="90000" marT="46800" marB="46800"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rPr>
                        <a:t>150</a:t>
                      </a:r>
                    </a:p>
                  </a:txBody>
                  <a:tcPr marL="90000" marR="90000" marT="46800" marB="46800"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smtClean="0">
                          <a:ln>
                            <a:noFill/>
                          </a:ln>
                          <a:solidFill>
                            <a:schemeClr val="tx1"/>
                          </a:solidFill>
                          <a:effectLst/>
                          <a:latin typeface="Arial" charset="0"/>
                        </a:rPr>
                        <a:t>75</a:t>
                      </a:r>
                    </a:p>
                  </a:txBody>
                  <a:tcPr marL="90000" marR="90000" marT="46800" marB="46800"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rPr>
                        <a:t>0.26</a:t>
                      </a:r>
                    </a:p>
                  </a:txBody>
                  <a:tcPr marL="90000" marR="90000" marT="46800" marB="46800"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charset="0"/>
                        </a:rPr>
                        <a:t>1.4</a:t>
                      </a:r>
                    </a:p>
                  </a:txBody>
                  <a:tcPr marL="90000" marR="90000" marT="46800" marB="46800"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smtClean="0">
                          <a:ln>
                            <a:noFill/>
                          </a:ln>
                          <a:solidFill>
                            <a:schemeClr val="tx1"/>
                          </a:solidFill>
                          <a:effectLst/>
                          <a:latin typeface="Arial" charset="0"/>
                        </a:rPr>
                        <a:t>6.7</a:t>
                      </a:r>
                    </a:p>
                  </a:txBody>
                  <a:tcPr marL="90000" marR="90000" marT="46800" marB="46800"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6499" name="Object 47"/>
          <p:cNvGraphicFramePr>
            <a:graphicFrameLocks noChangeAspect="1"/>
          </p:cNvGraphicFramePr>
          <p:nvPr/>
        </p:nvGraphicFramePr>
        <p:xfrm>
          <a:off x="179388" y="1196752"/>
          <a:ext cx="4570412" cy="3840162"/>
        </p:xfrm>
        <a:graphic>
          <a:graphicData uri="http://schemas.openxmlformats.org/presentationml/2006/ole">
            <p:oleObj spid="_x0000_s106499" name="Graph" r:id="rId4" imgW="3735360" imgH="3137760" progId="">
              <p:embed/>
            </p:oleObj>
          </a:graphicData>
        </a:graphic>
      </p:graphicFrame>
      <p:graphicFrame>
        <p:nvGraphicFramePr>
          <p:cNvPr id="106498" name="Object 40"/>
          <p:cNvGraphicFramePr>
            <a:graphicFrameLocks noChangeAspect="1"/>
          </p:cNvGraphicFramePr>
          <p:nvPr/>
        </p:nvGraphicFramePr>
        <p:xfrm>
          <a:off x="4333875" y="1238027"/>
          <a:ext cx="4559300" cy="3781425"/>
        </p:xfrm>
        <a:graphic>
          <a:graphicData uri="http://schemas.openxmlformats.org/presentationml/2006/ole">
            <p:oleObj spid="_x0000_s106498" name="Graph" r:id="rId5" imgW="3454560" imgH="3077280" progId="">
              <p:embed/>
            </p:oleObj>
          </a:graphicData>
        </a:graphic>
      </p:graphicFrame>
      <p:sp>
        <p:nvSpPr>
          <p:cNvPr id="106529" name="Rectangle 42"/>
          <p:cNvSpPr>
            <a:spLocks noChangeArrowheads="1"/>
          </p:cNvSpPr>
          <p:nvPr/>
        </p:nvSpPr>
        <p:spPr bwMode="auto">
          <a:xfrm>
            <a:off x="5868144" y="5661248"/>
            <a:ext cx="3043313" cy="792162"/>
          </a:xfrm>
          <a:prstGeom prst="rect">
            <a:avLst/>
          </a:prstGeom>
          <a:noFill/>
          <a:ln w="9525">
            <a:noFill/>
            <a:miter lim="800000"/>
            <a:headEnd/>
            <a:tailEnd/>
          </a:ln>
        </p:spPr>
        <p:txBody>
          <a:bodyPr/>
          <a:lstStyle/>
          <a:p>
            <a:pPr marL="342900" indent="-342900" algn="ctr">
              <a:lnSpc>
                <a:spcPct val="130000"/>
              </a:lnSpc>
            </a:pPr>
            <a:r>
              <a:rPr lang="en-GB" sz="1600" b="1" dirty="0" smtClean="0">
                <a:solidFill>
                  <a:srgbClr val="0000CC"/>
                </a:solidFill>
                <a:sym typeface="Wingdings" pitchFamily="2" charset="2"/>
              </a:rPr>
              <a:t>Different textural properties</a:t>
            </a:r>
            <a:endParaRPr lang="en-GB" sz="1600" b="1" dirty="0">
              <a:solidFill>
                <a:srgbClr val="0000CC"/>
              </a:solidFill>
              <a:sym typeface="Symbol" pitchFamily="18" charset="2"/>
            </a:endParaRPr>
          </a:p>
          <a:p>
            <a:pPr marL="342900" indent="-342900" algn="ctr">
              <a:lnSpc>
                <a:spcPct val="130000"/>
              </a:lnSpc>
            </a:pPr>
            <a:r>
              <a:rPr lang="en-GB" sz="1600" b="1" dirty="0" smtClean="0">
                <a:solidFill>
                  <a:srgbClr val="0000CC"/>
                </a:solidFill>
                <a:sym typeface="Symbol" pitchFamily="18" charset="2"/>
              </a:rPr>
              <a:t>Different N content</a:t>
            </a:r>
            <a:endParaRPr lang="en-GB" sz="1600" b="1" dirty="0">
              <a:solidFill>
                <a:srgbClr val="0000CC"/>
              </a:solidFill>
              <a:sym typeface="Wingdings" pitchFamily="2" charset="2"/>
            </a:endParaRPr>
          </a:p>
        </p:txBody>
      </p:sp>
      <p:sp>
        <p:nvSpPr>
          <p:cNvPr id="106531" name="Rectangle 44"/>
          <p:cNvSpPr>
            <a:spLocks noChangeArrowheads="1"/>
          </p:cNvSpPr>
          <p:nvPr/>
        </p:nvSpPr>
        <p:spPr bwMode="auto">
          <a:xfrm>
            <a:off x="6185147" y="4906963"/>
            <a:ext cx="2851349" cy="466253"/>
          </a:xfrm>
          <a:prstGeom prst="rect">
            <a:avLst/>
          </a:prstGeom>
          <a:noFill/>
          <a:ln w="9525">
            <a:noFill/>
            <a:miter lim="800000"/>
            <a:headEnd/>
            <a:tailEnd/>
          </a:ln>
        </p:spPr>
        <p:txBody>
          <a:bodyPr/>
          <a:lstStyle/>
          <a:p>
            <a:pPr marL="342900" indent="-342900">
              <a:lnSpc>
                <a:spcPct val="130000"/>
              </a:lnSpc>
            </a:pPr>
            <a:r>
              <a:rPr lang="en-GB" sz="1600" dirty="0" smtClean="0">
                <a:latin typeface="Verdana" pitchFamily="34" charset="0"/>
                <a:sym typeface="Wingdings" pitchFamily="2" charset="2"/>
              </a:rPr>
              <a:t>Dried at </a:t>
            </a:r>
            <a:r>
              <a:rPr lang="en-GB" sz="1600" dirty="0" err="1" smtClean="0">
                <a:latin typeface="Verdana" pitchFamily="34" charset="0"/>
                <a:sym typeface="Wingdings" pitchFamily="2" charset="2"/>
              </a:rPr>
              <a:t>20ºC</a:t>
            </a:r>
            <a:r>
              <a:rPr lang="en-GB" sz="1600" dirty="0">
                <a:latin typeface="Verdana" pitchFamily="34" charset="0"/>
                <a:sym typeface="Wingdings" pitchFamily="2" charset="2"/>
              </a:rPr>
              <a:t>, 24h</a:t>
            </a:r>
          </a:p>
        </p:txBody>
      </p:sp>
      <p:sp>
        <p:nvSpPr>
          <p:cNvPr id="106532" name="Rectangle 45"/>
          <p:cNvSpPr>
            <a:spLocks noChangeArrowheads="1"/>
          </p:cNvSpPr>
          <p:nvPr/>
        </p:nvSpPr>
        <p:spPr bwMode="auto">
          <a:xfrm>
            <a:off x="1622077" y="1203102"/>
            <a:ext cx="2085827" cy="307777"/>
          </a:xfrm>
          <a:prstGeom prst="rect">
            <a:avLst/>
          </a:prstGeom>
          <a:noFill/>
          <a:ln w="9525">
            <a:noFill/>
            <a:miter lim="800000"/>
            <a:headEnd/>
            <a:tailEnd/>
          </a:ln>
        </p:spPr>
        <p:txBody>
          <a:bodyPr wrap="none">
            <a:spAutoFit/>
          </a:bodyPr>
          <a:lstStyle/>
          <a:p>
            <a:r>
              <a:rPr lang="en-US" sz="1400" b="1" dirty="0" err="1" smtClean="0">
                <a:solidFill>
                  <a:srgbClr val="000099"/>
                </a:solidFill>
                <a:latin typeface="Verdana" pitchFamily="34" charset="0"/>
              </a:rPr>
              <a:t>N</a:t>
            </a:r>
            <a:r>
              <a:rPr lang="en-US" sz="1400" b="1" baseline="-25000" dirty="0" err="1" smtClean="0">
                <a:solidFill>
                  <a:srgbClr val="000099"/>
                </a:solidFill>
                <a:latin typeface="Verdana" pitchFamily="34" charset="0"/>
              </a:rPr>
              <a:t>2</a:t>
            </a:r>
            <a:r>
              <a:rPr lang="en-US" sz="1400" b="1" dirty="0" smtClean="0">
                <a:solidFill>
                  <a:srgbClr val="000099"/>
                </a:solidFill>
                <a:latin typeface="Verdana" pitchFamily="34" charset="0"/>
              </a:rPr>
              <a:t> adsorption, </a:t>
            </a:r>
            <a:r>
              <a:rPr lang="en-US" sz="1400" b="1" dirty="0" err="1">
                <a:solidFill>
                  <a:srgbClr val="000099"/>
                </a:solidFill>
                <a:latin typeface="Verdana" pitchFamily="34" charset="0"/>
              </a:rPr>
              <a:t>77K</a:t>
            </a:r>
            <a:endParaRPr lang="en-US" sz="1400" b="1" dirty="0">
              <a:solidFill>
                <a:srgbClr val="000099"/>
              </a:solidFill>
              <a:latin typeface="Verdana" pitchFamily="34" charset="0"/>
            </a:endParaRPr>
          </a:p>
        </p:txBody>
      </p:sp>
      <p:sp>
        <p:nvSpPr>
          <p:cNvPr id="106533" name="Rectangle 46"/>
          <p:cNvSpPr>
            <a:spLocks noChangeArrowheads="1"/>
          </p:cNvSpPr>
          <p:nvPr/>
        </p:nvSpPr>
        <p:spPr bwMode="auto">
          <a:xfrm>
            <a:off x="6313488" y="1196752"/>
            <a:ext cx="608012" cy="304800"/>
          </a:xfrm>
          <a:prstGeom prst="rect">
            <a:avLst/>
          </a:prstGeom>
          <a:noFill/>
          <a:ln w="9525">
            <a:noFill/>
            <a:miter lim="800000"/>
            <a:headEnd/>
            <a:tailEnd/>
          </a:ln>
        </p:spPr>
        <p:txBody>
          <a:bodyPr wrap="none">
            <a:spAutoFit/>
          </a:bodyPr>
          <a:lstStyle/>
          <a:p>
            <a:r>
              <a:rPr lang="en-US" sz="1400" b="1">
                <a:solidFill>
                  <a:srgbClr val="000099"/>
                </a:solidFill>
                <a:latin typeface="Verdana" pitchFamily="34" charset="0"/>
              </a:rPr>
              <a:t>XRD</a:t>
            </a:r>
          </a:p>
        </p:txBody>
      </p:sp>
      <p:sp>
        <p:nvSpPr>
          <p:cNvPr id="106535" name="Rectangle 70"/>
          <p:cNvSpPr>
            <a:spLocks noChangeArrowheads="1"/>
          </p:cNvSpPr>
          <p:nvPr/>
        </p:nvSpPr>
        <p:spPr bwMode="auto">
          <a:xfrm>
            <a:off x="755650" y="549275"/>
            <a:ext cx="7129463" cy="719485"/>
          </a:xfrm>
          <a:prstGeom prst="rect">
            <a:avLst/>
          </a:prstGeom>
          <a:noFill/>
          <a:ln w="9525">
            <a:noFill/>
            <a:miter lim="800000"/>
            <a:headEnd/>
            <a:tailEnd/>
          </a:ln>
        </p:spPr>
        <p:txBody>
          <a:bodyPr/>
          <a:lstStyle/>
          <a:p>
            <a:pPr algn="just">
              <a:lnSpc>
                <a:spcPct val="50000"/>
              </a:lnSpc>
              <a:spcBef>
                <a:spcPct val="50000"/>
              </a:spcBef>
              <a:buFontTx/>
              <a:buChar char="•"/>
            </a:pPr>
            <a:endParaRPr lang="en-US" sz="1600" dirty="0">
              <a:solidFill>
                <a:srgbClr val="000099"/>
              </a:solidFill>
              <a:latin typeface="Verdana" pitchFamily="34" charset="0"/>
            </a:endParaRPr>
          </a:p>
          <a:p>
            <a:pPr algn="ctr">
              <a:lnSpc>
                <a:spcPct val="50000"/>
              </a:lnSpc>
              <a:spcBef>
                <a:spcPct val="50000"/>
              </a:spcBef>
            </a:pPr>
            <a:r>
              <a:rPr lang="en-US" sz="2000" b="1" dirty="0" smtClean="0"/>
              <a:t>CO2 adsorption on amino-grafted </a:t>
            </a:r>
            <a:r>
              <a:rPr lang="en-US" sz="2000" b="1" dirty="0" err="1" smtClean="0"/>
              <a:t>SAB</a:t>
            </a:r>
            <a:r>
              <a:rPr lang="en-US" sz="2000" b="1" dirty="0" smtClean="0"/>
              <a:t>-15</a:t>
            </a:r>
            <a:endParaRPr lang="en-US" sz="2000" b="1" dirty="0"/>
          </a:p>
        </p:txBody>
      </p:sp>
      <p:grpSp>
        <p:nvGrpSpPr>
          <p:cNvPr id="14" name="21 Grupo"/>
          <p:cNvGrpSpPr>
            <a:grpSpLocks/>
          </p:cNvGrpSpPr>
          <p:nvPr/>
        </p:nvGrpSpPr>
        <p:grpSpPr bwMode="auto">
          <a:xfrm>
            <a:off x="323850" y="188913"/>
            <a:ext cx="4319588" cy="400110"/>
            <a:chOff x="323528" y="188640"/>
            <a:chExt cx="4968552" cy="400170"/>
          </a:xfrm>
        </p:grpSpPr>
        <p:sp>
          <p:nvSpPr>
            <p:cNvPr id="18" name="22 CuadroTexto"/>
            <p:cNvSpPr txBox="1">
              <a:spLocks noChangeArrowheads="1"/>
            </p:cNvSpPr>
            <p:nvPr/>
          </p:nvSpPr>
          <p:spPr bwMode="auto">
            <a:xfrm>
              <a:off x="1331542" y="188640"/>
              <a:ext cx="2948881" cy="400170"/>
            </a:xfrm>
            <a:prstGeom prst="rect">
              <a:avLst/>
            </a:prstGeom>
            <a:solidFill>
              <a:srgbClr val="FFF8EF"/>
            </a:solidFill>
            <a:ln w="9525">
              <a:noFill/>
              <a:miter lim="800000"/>
              <a:headEnd/>
              <a:tailEnd/>
            </a:ln>
          </p:spPr>
          <p:txBody>
            <a:bodyPr wrap="none">
              <a:spAutoFit/>
            </a:bodyPr>
            <a:lstStyle/>
            <a:p>
              <a:pPr algn="ctr"/>
              <a:r>
                <a:rPr lang="es-ES" sz="2000" b="1" dirty="0" err="1" smtClean="0">
                  <a:solidFill>
                    <a:srgbClr val="000099"/>
                  </a:solidFill>
                  <a:cs typeface="Arial" charset="0"/>
                </a:rPr>
                <a:t>RESULTS</a:t>
              </a:r>
              <a:r>
                <a:rPr lang="es-ES" sz="2000" b="1" dirty="0" smtClean="0">
                  <a:solidFill>
                    <a:srgbClr val="000099"/>
                  </a:solidFill>
                  <a:cs typeface="Arial" charset="0"/>
                </a:rPr>
                <a:t> – </a:t>
              </a:r>
              <a:r>
                <a:rPr lang="es-ES" sz="2000" b="1" dirty="0" err="1" smtClean="0">
                  <a:solidFill>
                    <a:srgbClr val="000099"/>
                  </a:solidFill>
                  <a:cs typeface="Arial" charset="0"/>
                </a:rPr>
                <a:t>SBA</a:t>
              </a:r>
              <a:r>
                <a:rPr lang="es-ES" sz="2000" b="1" dirty="0" smtClean="0">
                  <a:solidFill>
                    <a:srgbClr val="000099"/>
                  </a:solidFill>
                  <a:cs typeface="Arial" charset="0"/>
                </a:rPr>
                <a:t>-15</a:t>
              </a:r>
              <a:endParaRPr lang="es-ES" sz="2000" b="1" dirty="0">
                <a:solidFill>
                  <a:srgbClr val="000099"/>
                </a:solidFill>
                <a:cs typeface="Arial" charset="0"/>
              </a:endParaRPr>
            </a:p>
          </p:txBody>
        </p:sp>
        <p:sp>
          <p:nvSpPr>
            <p:cNvPr id="19" name="18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grpSp>
      <p:sp>
        <p:nvSpPr>
          <p:cNvPr id="20" name="19 Rectángulo"/>
          <p:cNvSpPr/>
          <p:nvPr/>
        </p:nvSpPr>
        <p:spPr>
          <a:xfrm>
            <a:off x="1691680" y="5689714"/>
            <a:ext cx="2232248" cy="792088"/>
          </a:xfrm>
          <a:prstGeom prst="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Rectángulo"/>
          <p:cNvSpPr/>
          <p:nvPr/>
        </p:nvSpPr>
        <p:spPr>
          <a:xfrm>
            <a:off x="5283696" y="5690276"/>
            <a:ext cx="512440" cy="792088"/>
          </a:xfrm>
          <a:prstGeom prst="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65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29" grpId="0"/>
      <p:bldP spid="20" grpId="0" animBg="1"/>
      <p:bldP spid="2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67"/>
          <p:cNvGrpSpPr>
            <a:grpSpLocks/>
          </p:cNvGrpSpPr>
          <p:nvPr/>
        </p:nvGrpSpPr>
        <p:grpSpPr bwMode="auto">
          <a:xfrm>
            <a:off x="230188" y="3795713"/>
            <a:ext cx="8231187" cy="2586037"/>
            <a:chOff x="104" y="2322"/>
            <a:chExt cx="5315" cy="1758"/>
          </a:xfrm>
        </p:grpSpPr>
        <p:grpSp>
          <p:nvGrpSpPr>
            <p:cNvPr id="37" name="Group 368"/>
            <p:cNvGrpSpPr>
              <a:grpSpLocks/>
            </p:cNvGrpSpPr>
            <p:nvPr/>
          </p:nvGrpSpPr>
          <p:grpSpPr bwMode="auto">
            <a:xfrm>
              <a:off x="104" y="2334"/>
              <a:ext cx="2574" cy="1739"/>
              <a:chOff x="104" y="2334"/>
              <a:chExt cx="2574" cy="1739"/>
            </a:xfrm>
          </p:grpSpPr>
          <p:graphicFrame>
            <p:nvGraphicFramePr>
              <p:cNvPr id="48" name="Object 369"/>
              <p:cNvGraphicFramePr>
                <a:graphicFrameLocks noChangeAspect="1"/>
              </p:cNvGraphicFramePr>
              <p:nvPr/>
            </p:nvGraphicFramePr>
            <p:xfrm>
              <a:off x="104" y="2334"/>
              <a:ext cx="2574" cy="1739"/>
            </p:xfrm>
            <a:graphic>
              <a:graphicData uri="http://schemas.openxmlformats.org/presentationml/2006/ole">
                <p:oleObj spid="_x0000_s107524" name="Gráfico" r:id="rId4" imgW="9210751" imgH="6219749" progId="Excel.Sheet.8">
                  <p:embed/>
                </p:oleObj>
              </a:graphicData>
            </a:graphic>
          </p:graphicFrame>
          <p:sp>
            <p:nvSpPr>
              <p:cNvPr id="49" name="Text Box 370"/>
              <p:cNvSpPr txBox="1">
                <a:spLocks noChangeArrowheads="1"/>
              </p:cNvSpPr>
              <p:nvPr/>
            </p:nvSpPr>
            <p:spPr bwMode="auto">
              <a:xfrm>
                <a:off x="1953" y="3499"/>
                <a:ext cx="662" cy="229"/>
              </a:xfrm>
              <a:prstGeom prst="rect">
                <a:avLst/>
              </a:prstGeom>
              <a:noFill/>
              <a:ln w="9525">
                <a:noFill/>
                <a:miter lim="800000"/>
                <a:headEnd/>
                <a:tailEnd/>
              </a:ln>
            </p:spPr>
            <p:txBody>
              <a:bodyPr wrap="none">
                <a:spAutoFit/>
              </a:bodyPr>
              <a:lstStyle/>
              <a:p>
                <a:r>
                  <a:rPr lang="en-US" sz="1600" b="1">
                    <a:latin typeface="Verdana" pitchFamily="34" charset="0"/>
                  </a:rPr>
                  <a:t>SBA-15</a:t>
                </a:r>
              </a:p>
            </p:txBody>
          </p:sp>
          <p:sp>
            <p:nvSpPr>
              <p:cNvPr id="50" name="Text Box 371"/>
              <p:cNvSpPr txBox="1">
                <a:spLocks noChangeArrowheads="1"/>
              </p:cNvSpPr>
              <p:nvPr/>
            </p:nvSpPr>
            <p:spPr bwMode="auto">
              <a:xfrm>
                <a:off x="657" y="2451"/>
                <a:ext cx="1375" cy="209"/>
              </a:xfrm>
              <a:prstGeom prst="rect">
                <a:avLst/>
              </a:prstGeom>
              <a:noFill/>
              <a:ln w="9525">
                <a:noFill/>
                <a:miter lim="800000"/>
                <a:headEnd/>
                <a:tailEnd/>
              </a:ln>
            </p:spPr>
            <p:txBody>
              <a:bodyPr wrap="none">
                <a:spAutoFit/>
              </a:bodyPr>
              <a:lstStyle/>
              <a:p>
                <a:r>
                  <a:rPr lang="es-ES" sz="1400" dirty="0">
                    <a:latin typeface="Verdana" pitchFamily="34" charset="0"/>
                  </a:rPr>
                  <a:t>Reversible </a:t>
                </a:r>
                <a:r>
                  <a:rPr lang="es-ES" sz="1400" dirty="0" err="1" smtClean="0">
                    <a:latin typeface="Verdana" pitchFamily="34" charset="0"/>
                  </a:rPr>
                  <a:t>adsorption</a:t>
                </a:r>
                <a:endParaRPr lang="es-ES" sz="1400" dirty="0">
                  <a:latin typeface="Verdana" pitchFamily="34" charset="0"/>
                </a:endParaRPr>
              </a:p>
            </p:txBody>
          </p:sp>
          <p:sp>
            <p:nvSpPr>
              <p:cNvPr id="51" name="Oval 372"/>
              <p:cNvSpPr>
                <a:spLocks noChangeArrowheads="1"/>
              </p:cNvSpPr>
              <p:nvPr/>
            </p:nvSpPr>
            <p:spPr bwMode="auto">
              <a:xfrm>
                <a:off x="858" y="3431"/>
                <a:ext cx="139" cy="119"/>
              </a:xfrm>
              <a:prstGeom prst="ellipse">
                <a:avLst/>
              </a:prstGeom>
              <a:noFill/>
              <a:ln w="22225">
                <a:solidFill>
                  <a:srgbClr val="CC0000"/>
                </a:solidFill>
                <a:round/>
                <a:headEnd/>
                <a:tailEnd/>
              </a:ln>
            </p:spPr>
            <p:txBody>
              <a:bodyPr wrap="none" anchor="ctr"/>
              <a:lstStyle/>
              <a:p>
                <a:endParaRPr lang="en-US"/>
              </a:p>
            </p:txBody>
          </p:sp>
          <p:sp>
            <p:nvSpPr>
              <p:cNvPr id="52" name="Text Box 373"/>
              <p:cNvSpPr txBox="1">
                <a:spLocks noChangeArrowheads="1"/>
              </p:cNvSpPr>
              <p:nvPr/>
            </p:nvSpPr>
            <p:spPr bwMode="auto">
              <a:xfrm>
                <a:off x="621" y="2729"/>
                <a:ext cx="1230" cy="230"/>
              </a:xfrm>
              <a:prstGeom prst="rect">
                <a:avLst/>
              </a:prstGeom>
              <a:noFill/>
              <a:ln w="9525">
                <a:noFill/>
                <a:miter lim="800000"/>
                <a:headEnd/>
                <a:tailEnd/>
              </a:ln>
            </p:spPr>
            <p:txBody>
              <a:bodyPr wrap="none">
                <a:spAutoFit/>
              </a:bodyPr>
              <a:lstStyle/>
              <a:p>
                <a:r>
                  <a:rPr lang="en-GB" sz="1600" b="1" dirty="0">
                    <a:solidFill>
                      <a:srgbClr val="CC0000"/>
                    </a:solidFill>
                    <a:latin typeface="Verdana" pitchFamily="34" charset="0"/>
                    <a:sym typeface="Symbol" pitchFamily="18" charset="2"/>
                  </a:rPr>
                  <a:t>19,7 mg CO</a:t>
                </a:r>
                <a:r>
                  <a:rPr lang="en-GB" sz="1600" b="1" baseline="-25000" dirty="0">
                    <a:solidFill>
                      <a:srgbClr val="CC0000"/>
                    </a:solidFill>
                    <a:latin typeface="Verdana" pitchFamily="34" charset="0"/>
                    <a:sym typeface="Symbol" pitchFamily="18" charset="2"/>
                  </a:rPr>
                  <a:t>2</a:t>
                </a:r>
                <a:r>
                  <a:rPr lang="en-GB" sz="1600" b="1" dirty="0">
                    <a:solidFill>
                      <a:srgbClr val="CC0000"/>
                    </a:solidFill>
                    <a:latin typeface="Verdana" pitchFamily="34" charset="0"/>
                    <a:sym typeface="Symbol" pitchFamily="18" charset="2"/>
                  </a:rPr>
                  <a:t>/g</a:t>
                </a:r>
                <a:endParaRPr lang="es-ES" sz="1600" b="1" dirty="0">
                  <a:solidFill>
                    <a:srgbClr val="CC0000"/>
                  </a:solidFill>
                  <a:latin typeface="Verdana" pitchFamily="34" charset="0"/>
                  <a:sym typeface="Symbol" pitchFamily="18" charset="2"/>
                </a:endParaRPr>
              </a:p>
            </p:txBody>
          </p:sp>
          <p:sp>
            <p:nvSpPr>
              <p:cNvPr id="53" name="Line 374"/>
              <p:cNvSpPr>
                <a:spLocks noChangeShapeType="1"/>
              </p:cNvSpPr>
              <p:nvPr/>
            </p:nvSpPr>
            <p:spPr bwMode="auto">
              <a:xfrm flipV="1">
                <a:off x="951" y="2959"/>
                <a:ext cx="90" cy="468"/>
              </a:xfrm>
              <a:prstGeom prst="line">
                <a:avLst/>
              </a:prstGeom>
              <a:noFill/>
              <a:ln w="22225">
                <a:solidFill>
                  <a:srgbClr val="CC0000"/>
                </a:solidFill>
                <a:round/>
                <a:headEnd/>
                <a:tailEnd type="triangle" w="med" len="med"/>
              </a:ln>
            </p:spPr>
            <p:txBody>
              <a:bodyPr/>
              <a:lstStyle/>
              <a:p>
                <a:endParaRPr lang="es-ES"/>
              </a:p>
            </p:txBody>
          </p:sp>
          <p:sp>
            <p:nvSpPr>
              <p:cNvPr id="54" name="Line 375"/>
              <p:cNvSpPr>
                <a:spLocks noChangeShapeType="1"/>
              </p:cNvSpPr>
              <p:nvPr/>
            </p:nvSpPr>
            <p:spPr bwMode="auto">
              <a:xfrm flipV="1">
                <a:off x="932" y="3472"/>
                <a:ext cx="0" cy="256"/>
              </a:xfrm>
              <a:prstGeom prst="line">
                <a:avLst/>
              </a:prstGeom>
              <a:noFill/>
              <a:ln w="15875">
                <a:solidFill>
                  <a:schemeClr val="tx1"/>
                </a:solidFill>
                <a:prstDash val="sysDot"/>
                <a:round/>
                <a:headEnd/>
                <a:tailEnd/>
              </a:ln>
            </p:spPr>
            <p:txBody>
              <a:bodyPr lIns="90000" tIns="46800" rIns="90000" bIns="46800">
                <a:spAutoFit/>
              </a:bodyPr>
              <a:lstStyle/>
              <a:p>
                <a:endParaRPr lang="es-ES"/>
              </a:p>
            </p:txBody>
          </p:sp>
        </p:grpSp>
        <p:grpSp>
          <p:nvGrpSpPr>
            <p:cNvPr id="38" name="Group 376"/>
            <p:cNvGrpSpPr>
              <a:grpSpLocks/>
            </p:cNvGrpSpPr>
            <p:nvPr/>
          </p:nvGrpSpPr>
          <p:grpSpPr bwMode="auto">
            <a:xfrm>
              <a:off x="2836" y="2322"/>
              <a:ext cx="2583" cy="1758"/>
              <a:chOff x="2836" y="2322"/>
              <a:chExt cx="2583" cy="1758"/>
            </a:xfrm>
          </p:grpSpPr>
          <p:graphicFrame>
            <p:nvGraphicFramePr>
              <p:cNvPr id="39" name="Object 377"/>
              <p:cNvGraphicFramePr>
                <a:graphicFrameLocks noChangeAspect="1"/>
              </p:cNvGraphicFramePr>
              <p:nvPr/>
            </p:nvGraphicFramePr>
            <p:xfrm>
              <a:off x="2836" y="2322"/>
              <a:ext cx="2583" cy="1758"/>
            </p:xfrm>
            <a:graphic>
              <a:graphicData uri="http://schemas.openxmlformats.org/presentationml/2006/ole">
                <p:oleObj spid="_x0000_s107525" name="Gráfico" r:id="rId5" imgW="9982200" imgH="5505602" progId="Excel.Sheet.8">
                  <p:embed/>
                </p:oleObj>
              </a:graphicData>
            </a:graphic>
          </p:graphicFrame>
          <p:sp>
            <p:nvSpPr>
              <p:cNvPr id="40" name="Text Box 378"/>
              <p:cNvSpPr txBox="1">
                <a:spLocks noChangeArrowheads="1"/>
              </p:cNvSpPr>
              <p:nvPr/>
            </p:nvSpPr>
            <p:spPr bwMode="auto">
              <a:xfrm>
                <a:off x="4040" y="3485"/>
                <a:ext cx="1306" cy="230"/>
              </a:xfrm>
              <a:prstGeom prst="rect">
                <a:avLst/>
              </a:prstGeom>
              <a:noFill/>
              <a:ln w="9525">
                <a:noFill/>
                <a:miter lim="800000"/>
                <a:headEnd/>
                <a:tailEnd/>
              </a:ln>
            </p:spPr>
            <p:txBody>
              <a:bodyPr wrap="none">
                <a:spAutoFit/>
              </a:bodyPr>
              <a:lstStyle/>
              <a:p>
                <a:r>
                  <a:rPr lang="en-US" sz="1600" b="1" dirty="0" err="1" smtClean="0">
                    <a:latin typeface="Verdana" pitchFamily="34" charset="0"/>
                  </a:rPr>
                  <a:t>SBA15</a:t>
                </a:r>
                <a:r>
                  <a:rPr lang="en-US" sz="1600" b="1" dirty="0" smtClean="0">
                    <a:latin typeface="Verdana" pitchFamily="34" charset="0"/>
                  </a:rPr>
                  <a:t>-</a:t>
                </a:r>
                <a:r>
                  <a:rPr lang="en-US" sz="1600" b="1" dirty="0">
                    <a:latin typeface="Verdana" pitchFamily="34" charset="0"/>
                  </a:rPr>
                  <a:t>(</a:t>
                </a:r>
                <a:r>
                  <a:rPr lang="en-US" sz="1600" b="1" dirty="0" err="1">
                    <a:latin typeface="Verdana" pitchFamily="34" charset="0"/>
                  </a:rPr>
                  <a:t>NNN</a:t>
                </a:r>
                <a:r>
                  <a:rPr lang="en-US" sz="1600" b="1" dirty="0">
                    <a:latin typeface="Verdana" pitchFamily="34" charset="0"/>
                  </a:rPr>
                  <a:t>)-6</a:t>
                </a:r>
              </a:p>
            </p:txBody>
          </p:sp>
          <p:sp>
            <p:nvSpPr>
              <p:cNvPr id="41" name="Text Box 379"/>
              <p:cNvSpPr txBox="1">
                <a:spLocks noChangeArrowheads="1"/>
              </p:cNvSpPr>
              <p:nvPr/>
            </p:nvSpPr>
            <p:spPr bwMode="auto">
              <a:xfrm>
                <a:off x="3280" y="2437"/>
                <a:ext cx="1279" cy="209"/>
              </a:xfrm>
              <a:prstGeom prst="rect">
                <a:avLst/>
              </a:prstGeom>
              <a:noFill/>
              <a:ln w="9525">
                <a:noFill/>
                <a:miter lim="800000"/>
                <a:headEnd/>
                <a:tailEnd/>
              </a:ln>
            </p:spPr>
            <p:txBody>
              <a:bodyPr wrap="none">
                <a:spAutoFit/>
              </a:bodyPr>
              <a:lstStyle/>
              <a:p>
                <a:r>
                  <a:rPr lang="es-ES" sz="1400" dirty="0" err="1" smtClean="0">
                    <a:latin typeface="Verdana" pitchFamily="34" charset="0"/>
                  </a:rPr>
                  <a:t>Partially</a:t>
                </a:r>
                <a:r>
                  <a:rPr lang="es-ES" sz="1400" dirty="0" smtClean="0">
                    <a:latin typeface="Verdana" pitchFamily="34" charset="0"/>
                  </a:rPr>
                  <a:t> irreversible</a:t>
                </a:r>
                <a:endParaRPr lang="es-ES" sz="1400" dirty="0">
                  <a:latin typeface="Verdana" pitchFamily="34" charset="0"/>
                </a:endParaRPr>
              </a:p>
            </p:txBody>
          </p:sp>
          <p:sp>
            <p:nvSpPr>
              <p:cNvPr id="42" name="Line 380"/>
              <p:cNvSpPr>
                <a:spLocks noChangeShapeType="1"/>
              </p:cNvSpPr>
              <p:nvPr/>
            </p:nvSpPr>
            <p:spPr bwMode="auto">
              <a:xfrm flipV="1">
                <a:off x="4251" y="2827"/>
                <a:ext cx="301" cy="58"/>
              </a:xfrm>
              <a:prstGeom prst="line">
                <a:avLst/>
              </a:prstGeom>
              <a:noFill/>
              <a:ln w="9525">
                <a:solidFill>
                  <a:srgbClr val="0033CC"/>
                </a:solidFill>
                <a:round/>
                <a:headEnd/>
                <a:tailEnd type="triangle" w="med" len="med"/>
              </a:ln>
            </p:spPr>
            <p:txBody>
              <a:bodyPr/>
              <a:lstStyle/>
              <a:p>
                <a:endParaRPr lang="es-ES"/>
              </a:p>
            </p:txBody>
          </p:sp>
          <p:sp>
            <p:nvSpPr>
              <p:cNvPr id="43" name="Line 381"/>
              <p:cNvSpPr>
                <a:spLocks noChangeShapeType="1"/>
              </p:cNvSpPr>
              <p:nvPr/>
            </p:nvSpPr>
            <p:spPr bwMode="auto">
              <a:xfrm flipH="1">
                <a:off x="3923" y="2664"/>
                <a:ext cx="317" cy="48"/>
              </a:xfrm>
              <a:prstGeom prst="line">
                <a:avLst/>
              </a:prstGeom>
              <a:noFill/>
              <a:ln w="9525">
                <a:solidFill>
                  <a:srgbClr val="0033CC"/>
                </a:solidFill>
                <a:round/>
                <a:headEnd/>
                <a:tailEnd type="triangle" w="med" len="med"/>
              </a:ln>
            </p:spPr>
            <p:txBody>
              <a:bodyPr/>
              <a:lstStyle/>
              <a:p>
                <a:endParaRPr lang="es-ES"/>
              </a:p>
            </p:txBody>
          </p:sp>
          <p:sp>
            <p:nvSpPr>
              <p:cNvPr id="44" name="Oval 382"/>
              <p:cNvSpPr>
                <a:spLocks noChangeArrowheads="1"/>
              </p:cNvSpPr>
              <p:nvPr/>
            </p:nvSpPr>
            <p:spPr bwMode="auto">
              <a:xfrm>
                <a:off x="3567" y="2887"/>
                <a:ext cx="133" cy="131"/>
              </a:xfrm>
              <a:prstGeom prst="ellipse">
                <a:avLst/>
              </a:prstGeom>
              <a:noFill/>
              <a:ln w="22225">
                <a:solidFill>
                  <a:srgbClr val="CC0000"/>
                </a:solidFill>
                <a:round/>
                <a:headEnd/>
                <a:tailEnd/>
              </a:ln>
            </p:spPr>
            <p:txBody>
              <a:bodyPr wrap="none" anchor="ctr"/>
              <a:lstStyle/>
              <a:p>
                <a:endParaRPr lang="en-US"/>
              </a:p>
            </p:txBody>
          </p:sp>
          <p:sp>
            <p:nvSpPr>
              <p:cNvPr id="45" name="Line 383"/>
              <p:cNvSpPr>
                <a:spLocks noChangeShapeType="1"/>
              </p:cNvSpPr>
              <p:nvPr/>
            </p:nvSpPr>
            <p:spPr bwMode="auto">
              <a:xfrm>
                <a:off x="3700" y="2987"/>
                <a:ext cx="290" cy="133"/>
              </a:xfrm>
              <a:prstGeom prst="line">
                <a:avLst/>
              </a:prstGeom>
              <a:noFill/>
              <a:ln w="22225">
                <a:solidFill>
                  <a:srgbClr val="CC0000"/>
                </a:solidFill>
                <a:round/>
                <a:headEnd/>
                <a:tailEnd type="triangle" w="med" len="med"/>
              </a:ln>
            </p:spPr>
            <p:txBody>
              <a:bodyPr/>
              <a:lstStyle/>
              <a:p>
                <a:endParaRPr lang="es-ES"/>
              </a:p>
            </p:txBody>
          </p:sp>
          <p:sp>
            <p:nvSpPr>
              <p:cNvPr id="46" name="Text Box 384"/>
              <p:cNvSpPr txBox="1">
                <a:spLocks noChangeArrowheads="1"/>
              </p:cNvSpPr>
              <p:nvPr/>
            </p:nvSpPr>
            <p:spPr bwMode="auto">
              <a:xfrm>
                <a:off x="4000" y="3068"/>
                <a:ext cx="1230" cy="230"/>
              </a:xfrm>
              <a:prstGeom prst="rect">
                <a:avLst/>
              </a:prstGeom>
              <a:noFill/>
              <a:ln w="9525">
                <a:noFill/>
                <a:miter lim="800000"/>
                <a:headEnd/>
                <a:tailEnd/>
              </a:ln>
            </p:spPr>
            <p:txBody>
              <a:bodyPr wrap="none">
                <a:spAutoFit/>
              </a:bodyPr>
              <a:lstStyle/>
              <a:p>
                <a:r>
                  <a:rPr lang="en-GB" sz="1600" b="1" dirty="0">
                    <a:solidFill>
                      <a:srgbClr val="CC0000"/>
                    </a:solidFill>
                    <a:latin typeface="Verdana" pitchFamily="34" charset="0"/>
                    <a:sym typeface="Symbol" pitchFamily="18" charset="2"/>
                  </a:rPr>
                  <a:t>66,8 mg CO</a:t>
                </a:r>
                <a:r>
                  <a:rPr lang="en-GB" sz="1600" b="1" baseline="-25000" dirty="0">
                    <a:solidFill>
                      <a:srgbClr val="CC0000"/>
                    </a:solidFill>
                    <a:latin typeface="Verdana" pitchFamily="34" charset="0"/>
                    <a:sym typeface="Symbol" pitchFamily="18" charset="2"/>
                  </a:rPr>
                  <a:t>2</a:t>
                </a:r>
                <a:r>
                  <a:rPr lang="en-GB" sz="1600" b="1" dirty="0">
                    <a:solidFill>
                      <a:srgbClr val="CC0000"/>
                    </a:solidFill>
                    <a:latin typeface="Verdana" pitchFamily="34" charset="0"/>
                    <a:sym typeface="Symbol" pitchFamily="18" charset="2"/>
                  </a:rPr>
                  <a:t>/g</a:t>
                </a:r>
                <a:endParaRPr lang="es-ES" sz="1600" b="1" dirty="0">
                  <a:solidFill>
                    <a:srgbClr val="CC0000"/>
                  </a:solidFill>
                  <a:latin typeface="Verdana" pitchFamily="34" charset="0"/>
                  <a:sym typeface="Symbol" pitchFamily="18" charset="2"/>
                </a:endParaRPr>
              </a:p>
            </p:txBody>
          </p:sp>
          <p:sp>
            <p:nvSpPr>
              <p:cNvPr id="47" name="Line 385"/>
              <p:cNvSpPr>
                <a:spLocks noChangeShapeType="1"/>
              </p:cNvSpPr>
              <p:nvPr/>
            </p:nvSpPr>
            <p:spPr bwMode="auto">
              <a:xfrm flipH="1" flipV="1">
                <a:off x="3642" y="2937"/>
                <a:ext cx="4" cy="775"/>
              </a:xfrm>
              <a:prstGeom prst="line">
                <a:avLst/>
              </a:prstGeom>
              <a:noFill/>
              <a:ln w="15875">
                <a:solidFill>
                  <a:schemeClr val="tx1"/>
                </a:solidFill>
                <a:prstDash val="sysDot"/>
                <a:round/>
                <a:headEnd/>
                <a:tailEnd/>
              </a:ln>
            </p:spPr>
            <p:txBody>
              <a:bodyPr lIns="90000" tIns="46800" rIns="90000" bIns="46800">
                <a:spAutoFit/>
              </a:bodyPr>
              <a:lstStyle/>
              <a:p>
                <a:endParaRPr lang="es-ES"/>
              </a:p>
            </p:txBody>
          </p:sp>
        </p:grpSp>
      </p:grpSp>
      <p:graphicFrame>
        <p:nvGraphicFramePr>
          <p:cNvPr id="216392" name="Group 328"/>
          <p:cNvGraphicFramePr>
            <a:graphicFrameLocks noGrp="1"/>
          </p:cNvGraphicFramePr>
          <p:nvPr/>
        </p:nvGraphicFramePr>
        <p:xfrm>
          <a:off x="612774" y="1549400"/>
          <a:ext cx="6047457" cy="1605030"/>
        </p:xfrm>
        <a:graphic>
          <a:graphicData uri="http://schemas.openxmlformats.org/drawingml/2006/table">
            <a:tbl>
              <a:tblPr/>
              <a:tblGrid>
                <a:gridCol w="1805753"/>
                <a:gridCol w="863923"/>
                <a:gridCol w="786014"/>
                <a:gridCol w="979920"/>
                <a:gridCol w="583450"/>
                <a:gridCol w="1028397"/>
              </a:tblGrid>
              <a:tr h="4381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dirty="0" smtClean="0">
                          <a:ln>
                            <a:noFill/>
                          </a:ln>
                          <a:solidFill>
                            <a:schemeClr val="tx1"/>
                          </a:solidFill>
                          <a:effectLst/>
                          <a:latin typeface="Verdana" pitchFamily="34" charset="0"/>
                        </a:rPr>
                        <a:t>Sample</a:t>
                      </a:r>
                    </a:p>
                  </a:txBody>
                  <a:tcPr marL="90000" marR="90000" marT="46800" marB="46800" anchor="ctr" anchorCtr="1" horzOverflow="overflow">
                    <a:lnL cap="flat">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smtClean="0">
                          <a:ln>
                            <a:noFill/>
                          </a:ln>
                          <a:solidFill>
                            <a:srgbClr val="4D4D4D"/>
                          </a:solidFill>
                          <a:effectLst/>
                          <a:latin typeface="Verdana" pitchFamily="34" charset="0"/>
                        </a:rPr>
                        <a:t>S</a:t>
                      </a:r>
                      <a:r>
                        <a:rPr kumimoji="0" lang="en-US" sz="1100" b="0" i="0" u="none" strike="noStrike" cap="none" normalizeH="0" baseline="-25000" smtClean="0">
                          <a:ln>
                            <a:noFill/>
                          </a:ln>
                          <a:solidFill>
                            <a:srgbClr val="4D4D4D"/>
                          </a:solidFill>
                          <a:effectLst/>
                          <a:latin typeface="Verdana" pitchFamily="34" charset="0"/>
                        </a:rPr>
                        <a:t>BET</a:t>
                      </a:r>
                      <a:r>
                        <a:rPr kumimoji="0" lang="en-US" sz="1100" b="0" i="0" u="none" strike="noStrike" cap="none" normalizeH="0" baseline="0" smtClean="0">
                          <a:ln>
                            <a:noFill/>
                          </a:ln>
                          <a:solidFill>
                            <a:srgbClr val="4D4D4D"/>
                          </a:solidFill>
                          <a:effectLst/>
                          <a:latin typeface="Verdana" pitchFamily="34" charset="0"/>
                        </a:rPr>
                        <a:t> (m</a:t>
                      </a:r>
                      <a:r>
                        <a:rPr kumimoji="0" lang="en-US" sz="1100" b="0" i="0" u="none" strike="noStrike" cap="none" normalizeH="0" baseline="30000" smtClean="0">
                          <a:ln>
                            <a:noFill/>
                          </a:ln>
                          <a:solidFill>
                            <a:srgbClr val="4D4D4D"/>
                          </a:solidFill>
                          <a:effectLst/>
                          <a:latin typeface="Verdana" pitchFamily="34" charset="0"/>
                        </a:rPr>
                        <a:t>2</a:t>
                      </a:r>
                      <a:r>
                        <a:rPr kumimoji="0" lang="en-US" sz="1100" b="0" i="0" u="none" strike="noStrike" cap="none" normalizeH="0" baseline="0" smtClean="0">
                          <a:ln>
                            <a:noFill/>
                          </a:ln>
                          <a:solidFill>
                            <a:srgbClr val="4D4D4D"/>
                          </a:solidFill>
                          <a:effectLst/>
                          <a:latin typeface="Verdana" pitchFamily="34" charset="0"/>
                        </a:rPr>
                        <a:t>/g)</a:t>
                      </a:r>
                    </a:p>
                  </a:txBody>
                  <a:tcPr marL="90000" marR="90000" marT="46800" marB="46800" anchor="ctr" anchorCtr="1" horzOverflow="overflow">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rgbClr val="4D4D4D"/>
                          </a:solidFill>
                          <a:effectLst/>
                          <a:latin typeface="Verdana" pitchFamily="34" charset="0"/>
                        </a:rPr>
                        <a:t>D</a:t>
                      </a:r>
                      <a:r>
                        <a:rPr kumimoji="0" lang="en-US" sz="1100" b="0" i="0" u="none" strike="noStrike" cap="none" normalizeH="0" baseline="-25000" dirty="0" smtClean="0">
                          <a:ln>
                            <a:noFill/>
                          </a:ln>
                          <a:solidFill>
                            <a:srgbClr val="4D4D4D"/>
                          </a:solidFill>
                          <a:effectLst/>
                          <a:latin typeface="Verdana" pitchFamily="34" charset="0"/>
                        </a:rPr>
                        <a:t>PORE</a:t>
                      </a:r>
                      <a:r>
                        <a:rPr kumimoji="0" lang="en-US" sz="1100" b="0" i="0" u="none" strike="noStrike" cap="none" normalizeH="0" baseline="0" dirty="0" smtClean="0">
                          <a:ln>
                            <a:noFill/>
                          </a:ln>
                          <a:solidFill>
                            <a:srgbClr val="4D4D4D"/>
                          </a:solidFill>
                          <a:effectLst/>
                          <a:latin typeface="Verdana" pitchFamily="34" charset="0"/>
                        </a:rPr>
                        <a:t> (Å)</a:t>
                      </a:r>
                    </a:p>
                  </a:txBody>
                  <a:tcPr marL="90000" marR="90000" marT="46800" marB="46800" anchor="ctr" anchorCtr="1" horzOverflow="overflow">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err="1" smtClean="0">
                          <a:ln>
                            <a:noFill/>
                          </a:ln>
                          <a:solidFill>
                            <a:srgbClr val="4D4D4D"/>
                          </a:solidFill>
                          <a:effectLst/>
                          <a:latin typeface="Verdana" pitchFamily="34" charset="0"/>
                        </a:rPr>
                        <a:t>V</a:t>
                      </a:r>
                      <a:r>
                        <a:rPr kumimoji="0" lang="en-US" sz="1100" b="0" i="0" u="none" strike="noStrike" cap="none" normalizeH="0" baseline="-25000" dirty="0" err="1" smtClean="0">
                          <a:ln>
                            <a:noFill/>
                          </a:ln>
                          <a:solidFill>
                            <a:srgbClr val="4D4D4D"/>
                          </a:solidFill>
                          <a:effectLst/>
                          <a:latin typeface="Verdana" pitchFamily="34" charset="0"/>
                        </a:rPr>
                        <a:t>PORE</a:t>
                      </a:r>
                      <a:r>
                        <a:rPr kumimoji="0" lang="en-US" sz="1100" b="0" i="0" u="none" strike="noStrike" cap="none" normalizeH="0" baseline="0" dirty="0" smtClean="0">
                          <a:ln>
                            <a:noFill/>
                          </a:ln>
                          <a:solidFill>
                            <a:srgbClr val="4D4D4D"/>
                          </a:solidFill>
                          <a:effectLst/>
                          <a:latin typeface="Verdana" pitchFamily="34" charset="0"/>
                        </a:rPr>
                        <a:t> (</a:t>
                      </a:r>
                      <a:r>
                        <a:rPr kumimoji="0" lang="en-US" sz="1100" b="0" i="0" u="none" strike="noStrike" cap="none" normalizeH="0" baseline="0" dirty="0" err="1" smtClean="0">
                          <a:ln>
                            <a:noFill/>
                          </a:ln>
                          <a:solidFill>
                            <a:srgbClr val="4D4D4D"/>
                          </a:solidFill>
                          <a:effectLst/>
                          <a:latin typeface="Verdana" pitchFamily="34" charset="0"/>
                        </a:rPr>
                        <a:t>cm</a:t>
                      </a:r>
                      <a:r>
                        <a:rPr kumimoji="0" lang="en-US" sz="1100" b="0" i="0" u="none" strike="noStrike" cap="none" normalizeH="0" baseline="30000" dirty="0" err="1" smtClean="0">
                          <a:ln>
                            <a:noFill/>
                          </a:ln>
                          <a:solidFill>
                            <a:srgbClr val="4D4D4D"/>
                          </a:solidFill>
                          <a:effectLst/>
                          <a:latin typeface="Verdana" pitchFamily="34" charset="0"/>
                        </a:rPr>
                        <a:t>3</a:t>
                      </a:r>
                      <a:r>
                        <a:rPr kumimoji="0" lang="en-US" sz="1100" b="0" i="0" u="none" strike="noStrike" cap="none" normalizeH="0" baseline="0" dirty="0" smtClean="0">
                          <a:ln>
                            <a:noFill/>
                          </a:ln>
                          <a:solidFill>
                            <a:srgbClr val="4D4D4D"/>
                          </a:solidFill>
                          <a:effectLst/>
                          <a:latin typeface="Verdana" pitchFamily="34" charset="0"/>
                        </a:rPr>
                        <a:t>/g)</a:t>
                      </a:r>
                    </a:p>
                  </a:txBody>
                  <a:tcPr marL="90000" marR="90000" marT="46800" marB="46800" anchor="ctr" anchorCtr="1" horzOverflow="overflow">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dirty="0" smtClean="0">
                          <a:ln>
                            <a:noFill/>
                          </a:ln>
                          <a:solidFill>
                            <a:schemeClr val="tx1"/>
                          </a:solidFill>
                          <a:effectLst/>
                          <a:latin typeface="Verdana" pitchFamily="34" charset="0"/>
                        </a:rPr>
                        <a:t>%N</a:t>
                      </a:r>
                    </a:p>
                  </a:txBody>
                  <a:tcPr marL="90000" marR="90000" marT="46800" marB="46800" anchor="ctr" anchorCtr="1" horzOverflow="overflow">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dirty="0" smtClean="0">
                          <a:ln>
                            <a:noFill/>
                          </a:ln>
                          <a:solidFill>
                            <a:schemeClr val="tx1"/>
                          </a:solidFill>
                          <a:effectLst/>
                          <a:latin typeface="Verdana" pitchFamily="34" charset="0"/>
                        </a:rPr>
                        <a:t>mg CO</a:t>
                      </a:r>
                      <a:r>
                        <a:rPr kumimoji="0" lang="en-US" sz="1100" b="1" i="0" u="none" strike="noStrike" cap="none" normalizeH="0" baseline="-25000" dirty="0" smtClean="0">
                          <a:ln>
                            <a:noFill/>
                          </a:ln>
                          <a:solidFill>
                            <a:schemeClr val="tx1"/>
                          </a:solidFill>
                          <a:effectLst/>
                          <a:latin typeface="Verdana" pitchFamily="34" charset="0"/>
                        </a:rPr>
                        <a:t>2</a:t>
                      </a:r>
                      <a:r>
                        <a:rPr kumimoji="0" lang="en-US" sz="1100" b="1" i="0" u="none" strike="noStrike" cap="none" normalizeH="0" baseline="0" dirty="0" smtClean="0">
                          <a:ln>
                            <a:noFill/>
                          </a:ln>
                          <a:solidFill>
                            <a:schemeClr val="tx1"/>
                          </a:solidFill>
                          <a:effectLst/>
                          <a:latin typeface="Verdana" pitchFamily="34" charset="0"/>
                        </a:rPr>
                        <a:t>/ g</a:t>
                      </a:r>
                    </a:p>
                  </a:txBody>
                  <a:tcPr marL="90000" marR="90000" marT="46800" marB="46800" anchor="ctr" anchorCtr="1" horzOverflow="overflow">
                    <a:lnL>
                      <a:noFill/>
                    </a:lnL>
                    <a:lnR cap="flat">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smtClean="0">
                          <a:ln>
                            <a:noFill/>
                          </a:ln>
                          <a:solidFill>
                            <a:schemeClr val="tx1"/>
                          </a:solidFill>
                          <a:effectLst/>
                          <a:latin typeface="Arial" pitchFamily="34" charset="0"/>
                          <a:cs typeface="Arial" pitchFamily="34" charset="0"/>
                        </a:rPr>
                        <a:t>SBA-15</a:t>
                      </a:r>
                    </a:p>
                  </a:txBody>
                  <a:tcPr marL="90000" marR="90000" marT="46800" marB="46800" anchor="ctr" anchorCtr="1" horzOverflow="overflow">
                    <a:lnL cap="flat">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4D4D4D"/>
                          </a:solidFill>
                          <a:effectLst/>
                          <a:latin typeface="Arial" pitchFamily="34" charset="0"/>
                        </a:rPr>
                        <a:t>692</a:t>
                      </a:r>
                    </a:p>
                  </a:txBody>
                  <a:tcPr marL="90000" marR="90000" marT="46800" marB="46800" anchor="ctr" anchorCtr="1"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rgbClr val="4D4D4D"/>
                          </a:solidFill>
                          <a:effectLst/>
                          <a:latin typeface="Arial" pitchFamily="34" charset="0"/>
                        </a:rPr>
                        <a:t>90</a:t>
                      </a:r>
                    </a:p>
                  </a:txBody>
                  <a:tcPr marL="90000" marR="90000" marT="46800" marB="46800" anchor="ctr" anchorCtr="1"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4D4D4D"/>
                          </a:solidFill>
                          <a:effectLst/>
                          <a:latin typeface="Arial" pitchFamily="34" charset="0"/>
                        </a:rPr>
                        <a:t>1.03</a:t>
                      </a:r>
                    </a:p>
                  </a:txBody>
                  <a:tcPr marL="90000" marR="90000" marT="46800" marB="46800" anchor="ctr" anchorCtr="1"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pitchFamily="34" charset="0"/>
                        </a:rPr>
                        <a:t>--</a:t>
                      </a:r>
                    </a:p>
                  </a:txBody>
                  <a:tcPr marL="90000" marR="90000" marT="46800" marB="46800" anchor="ctr" anchorCtr="1"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rgbClr val="000099"/>
                          </a:solidFill>
                          <a:effectLst/>
                          <a:latin typeface="Arial" pitchFamily="34" charset="0"/>
                        </a:rPr>
                        <a:t>19.7</a:t>
                      </a:r>
                    </a:p>
                  </a:txBody>
                  <a:tcPr marL="90000" marR="90000" marT="46800" marB="46800" anchor="ctr" anchorCtr="1" horzOverflow="overflow">
                    <a:lnL>
                      <a:noFill/>
                    </a:lnL>
                    <a:lnR cap="flat">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78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err="1" smtClean="0">
                          <a:ln>
                            <a:noFill/>
                          </a:ln>
                          <a:solidFill>
                            <a:schemeClr val="tx1"/>
                          </a:solidFill>
                          <a:effectLst/>
                          <a:latin typeface="Arial" pitchFamily="34" charset="0"/>
                          <a:cs typeface="Arial" pitchFamily="34" charset="0"/>
                        </a:rPr>
                        <a:t>SBA15</a:t>
                      </a:r>
                      <a:r>
                        <a:rPr kumimoji="0" lang="en-US" sz="1300" b="1" i="0" u="none" strike="noStrike" cap="none" normalizeH="0" baseline="0" dirty="0" smtClean="0">
                          <a:ln>
                            <a:noFill/>
                          </a:ln>
                          <a:solidFill>
                            <a:schemeClr val="tx1"/>
                          </a:solidFill>
                          <a:effectLst/>
                          <a:latin typeface="Arial" pitchFamily="34" charset="0"/>
                          <a:cs typeface="Arial" pitchFamily="34" charset="0"/>
                        </a:rPr>
                        <a:t>-(N)-6</a:t>
                      </a:r>
                    </a:p>
                  </a:txBody>
                  <a:tcPr marL="90000" marR="90000" marT="46800" marB="46800" anchor="ctr" anchorCtr="1"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rgbClr val="4D4D4D"/>
                          </a:solidFill>
                          <a:effectLst/>
                          <a:latin typeface="Arial" pitchFamily="34" charset="0"/>
                        </a:rPr>
                        <a:t>266</a:t>
                      </a:r>
                    </a:p>
                  </a:txBody>
                  <a:tcPr marL="90000" marR="90000" marT="46800" marB="46800" anchor="ctr" anchorCtr="1"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rgbClr val="4D4D4D"/>
                          </a:solidFill>
                          <a:effectLst/>
                          <a:latin typeface="Arial" pitchFamily="34" charset="0"/>
                        </a:rPr>
                        <a:t>78</a:t>
                      </a:r>
                    </a:p>
                  </a:txBody>
                  <a:tcPr marL="90000" marR="90000" marT="46800" marB="46800" anchor="ctr" anchorCtr="1"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rgbClr val="4D4D4D"/>
                          </a:solidFill>
                          <a:effectLst/>
                          <a:latin typeface="Arial" pitchFamily="34" charset="0"/>
                        </a:rPr>
                        <a:t>0.46</a:t>
                      </a:r>
                    </a:p>
                  </a:txBody>
                  <a:tcPr marL="90000" marR="90000" marT="46800" marB="46800" anchor="ctr" anchorCtr="1"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smtClean="0">
                          <a:ln>
                            <a:noFill/>
                          </a:ln>
                          <a:solidFill>
                            <a:schemeClr val="tx1"/>
                          </a:solidFill>
                          <a:effectLst/>
                          <a:latin typeface="Arial" pitchFamily="34" charset="0"/>
                        </a:rPr>
                        <a:t>3.6</a:t>
                      </a:r>
                    </a:p>
                  </a:txBody>
                  <a:tcPr marL="90000" marR="90000" marT="46800" marB="46800" anchor="ctr" anchorCtr="1"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smtClean="0">
                          <a:ln>
                            <a:noFill/>
                          </a:ln>
                          <a:solidFill>
                            <a:srgbClr val="000099"/>
                          </a:solidFill>
                          <a:effectLst/>
                          <a:latin typeface="Arial" pitchFamily="34" charset="0"/>
                        </a:rPr>
                        <a:t>43.9</a:t>
                      </a:r>
                    </a:p>
                  </a:txBody>
                  <a:tcPr marL="90000" marR="90000" marT="46800" marB="46800" anchor="ctr" anchorCtr="1"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err="1" smtClean="0">
                          <a:ln>
                            <a:noFill/>
                          </a:ln>
                          <a:solidFill>
                            <a:schemeClr val="tx1"/>
                          </a:solidFill>
                          <a:effectLst/>
                          <a:latin typeface="Arial" pitchFamily="34" charset="0"/>
                          <a:cs typeface="Arial" pitchFamily="34" charset="0"/>
                        </a:rPr>
                        <a:t>SBA15</a:t>
                      </a:r>
                      <a:r>
                        <a:rPr kumimoji="0" lang="en-US" sz="1300" b="1" i="0" u="none" strike="noStrike" cap="none" normalizeH="0" baseline="0" dirty="0" smtClean="0">
                          <a:ln>
                            <a:noFill/>
                          </a:ln>
                          <a:solidFill>
                            <a:schemeClr val="tx1"/>
                          </a:solidFill>
                          <a:effectLst/>
                          <a:latin typeface="Arial" pitchFamily="34" charset="0"/>
                          <a:cs typeface="Arial" pitchFamily="34" charset="0"/>
                        </a:rPr>
                        <a:t>-(</a:t>
                      </a:r>
                      <a:r>
                        <a:rPr kumimoji="0" lang="en-US" sz="1300" b="1" i="0" u="none" strike="noStrike" cap="none" normalizeH="0" baseline="0" dirty="0" err="1" smtClean="0">
                          <a:ln>
                            <a:noFill/>
                          </a:ln>
                          <a:solidFill>
                            <a:schemeClr val="tx1"/>
                          </a:solidFill>
                          <a:effectLst/>
                          <a:latin typeface="Arial" pitchFamily="34" charset="0"/>
                          <a:cs typeface="Arial" pitchFamily="34" charset="0"/>
                        </a:rPr>
                        <a:t>NN</a:t>
                      </a:r>
                      <a:r>
                        <a:rPr kumimoji="0" lang="en-US" sz="1300" b="1" i="0" u="none" strike="noStrike" cap="none" normalizeH="0" baseline="0" dirty="0" smtClean="0">
                          <a:ln>
                            <a:noFill/>
                          </a:ln>
                          <a:solidFill>
                            <a:schemeClr val="tx1"/>
                          </a:solidFill>
                          <a:effectLst/>
                          <a:latin typeface="Arial" pitchFamily="34" charset="0"/>
                          <a:cs typeface="Arial" pitchFamily="34" charset="0"/>
                        </a:rPr>
                        <a:t>)-6</a:t>
                      </a:r>
                    </a:p>
                  </a:txBody>
                  <a:tcPr marL="90000" marR="90000" marT="46800" marB="46800"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4D4D4D"/>
                          </a:solidFill>
                          <a:effectLst/>
                          <a:latin typeface="Arial" pitchFamily="34" charset="0"/>
                        </a:rPr>
                        <a:t>228</a:t>
                      </a:r>
                    </a:p>
                  </a:txBody>
                  <a:tcPr marL="90000" marR="90000" marT="46800" marB="46800"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rgbClr val="4D4D4D"/>
                          </a:solidFill>
                          <a:effectLst/>
                          <a:latin typeface="Arial" pitchFamily="34" charset="0"/>
                        </a:rPr>
                        <a:t>72</a:t>
                      </a:r>
                    </a:p>
                  </a:txBody>
                  <a:tcPr marL="90000" marR="90000" marT="46800" marB="46800"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rgbClr val="4D4D4D"/>
                          </a:solidFill>
                          <a:effectLst/>
                          <a:latin typeface="Arial" pitchFamily="34" charset="0"/>
                        </a:rPr>
                        <a:t>0.39</a:t>
                      </a:r>
                    </a:p>
                  </a:txBody>
                  <a:tcPr marL="90000" marR="90000" marT="46800" marB="46800"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smtClean="0">
                          <a:ln>
                            <a:noFill/>
                          </a:ln>
                          <a:solidFill>
                            <a:schemeClr val="tx1"/>
                          </a:solidFill>
                          <a:effectLst/>
                          <a:latin typeface="Arial" pitchFamily="34" charset="0"/>
                        </a:rPr>
                        <a:t>5.7</a:t>
                      </a:r>
                    </a:p>
                  </a:txBody>
                  <a:tcPr marL="90000" marR="90000" marT="46800" marB="46800"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smtClean="0">
                          <a:ln>
                            <a:noFill/>
                          </a:ln>
                          <a:solidFill>
                            <a:srgbClr val="000099"/>
                          </a:solidFill>
                          <a:effectLst/>
                          <a:latin typeface="Arial" pitchFamily="34" charset="0"/>
                        </a:rPr>
                        <a:t>60.0</a:t>
                      </a:r>
                    </a:p>
                  </a:txBody>
                  <a:tcPr marL="90000" marR="90000" marT="46800" marB="46800" anchor="ctr" anchorCtr="1" horzOverflow="overflow">
                    <a:lnL>
                      <a:noFill/>
                    </a:lnL>
                    <a:lnR cap="flat">
                      <a:noFill/>
                    </a:lnR>
                    <a:lnT>
                      <a:noFill/>
                    </a:lnT>
                    <a:lnB>
                      <a:noFill/>
                    </a:lnB>
                    <a:lnTlToBr>
                      <a:noFill/>
                    </a:lnTlToBr>
                    <a:lnBlToTr>
                      <a:noFill/>
                    </a:lnBlToTr>
                    <a:no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err="1" smtClean="0">
                          <a:ln>
                            <a:noFill/>
                          </a:ln>
                          <a:solidFill>
                            <a:schemeClr val="tx1"/>
                          </a:solidFill>
                          <a:effectLst/>
                          <a:latin typeface="Arial" pitchFamily="34" charset="0"/>
                          <a:cs typeface="Arial" pitchFamily="34" charset="0"/>
                        </a:rPr>
                        <a:t>SBA15</a:t>
                      </a:r>
                      <a:r>
                        <a:rPr kumimoji="0" lang="en-US" sz="1300" b="1" i="0" u="none" strike="noStrike" cap="none" normalizeH="0" baseline="0" dirty="0" smtClean="0">
                          <a:ln>
                            <a:noFill/>
                          </a:ln>
                          <a:solidFill>
                            <a:schemeClr val="tx1"/>
                          </a:solidFill>
                          <a:effectLst/>
                          <a:latin typeface="Arial" pitchFamily="34" charset="0"/>
                          <a:cs typeface="Arial" pitchFamily="34" charset="0"/>
                        </a:rPr>
                        <a:t>-(</a:t>
                      </a:r>
                      <a:r>
                        <a:rPr kumimoji="0" lang="en-US" sz="1300" b="1" i="0" u="none" strike="noStrike" cap="none" normalizeH="0" baseline="0" dirty="0" err="1" smtClean="0">
                          <a:ln>
                            <a:noFill/>
                          </a:ln>
                          <a:solidFill>
                            <a:schemeClr val="tx1"/>
                          </a:solidFill>
                          <a:effectLst/>
                          <a:latin typeface="Arial" pitchFamily="34" charset="0"/>
                          <a:cs typeface="Arial" pitchFamily="34" charset="0"/>
                        </a:rPr>
                        <a:t>NNN</a:t>
                      </a:r>
                      <a:r>
                        <a:rPr kumimoji="0" lang="en-US" sz="1300" b="1" i="0" u="none" strike="noStrike" cap="none" normalizeH="0" baseline="0" dirty="0" smtClean="0">
                          <a:ln>
                            <a:noFill/>
                          </a:ln>
                          <a:solidFill>
                            <a:schemeClr val="tx1"/>
                          </a:solidFill>
                          <a:effectLst/>
                          <a:latin typeface="Arial" pitchFamily="34" charset="0"/>
                          <a:cs typeface="Arial" pitchFamily="34" charset="0"/>
                        </a:rPr>
                        <a:t>)-6</a:t>
                      </a:r>
                    </a:p>
                  </a:txBody>
                  <a:tcPr marL="90000" marR="90000" marT="46800" marB="46800" anchor="ctr" anchorCtr="1" horzOverflow="overflow">
                    <a:lnL cap="flat">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4D4D4D"/>
                          </a:solidFill>
                          <a:effectLst/>
                          <a:latin typeface="Arial" pitchFamily="34" charset="0"/>
                        </a:rPr>
                        <a:t>150</a:t>
                      </a:r>
                    </a:p>
                  </a:txBody>
                  <a:tcPr marL="90000" marR="90000" marT="46800" marB="46800" anchor="ctr" anchorCtr="1"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rgbClr val="4D4D4D"/>
                          </a:solidFill>
                          <a:effectLst/>
                          <a:latin typeface="Arial" pitchFamily="34" charset="0"/>
                        </a:rPr>
                        <a:t>75</a:t>
                      </a:r>
                    </a:p>
                  </a:txBody>
                  <a:tcPr marL="90000" marR="90000" marT="46800" marB="46800" anchor="ctr" anchorCtr="1"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rgbClr val="4D4D4D"/>
                          </a:solidFill>
                          <a:effectLst/>
                          <a:latin typeface="Arial" pitchFamily="34" charset="0"/>
                        </a:rPr>
                        <a:t>0.26</a:t>
                      </a:r>
                    </a:p>
                  </a:txBody>
                  <a:tcPr marL="90000" marR="90000" marT="46800" marB="46800" anchor="ctr" anchorCtr="1"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smtClean="0">
                          <a:ln>
                            <a:noFill/>
                          </a:ln>
                          <a:solidFill>
                            <a:schemeClr val="tx1"/>
                          </a:solidFill>
                          <a:effectLst/>
                          <a:latin typeface="Arial" pitchFamily="34" charset="0"/>
                        </a:rPr>
                        <a:t>6.7</a:t>
                      </a:r>
                    </a:p>
                  </a:txBody>
                  <a:tcPr marL="90000" marR="90000" marT="46800" marB="46800" anchor="ctr" anchorCtr="1"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smtClean="0">
                          <a:ln>
                            <a:noFill/>
                          </a:ln>
                          <a:solidFill>
                            <a:srgbClr val="000099"/>
                          </a:solidFill>
                          <a:effectLst/>
                          <a:latin typeface="Arial" pitchFamily="34" charset="0"/>
                        </a:rPr>
                        <a:t>66.8</a:t>
                      </a:r>
                    </a:p>
                  </a:txBody>
                  <a:tcPr marL="90000" marR="90000" marT="46800" marB="46800" anchor="ctr" anchorCtr="1" horzOverflow="overflow">
                    <a:lnL>
                      <a:noFill/>
                    </a:lnL>
                    <a:lnR cap="flat">
                      <a:noFill/>
                    </a:lnR>
                    <a:lnT>
                      <a:noFill/>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16149" name="Rectangle 85"/>
          <p:cNvSpPr>
            <a:spLocks noChangeArrowheads="1"/>
          </p:cNvSpPr>
          <p:nvPr/>
        </p:nvSpPr>
        <p:spPr bwMode="auto">
          <a:xfrm>
            <a:off x="3203575" y="3573463"/>
            <a:ext cx="2536272" cy="523220"/>
          </a:xfrm>
          <a:prstGeom prst="rect">
            <a:avLst/>
          </a:prstGeom>
          <a:noFill/>
          <a:ln w="9525">
            <a:noFill/>
            <a:miter lim="800000"/>
            <a:headEnd/>
            <a:tailEnd/>
          </a:ln>
        </p:spPr>
        <p:txBody>
          <a:bodyPr wrap="none">
            <a:spAutoFit/>
          </a:bodyPr>
          <a:lstStyle/>
          <a:p>
            <a:r>
              <a:rPr lang="en-US" sz="1400" b="1" dirty="0" smtClean="0">
                <a:solidFill>
                  <a:srgbClr val="000099"/>
                </a:solidFill>
                <a:latin typeface="Verdana" pitchFamily="34" charset="0"/>
              </a:rPr>
              <a:t>CO</a:t>
            </a:r>
            <a:r>
              <a:rPr lang="en-US" sz="1400" b="1" baseline="-25000" dirty="0" smtClean="0">
                <a:solidFill>
                  <a:srgbClr val="000099"/>
                </a:solidFill>
                <a:latin typeface="Verdana" pitchFamily="34" charset="0"/>
              </a:rPr>
              <a:t>2  </a:t>
            </a:r>
            <a:r>
              <a:rPr lang="es-ES" sz="1400" b="1" dirty="0" err="1" smtClean="0">
                <a:solidFill>
                  <a:srgbClr val="000099"/>
                </a:solidFill>
                <a:latin typeface="Verdana" pitchFamily="34" charset="0"/>
              </a:rPr>
              <a:t>adsorption</a:t>
            </a:r>
            <a:r>
              <a:rPr lang="es-ES" sz="1400" b="1" dirty="0" smtClean="0">
                <a:solidFill>
                  <a:srgbClr val="000099"/>
                </a:solidFill>
                <a:latin typeface="Verdana" pitchFamily="34" charset="0"/>
              </a:rPr>
              <a:t> at </a:t>
            </a:r>
            <a:r>
              <a:rPr lang="es-ES" sz="1400" b="1" dirty="0" err="1">
                <a:solidFill>
                  <a:srgbClr val="000099"/>
                </a:solidFill>
                <a:latin typeface="Verdana" pitchFamily="34" charset="0"/>
              </a:rPr>
              <a:t>45ºC</a:t>
            </a:r>
            <a:endParaRPr lang="es-ES" sz="1400" b="1" dirty="0">
              <a:solidFill>
                <a:srgbClr val="000099"/>
              </a:solidFill>
              <a:latin typeface="Verdana" pitchFamily="34" charset="0"/>
            </a:endParaRPr>
          </a:p>
          <a:p>
            <a:r>
              <a:rPr lang="en-US" sz="1400" b="1" dirty="0">
                <a:solidFill>
                  <a:srgbClr val="000099"/>
                </a:solidFill>
                <a:latin typeface="Verdana" pitchFamily="34" charset="0"/>
              </a:rPr>
              <a:t> </a:t>
            </a:r>
          </a:p>
        </p:txBody>
      </p:sp>
      <p:sp>
        <p:nvSpPr>
          <p:cNvPr id="107567" name="Oval 319"/>
          <p:cNvSpPr>
            <a:spLocks noChangeArrowheads="1"/>
          </p:cNvSpPr>
          <p:nvPr/>
        </p:nvSpPr>
        <p:spPr bwMode="auto">
          <a:xfrm>
            <a:off x="5643215" y="1484313"/>
            <a:ext cx="1089025" cy="581025"/>
          </a:xfrm>
          <a:prstGeom prst="ellipse">
            <a:avLst/>
          </a:prstGeom>
          <a:noFill/>
          <a:ln w="9525">
            <a:solidFill>
              <a:schemeClr val="tx1"/>
            </a:solidFill>
            <a:round/>
            <a:headEnd/>
            <a:tailEnd/>
          </a:ln>
        </p:spPr>
        <p:txBody>
          <a:bodyPr wrap="none" anchor="ctr"/>
          <a:lstStyle/>
          <a:p>
            <a:endParaRPr lang="en-US"/>
          </a:p>
        </p:txBody>
      </p:sp>
      <p:sp>
        <p:nvSpPr>
          <p:cNvPr id="107568" name="Line 320"/>
          <p:cNvSpPr>
            <a:spLocks noChangeShapeType="1"/>
          </p:cNvSpPr>
          <p:nvPr/>
        </p:nvSpPr>
        <p:spPr bwMode="auto">
          <a:xfrm>
            <a:off x="6755780" y="1844675"/>
            <a:ext cx="319087" cy="0"/>
          </a:xfrm>
          <a:prstGeom prst="line">
            <a:avLst/>
          </a:prstGeom>
          <a:noFill/>
          <a:ln w="9525">
            <a:solidFill>
              <a:schemeClr val="tx1"/>
            </a:solidFill>
            <a:round/>
            <a:headEnd/>
            <a:tailEnd type="triangle" w="med" len="med"/>
          </a:ln>
        </p:spPr>
        <p:txBody>
          <a:bodyPr/>
          <a:lstStyle/>
          <a:p>
            <a:endParaRPr lang="es-ES"/>
          </a:p>
        </p:txBody>
      </p:sp>
      <p:sp>
        <p:nvSpPr>
          <p:cNvPr id="107569" name="Rectangle 321"/>
          <p:cNvSpPr>
            <a:spLocks noChangeArrowheads="1"/>
          </p:cNvSpPr>
          <p:nvPr/>
        </p:nvSpPr>
        <p:spPr bwMode="auto">
          <a:xfrm>
            <a:off x="5740499" y="1525588"/>
            <a:ext cx="847725" cy="1687388"/>
          </a:xfrm>
          <a:prstGeom prst="rect">
            <a:avLst/>
          </a:prstGeom>
          <a:noFill/>
          <a:ln w="19050">
            <a:solidFill>
              <a:srgbClr val="FF0000"/>
            </a:solidFill>
            <a:miter lim="800000"/>
            <a:headEnd/>
            <a:tailEnd/>
          </a:ln>
        </p:spPr>
        <p:txBody>
          <a:bodyPr wrap="none" anchor="ctr"/>
          <a:lstStyle/>
          <a:p>
            <a:endParaRPr lang="en-US"/>
          </a:p>
        </p:txBody>
      </p:sp>
      <p:sp>
        <p:nvSpPr>
          <p:cNvPr id="107570" name="Text Box 323"/>
          <p:cNvSpPr txBox="1">
            <a:spLocks noChangeArrowheads="1"/>
          </p:cNvSpPr>
          <p:nvPr/>
        </p:nvSpPr>
        <p:spPr bwMode="auto">
          <a:xfrm>
            <a:off x="7073280" y="1530350"/>
            <a:ext cx="1027112" cy="581025"/>
          </a:xfrm>
          <a:prstGeom prst="rect">
            <a:avLst/>
          </a:prstGeom>
          <a:noFill/>
          <a:ln w="9525">
            <a:noFill/>
            <a:miter lim="800000"/>
            <a:headEnd/>
            <a:tailEnd/>
          </a:ln>
        </p:spPr>
        <p:txBody>
          <a:bodyPr wrap="none">
            <a:spAutoFit/>
          </a:bodyPr>
          <a:lstStyle/>
          <a:p>
            <a:r>
              <a:rPr lang="es-ES" sz="1600" b="1"/>
              <a:t>P = 1atm</a:t>
            </a:r>
          </a:p>
          <a:p>
            <a:r>
              <a:rPr lang="es-ES" sz="1600" b="1"/>
              <a:t>T = 45ºC</a:t>
            </a:r>
          </a:p>
        </p:txBody>
      </p:sp>
      <p:sp>
        <p:nvSpPr>
          <p:cNvPr id="55" name="Rectangle 70"/>
          <p:cNvSpPr>
            <a:spLocks noChangeArrowheads="1"/>
          </p:cNvSpPr>
          <p:nvPr/>
        </p:nvSpPr>
        <p:spPr bwMode="auto">
          <a:xfrm>
            <a:off x="755650" y="549275"/>
            <a:ext cx="7129463" cy="719485"/>
          </a:xfrm>
          <a:prstGeom prst="rect">
            <a:avLst/>
          </a:prstGeom>
          <a:noFill/>
          <a:ln w="9525">
            <a:noFill/>
            <a:miter lim="800000"/>
            <a:headEnd/>
            <a:tailEnd/>
          </a:ln>
        </p:spPr>
        <p:txBody>
          <a:bodyPr/>
          <a:lstStyle/>
          <a:p>
            <a:pPr algn="just">
              <a:lnSpc>
                <a:spcPct val="50000"/>
              </a:lnSpc>
              <a:spcBef>
                <a:spcPct val="50000"/>
              </a:spcBef>
              <a:buFontTx/>
              <a:buChar char="•"/>
            </a:pPr>
            <a:endParaRPr lang="en-US" sz="1600" dirty="0">
              <a:solidFill>
                <a:srgbClr val="000099"/>
              </a:solidFill>
              <a:latin typeface="Verdana" pitchFamily="34" charset="0"/>
            </a:endParaRPr>
          </a:p>
          <a:p>
            <a:pPr algn="ctr">
              <a:lnSpc>
                <a:spcPct val="50000"/>
              </a:lnSpc>
              <a:spcBef>
                <a:spcPct val="50000"/>
              </a:spcBef>
            </a:pPr>
            <a:r>
              <a:rPr lang="en-US" sz="2000" b="1" dirty="0" smtClean="0"/>
              <a:t>CO2 adsorption on amino-grafted </a:t>
            </a:r>
            <a:r>
              <a:rPr lang="en-US" sz="2000" b="1" dirty="0" err="1" smtClean="0"/>
              <a:t>SAB</a:t>
            </a:r>
            <a:r>
              <a:rPr lang="en-US" sz="2000" b="1" dirty="0" smtClean="0"/>
              <a:t>-15</a:t>
            </a:r>
            <a:endParaRPr lang="en-US" sz="2000" b="1" dirty="0"/>
          </a:p>
        </p:txBody>
      </p:sp>
      <p:grpSp>
        <p:nvGrpSpPr>
          <p:cNvPr id="31" name="21 Grupo"/>
          <p:cNvGrpSpPr>
            <a:grpSpLocks/>
          </p:cNvGrpSpPr>
          <p:nvPr/>
        </p:nvGrpSpPr>
        <p:grpSpPr bwMode="auto">
          <a:xfrm>
            <a:off x="323850" y="188913"/>
            <a:ext cx="4319588" cy="400110"/>
            <a:chOff x="323528" y="188640"/>
            <a:chExt cx="4968552" cy="400170"/>
          </a:xfrm>
        </p:grpSpPr>
        <p:sp>
          <p:nvSpPr>
            <p:cNvPr id="34" name="22 CuadroTexto"/>
            <p:cNvSpPr txBox="1">
              <a:spLocks noChangeArrowheads="1"/>
            </p:cNvSpPr>
            <p:nvPr/>
          </p:nvSpPr>
          <p:spPr bwMode="auto">
            <a:xfrm>
              <a:off x="1331542" y="188640"/>
              <a:ext cx="2948881" cy="400170"/>
            </a:xfrm>
            <a:prstGeom prst="rect">
              <a:avLst/>
            </a:prstGeom>
            <a:solidFill>
              <a:srgbClr val="FFF8EF"/>
            </a:solidFill>
            <a:ln w="9525">
              <a:noFill/>
              <a:miter lim="800000"/>
              <a:headEnd/>
              <a:tailEnd/>
            </a:ln>
          </p:spPr>
          <p:txBody>
            <a:bodyPr wrap="none">
              <a:spAutoFit/>
            </a:bodyPr>
            <a:lstStyle/>
            <a:p>
              <a:pPr algn="ctr"/>
              <a:r>
                <a:rPr lang="es-ES" sz="2000" b="1" dirty="0" err="1" smtClean="0">
                  <a:solidFill>
                    <a:srgbClr val="000099"/>
                  </a:solidFill>
                  <a:cs typeface="Arial" charset="0"/>
                </a:rPr>
                <a:t>RESULTS</a:t>
              </a:r>
              <a:r>
                <a:rPr lang="es-ES" sz="2000" b="1" dirty="0" smtClean="0">
                  <a:solidFill>
                    <a:srgbClr val="000099"/>
                  </a:solidFill>
                  <a:cs typeface="Arial" charset="0"/>
                </a:rPr>
                <a:t> – </a:t>
              </a:r>
              <a:r>
                <a:rPr lang="es-ES" sz="2000" b="1" dirty="0" err="1" smtClean="0">
                  <a:solidFill>
                    <a:srgbClr val="000099"/>
                  </a:solidFill>
                  <a:cs typeface="Arial" charset="0"/>
                </a:rPr>
                <a:t>SBA</a:t>
              </a:r>
              <a:r>
                <a:rPr lang="es-ES" sz="2000" b="1" dirty="0" smtClean="0">
                  <a:solidFill>
                    <a:srgbClr val="000099"/>
                  </a:solidFill>
                  <a:cs typeface="Arial" charset="0"/>
                </a:rPr>
                <a:t>-15</a:t>
              </a:r>
              <a:endParaRPr lang="es-ES" sz="2000" b="1" dirty="0">
                <a:solidFill>
                  <a:srgbClr val="000099"/>
                </a:solidFill>
                <a:cs typeface="Arial" charset="0"/>
              </a:endParaRPr>
            </a:p>
          </p:txBody>
        </p:sp>
        <p:sp>
          <p:nvSpPr>
            <p:cNvPr id="56" name="55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6149"/>
                                        </p:tgtEl>
                                        <p:attrNameLst>
                                          <p:attrName>style.visibility</p:attrName>
                                        </p:attrNameLst>
                                      </p:cBhvr>
                                      <p:to>
                                        <p:strVal val="visible"/>
                                      </p:to>
                                    </p:set>
                                    <p:animEffect transition="in" filter="wipe(down)">
                                      <p:cBhvr>
                                        <p:cTn id="7" dur="500"/>
                                        <p:tgtEl>
                                          <p:spTgt spid="216149"/>
                                        </p:tgtEl>
                                      </p:cBhvr>
                                    </p:animEffect>
                                  </p:childTnLst>
                                </p:cTn>
                              </p:par>
                              <p:par>
                                <p:cTn id="8" presetID="22" presetClass="entr" presetSubtype="4"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down)">
                                      <p:cBhvr>
                                        <p:cTn id="1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14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4"/>
          <p:cNvSpPr>
            <a:spLocks noChangeArrowheads="1"/>
          </p:cNvSpPr>
          <p:nvPr/>
        </p:nvSpPr>
        <p:spPr bwMode="auto">
          <a:xfrm>
            <a:off x="609600" y="5164450"/>
            <a:ext cx="8288338" cy="784830"/>
          </a:xfrm>
          <a:prstGeom prst="rect">
            <a:avLst/>
          </a:prstGeom>
          <a:noFill/>
          <a:ln w="9525">
            <a:noFill/>
            <a:miter lim="800000"/>
            <a:headEnd/>
            <a:tailEnd/>
          </a:ln>
        </p:spPr>
        <p:txBody>
          <a:bodyPr>
            <a:spAutoFit/>
          </a:bodyPr>
          <a:lstStyle/>
          <a:p>
            <a:pPr>
              <a:spcBef>
                <a:spcPct val="50000"/>
              </a:spcBef>
            </a:pPr>
            <a:r>
              <a:rPr lang="en-US" dirty="0" smtClean="0"/>
              <a:t>  Degasification conditions between cycles: </a:t>
            </a:r>
            <a:r>
              <a:rPr lang="en-US" dirty="0" err="1">
                <a:sym typeface="Wingdings" pitchFamily="2" charset="2"/>
              </a:rPr>
              <a:t>110ºC</a:t>
            </a:r>
            <a:r>
              <a:rPr lang="en-US" dirty="0">
                <a:sym typeface="Wingdings" pitchFamily="2" charset="2"/>
              </a:rPr>
              <a:t>, 3 mbar, </a:t>
            </a:r>
            <a:r>
              <a:rPr lang="en-US" dirty="0" err="1">
                <a:sym typeface="Wingdings" pitchFamily="2" charset="2"/>
              </a:rPr>
              <a:t>2h</a:t>
            </a:r>
            <a:r>
              <a:rPr lang="en-US" dirty="0">
                <a:sym typeface="Wingdings" pitchFamily="2" charset="2"/>
              </a:rPr>
              <a:t> </a:t>
            </a:r>
            <a:r>
              <a:rPr lang="en-US" dirty="0" smtClean="0">
                <a:sym typeface="Wingdings" pitchFamily="2" charset="2"/>
              </a:rPr>
              <a:t>(no air)</a:t>
            </a:r>
            <a:endParaRPr lang="en-US" dirty="0">
              <a:sym typeface="Wingdings" pitchFamily="2" charset="2"/>
            </a:endParaRPr>
          </a:p>
          <a:p>
            <a:pPr lvl="1">
              <a:spcBef>
                <a:spcPct val="50000"/>
              </a:spcBef>
              <a:buFont typeface="Wingdings" pitchFamily="2" charset="2"/>
              <a:buChar char="ü"/>
            </a:pPr>
            <a:r>
              <a:rPr lang="en-US" b="1" dirty="0" smtClean="0">
                <a:solidFill>
                  <a:srgbClr val="CC0000"/>
                </a:solidFill>
                <a:sym typeface="Wingdings" pitchFamily="2" charset="2"/>
              </a:rPr>
              <a:t>CO</a:t>
            </a:r>
            <a:r>
              <a:rPr lang="en-US" b="1" baseline="-25000" dirty="0" smtClean="0">
                <a:solidFill>
                  <a:srgbClr val="CC0000"/>
                </a:solidFill>
                <a:sym typeface="Wingdings" pitchFamily="2" charset="2"/>
              </a:rPr>
              <a:t>2</a:t>
            </a:r>
            <a:r>
              <a:rPr lang="en-US" b="1" dirty="0" smtClean="0">
                <a:solidFill>
                  <a:srgbClr val="CC0000"/>
                </a:solidFill>
                <a:sym typeface="Wingdings" pitchFamily="2" charset="2"/>
              </a:rPr>
              <a:t> adsorption capacity remains unchanged after 4 cycles</a:t>
            </a:r>
            <a:endParaRPr lang="en-US" b="1" dirty="0">
              <a:solidFill>
                <a:srgbClr val="CC0000"/>
              </a:solidFill>
              <a:sym typeface="Wingdings" pitchFamily="2" charset="2"/>
            </a:endParaRPr>
          </a:p>
        </p:txBody>
      </p:sp>
      <p:graphicFrame>
        <p:nvGraphicFramePr>
          <p:cNvPr id="108546" name="Object 3"/>
          <p:cNvGraphicFramePr>
            <a:graphicFrameLocks noChangeAspect="1"/>
          </p:cNvGraphicFramePr>
          <p:nvPr/>
        </p:nvGraphicFramePr>
        <p:xfrm>
          <a:off x="2225675" y="1449388"/>
          <a:ext cx="4997450" cy="3622675"/>
        </p:xfrm>
        <a:graphic>
          <a:graphicData uri="http://schemas.openxmlformats.org/presentationml/2006/ole">
            <p:oleObj spid="_x0000_s108546" name="Graph" r:id="rId4" imgW="3739680" imgH="3003840" progId="">
              <p:embed/>
            </p:oleObj>
          </a:graphicData>
        </a:graphic>
      </p:graphicFrame>
      <p:sp>
        <p:nvSpPr>
          <p:cNvPr id="108548" name="Line 5"/>
          <p:cNvSpPr>
            <a:spLocks noChangeShapeType="1"/>
          </p:cNvSpPr>
          <p:nvPr/>
        </p:nvSpPr>
        <p:spPr bwMode="auto">
          <a:xfrm>
            <a:off x="2197100" y="2087563"/>
            <a:ext cx="4708525" cy="1587"/>
          </a:xfrm>
          <a:prstGeom prst="line">
            <a:avLst/>
          </a:prstGeom>
          <a:noFill/>
          <a:ln w="9525">
            <a:solidFill>
              <a:srgbClr val="000096"/>
            </a:solidFill>
            <a:round/>
            <a:headEnd type="stealth" w="med" len="med"/>
            <a:tailEnd/>
          </a:ln>
        </p:spPr>
        <p:txBody>
          <a:bodyPr lIns="90000" tIns="46800" rIns="90000" bIns="46800">
            <a:spAutoFit/>
          </a:bodyPr>
          <a:lstStyle/>
          <a:p>
            <a:endParaRPr lang="es-ES"/>
          </a:p>
        </p:txBody>
      </p:sp>
      <p:sp>
        <p:nvSpPr>
          <p:cNvPr id="108549" name="Text Box 6"/>
          <p:cNvSpPr txBox="1">
            <a:spLocks noChangeArrowheads="1"/>
          </p:cNvSpPr>
          <p:nvPr/>
        </p:nvSpPr>
        <p:spPr bwMode="auto">
          <a:xfrm>
            <a:off x="573088" y="1912938"/>
            <a:ext cx="1670050" cy="336550"/>
          </a:xfrm>
          <a:prstGeom prst="rect">
            <a:avLst/>
          </a:prstGeom>
          <a:noFill/>
          <a:ln w="9525">
            <a:noFill/>
            <a:miter lim="800000"/>
            <a:headEnd/>
            <a:tailEnd/>
          </a:ln>
        </p:spPr>
        <p:txBody>
          <a:bodyPr wrap="none" lIns="90000" tIns="46800" rIns="90000" bIns="46800">
            <a:spAutoFit/>
          </a:bodyPr>
          <a:lstStyle/>
          <a:p>
            <a:r>
              <a:rPr lang="en-US" sz="1600" b="1">
                <a:solidFill>
                  <a:srgbClr val="000099"/>
                </a:solidFill>
                <a:latin typeface="Verdana" pitchFamily="34" charset="0"/>
              </a:rPr>
              <a:t>67 mg CO</a:t>
            </a:r>
            <a:r>
              <a:rPr lang="en-US" sz="1600" b="1" baseline="-25000">
                <a:solidFill>
                  <a:srgbClr val="000099"/>
                </a:solidFill>
                <a:latin typeface="Verdana" pitchFamily="34" charset="0"/>
              </a:rPr>
              <a:t>2</a:t>
            </a:r>
            <a:r>
              <a:rPr lang="en-US" sz="1600" b="1">
                <a:solidFill>
                  <a:srgbClr val="000099"/>
                </a:solidFill>
                <a:latin typeface="Verdana" pitchFamily="34" charset="0"/>
              </a:rPr>
              <a:t>/g</a:t>
            </a:r>
          </a:p>
        </p:txBody>
      </p:sp>
      <p:sp>
        <p:nvSpPr>
          <p:cNvPr id="108550" name="Text Box 7"/>
          <p:cNvSpPr txBox="1">
            <a:spLocks noChangeArrowheads="1"/>
          </p:cNvSpPr>
          <p:nvPr/>
        </p:nvSpPr>
        <p:spPr bwMode="auto">
          <a:xfrm>
            <a:off x="3729038" y="1268413"/>
            <a:ext cx="1928733" cy="369332"/>
          </a:xfrm>
          <a:prstGeom prst="rect">
            <a:avLst/>
          </a:prstGeom>
          <a:noFill/>
          <a:ln w="9525">
            <a:noFill/>
            <a:miter lim="800000"/>
            <a:headEnd/>
            <a:tailEnd/>
          </a:ln>
        </p:spPr>
        <p:txBody>
          <a:bodyPr wrap="none">
            <a:spAutoFit/>
          </a:bodyPr>
          <a:lstStyle/>
          <a:p>
            <a:r>
              <a:rPr lang="en-US" b="1" dirty="0" err="1" smtClean="0"/>
              <a:t>SBA15</a:t>
            </a:r>
            <a:r>
              <a:rPr lang="en-US" b="1" dirty="0" smtClean="0"/>
              <a:t>- </a:t>
            </a:r>
            <a:r>
              <a:rPr lang="en-US" b="1" dirty="0"/>
              <a:t>(</a:t>
            </a:r>
            <a:r>
              <a:rPr lang="en-US" b="1" dirty="0" err="1"/>
              <a:t>NNN</a:t>
            </a:r>
            <a:r>
              <a:rPr lang="en-US" b="1" dirty="0"/>
              <a:t>)-6</a:t>
            </a:r>
            <a:endParaRPr lang="es-ES_tradnl" b="1" dirty="0"/>
          </a:p>
        </p:txBody>
      </p:sp>
      <p:sp>
        <p:nvSpPr>
          <p:cNvPr id="108552" name="Rectangle 70"/>
          <p:cNvSpPr>
            <a:spLocks noChangeArrowheads="1"/>
          </p:cNvSpPr>
          <p:nvPr/>
        </p:nvSpPr>
        <p:spPr bwMode="auto">
          <a:xfrm>
            <a:off x="468313" y="621283"/>
            <a:ext cx="8135937" cy="647477"/>
          </a:xfrm>
          <a:prstGeom prst="rect">
            <a:avLst/>
          </a:prstGeom>
          <a:noFill/>
          <a:ln w="9525">
            <a:noFill/>
            <a:miter lim="800000"/>
            <a:headEnd/>
            <a:tailEnd/>
          </a:ln>
        </p:spPr>
        <p:txBody>
          <a:bodyPr/>
          <a:lstStyle/>
          <a:p>
            <a:pPr algn="just">
              <a:lnSpc>
                <a:spcPct val="50000"/>
              </a:lnSpc>
              <a:spcBef>
                <a:spcPct val="50000"/>
              </a:spcBef>
              <a:buFontTx/>
              <a:buChar char="•"/>
            </a:pPr>
            <a:endParaRPr lang="en-US" sz="1600" dirty="0">
              <a:solidFill>
                <a:srgbClr val="000099"/>
              </a:solidFill>
              <a:latin typeface="Verdana" pitchFamily="34" charset="0"/>
            </a:endParaRPr>
          </a:p>
          <a:p>
            <a:pPr algn="ctr">
              <a:lnSpc>
                <a:spcPct val="50000"/>
              </a:lnSpc>
              <a:spcBef>
                <a:spcPct val="50000"/>
              </a:spcBef>
            </a:pPr>
            <a:r>
              <a:rPr lang="en-US" sz="2000" b="1" dirty="0" smtClean="0"/>
              <a:t>Cyclic adsorption/desorption of CO</a:t>
            </a:r>
            <a:r>
              <a:rPr lang="en-US" sz="2000" b="1" baseline="-25000" dirty="0" smtClean="0"/>
              <a:t>2</a:t>
            </a:r>
            <a:endParaRPr lang="en-US" sz="2000" b="1" baseline="-25000" dirty="0"/>
          </a:p>
        </p:txBody>
      </p:sp>
      <p:grpSp>
        <p:nvGrpSpPr>
          <p:cNvPr id="11" name="21 Grupo"/>
          <p:cNvGrpSpPr>
            <a:grpSpLocks/>
          </p:cNvGrpSpPr>
          <p:nvPr/>
        </p:nvGrpSpPr>
        <p:grpSpPr bwMode="auto">
          <a:xfrm>
            <a:off x="323850" y="188913"/>
            <a:ext cx="4319588" cy="400110"/>
            <a:chOff x="323528" y="188640"/>
            <a:chExt cx="4968552" cy="400170"/>
          </a:xfrm>
        </p:grpSpPr>
        <p:sp>
          <p:nvSpPr>
            <p:cNvPr id="15" name="22 CuadroTexto"/>
            <p:cNvSpPr txBox="1">
              <a:spLocks noChangeArrowheads="1"/>
            </p:cNvSpPr>
            <p:nvPr/>
          </p:nvSpPr>
          <p:spPr bwMode="auto">
            <a:xfrm>
              <a:off x="1331542" y="188640"/>
              <a:ext cx="2948881" cy="400170"/>
            </a:xfrm>
            <a:prstGeom prst="rect">
              <a:avLst/>
            </a:prstGeom>
            <a:solidFill>
              <a:srgbClr val="FFF8EF"/>
            </a:solidFill>
            <a:ln w="9525">
              <a:noFill/>
              <a:miter lim="800000"/>
              <a:headEnd/>
              <a:tailEnd/>
            </a:ln>
          </p:spPr>
          <p:txBody>
            <a:bodyPr wrap="none">
              <a:spAutoFit/>
            </a:bodyPr>
            <a:lstStyle/>
            <a:p>
              <a:pPr algn="ctr"/>
              <a:r>
                <a:rPr lang="es-ES" sz="2000" b="1" dirty="0" err="1" smtClean="0">
                  <a:solidFill>
                    <a:srgbClr val="000099"/>
                  </a:solidFill>
                  <a:cs typeface="Arial" charset="0"/>
                </a:rPr>
                <a:t>RESULTS</a:t>
              </a:r>
              <a:r>
                <a:rPr lang="es-ES" sz="2000" b="1" dirty="0" smtClean="0">
                  <a:solidFill>
                    <a:srgbClr val="000099"/>
                  </a:solidFill>
                  <a:cs typeface="Arial" charset="0"/>
                </a:rPr>
                <a:t> – </a:t>
              </a:r>
              <a:r>
                <a:rPr lang="es-ES" sz="2000" b="1" dirty="0" err="1" smtClean="0">
                  <a:solidFill>
                    <a:srgbClr val="000099"/>
                  </a:solidFill>
                  <a:cs typeface="Arial" charset="0"/>
                </a:rPr>
                <a:t>SBA</a:t>
              </a:r>
              <a:r>
                <a:rPr lang="es-ES" sz="2000" b="1" dirty="0" smtClean="0">
                  <a:solidFill>
                    <a:srgbClr val="000099"/>
                  </a:solidFill>
                  <a:cs typeface="Arial" charset="0"/>
                </a:rPr>
                <a:t>-15</a:t>
              </a:r>
              <a:endParaRPr lang="es-ES" sz="2000" b="1" dirty="0">
                <a:solidFill>
                  <a:srgbClr val="000099"/>
                </a:solidFill>
                <a:cs typeface="Arial" charset="0"/>
              </a:endParaRPr>
            </a:p>
          </p:txBody>
        </p:sp>
        <p:sp>
          <p:nvSpPr>
            <p:cNvPr id="16" name="15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gr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6"/>
          <p:cNvGrpSpPr>
            <a:grpSpLocks/>
          </p:cNvGrpSpPr>
          <p:nvPr/>
        </p:nvGrpSpPr>
        <p:grpSpPr bwMode="auto">
          <a:xfrm>
            <a:off x="25400" y="1510432"/>
            <a:ext cx="4681538" cy="3335338"/>
            <a:chOff x="16" y="1904"/>
            <a:chExt cx="2949" cy="2101"/>
          </a:xfrm>
        </p:grpSpPr>
        <p:graphicFrame>
          <p:nvGraphicFramePr>
            <p:cNvPr id="154626" name="Object 19"/>
            <p:cNvGraphicFramePr>
              <a:graphicFrameLocks noChangeAspect="1"/>
            </p:cNvGraphicFramePr>
            <p:nvPr/>
          </p:nvGraphicFramePr>
          <p:xfrm>
            <a:off x="249" y="1904"/>
            <a:ext cx="2716" cy="2101"/>
          </p:xfrm>
          <a:graphic>
            <a:graphicData uri="http://schemas.openxmlformats.org/presentationml/2006/ole">
              <p:oleObj spid="_x0000_s154626" name="Graph" r:id="rId4" imgW="3614400" imgH="2836800" progId="">
                <p:embed/>
              </p:oleObj>
            </a:graphicData>
          </a:graphic>
        </p:graphicFrame>
        <p:sp>
          <p:nvSpPr>
            <p:cNvPr id="154648" name="Text Box 37"/>
            <p:cNvSpPr txBox="1">
              <a:spLocks noChangeArrowheads="1"/>
            </p:cNvSpPr>
            <p:nvPr/>
          </p:nvSpPr>
          <p:spPr bwMode="auto">
            <a:xfrm>
              <a:off x="37" y="1980"/>
              <a:ext cx="556" cy="263"/>
            </a:xfrm>
            <a:prstGeom prst="rect">
              <a:avLst/>
            </a:prstGeom>
            <a:noFill/>
            <a:ln w="9525">
              <a:noFill/>
              <a:miter lim="800000"/>
              <a:headEnd/>
              <a:tailEnd/>
            </a:ln>
          </p:spPr>
          <p:txBody>
            <a:bodyPr wrap="none" lIns="90000" tIns="46800" rIns="90000" bIns="46800">
              <a:spAutoFit/>
            </a:bodyPr>
            <a:lstStyle/>
            <a:p>
              <a:pPr algn="ctr"/>
              <a:r>
                <a:rPr lang="en-US" sz="1050" b="1" dirty="0">
                  <a:solidFill>
                    <a:srgbClr val="CC0000"/>
                  </a:solidFill>
                  <a:latin typeface="Verdana" pitchFamily="34" charset="0"/>
                </a:rPr>
                <a:t>66.8 </a:t>
              </a:r>
            </a:p>
            <a:p>
              <a:pPr algn="ctr"/>
              <a:r>
                <a:rPr lang="en-US" sz="1050" b="1" dirty="0" err="1">
                  <a:solidFill>
                    <a:srgbClr val="CC0000"/>
                  </a:solidFill>
                  <a:latin typeface="Verdana" pitchFamily="34" charset="0"/>
                </a:rPr>
                <a:t>mgCO</a:t>
              </a:r>
              <a:r>
                <a:rPr lang="en-US" sz="1050" b="1" baseline="-25000" dirty="0" err="1">
                  <a:solidFill>
                    <a:srgbClr val="CC0000"/>
                  </a:solidFill>
                  <a:latin typeface="Verdana" pitchFamily="34" charset="0"/>
                </a:rPr>
                <a:t>2</a:t>
              </a:r>
              <a:r>
                <a:rPr lang="en-US" sz="1050" b="1" dirty="0">
                  <a:solidFill>
                    <a:srgbClr val="CC0000"/>
                  </a:solidFill>
                  <a:latin typeface="Verdana" pitchFamily="34" charset="0"/>
                </a:rPr>
                <a:t>/g</a:t>
              </a:r>
            </a:p>
          </p:txBody>
        </p:sp>
        <p:sp>
          <p:nvSpPr>
            <p:cNvPr id="154649" name="Text Box 43"/>
            <p:cNvSpPr txBox="1">
              <a:spLocks noChangeArrowheads="1"/>
            </p:cNvSpPr>
            <p:nvPr/>
          </p:nvSpPr>
          <p:spPr bwMode="auto">
            <a:xfrm>
              <a:off x="16" y="3297"/>
              <a:ext cx="556" cy="263"/>
            </a:xfrm>
            <a:prstGeom prst="rect">
              <a:avLst/>
            </a:prstGeom>
            <a:noFill/>
            <a:ln w="9525">
              <a:noFill/>
              <a:miter lim="800000"/>
              <a:headEnd/>
              <a:tailEnd/>
            </a:ln>
          </p:spPr>
          <p:txBody>
            <a:bodyPr wrap="none" lIns="90000" tIns="46800" rIns="90000" bIns="46800">
              <a:spAutoFit/>
            </a:bodyPr>
            <a:lstStyle/>
            <a:p>
              <a:pPr algn="ctr"/>
              <a:r>
                <a:rPr lang="en-US" sz="1050" b="1" dirty="0">
                  <a:solidFill>
                    <a:srgbClr val="CC0000"/>
                  </a:solidFill>
                  <a:latin typeface="Verdana" pitchFamily="34" charset="0"/>
                </a:rPr>
                <a:t>13.2 </a:t>
              </a:r>
            </a:p>
            <a:p>
              <a:pPr algn="ctr"/>
              <a:r>
                <a:rPr lang="en-US" sz="1050" b="1" dirty="0" err="1">
                  <a:solidFill>
                    <a:srgbClr val="CC0000"/>
                  </a:solidFill>
                  <a:latin typeface="Verdana" pitchFamily="34" charset="0"/>
                </a:rPr>
                <a:t>mgCO</a:t>
              </a:r>
              <a:r>
                <a:rPr lang="en-US" sz="1050" b="1" baseline="-25000" dirty="0" err="1">
                  <a:solidFill>
                    <a:srgbClr val="CC0000"/>
                  </a:solidFill>
                  <a:latin typeface="Verdana" pitchFamily="34" charset="0"/>
                </a:rPr>
                <a:t>2</a:t>
              </a:r>
              <a:r>
                <a:rPr lang="en-US" sz="1050" b="1" dirty="0">
                  <a:solidFill>
                    <a:srgbClr val="CC0000"/>
                  </a:solidFill>
                  <a:latin typeface="Verdana" pitchFamily="34" charset="0"/>
                </a:rPr>
                <a:t>/g</a:t>
              </a:r>
            </a:p>
          </p:txBody>
        </p:sp>
        <p:sp>
          <p:nvSpPr>
            <p:cNvPr id="154650" name="Line 44"/>
            <p:cNvSpPr>
              <a:spLocks noChangeShapeType="1"/>
            </p:cNvSpPr>
            <p:nvPr/>
          </p:nvSpPr>
          <p:spPr bwMode="auto">
            <a:xfrm flipH="1">
              <a:off x="633" y="3389"/>
              <a:ext cx="1855" cy="7"/>
            </a:xfrm>
            <a:prstGeom prst="line">
              <a:avLst/>
            </a:prstGeom>
            <a:noFill/>
            <a:ln w="9525">
              <a:solidFill>
                <a:srgbClr val="CC0000"/>
              </a:solidFill>
              <a:prstDash val="dash"/>
              <a:round/>
              <a:headEnd/>
              <a:tailEnd/>
            </a:ln>
          </p:spPr>
          <p:txBody>
            <a:bodyPr/>
            <a:lstStyle/>
            <a:p>
              <a:endParaRPr lang="es-ES"/>
            </a:p>
          </p:txBody>
        </p:sp>
        <p:sp>
          <p:nvSpPr>
            <p:cNvPr id="154651" name="Line 45"/>
            <p:cNvSpPr>
              <a:spLocks noChangeShapeType="1"/>
            </p:cNvSpPr>
            <p:nvPr/>
          </p:nvSpPr>
          <p:spPr bwMode="auto">
            <a:xfrm flipH="1">
              <a:off x="637" y="2132"/>
              <a:ext cx="222" cy="0"/>
            </a:xfrm>
            <a:prstGeom prst="line">
              <a:avLst/>
            </a:prstGeom>
            <a:noFill/>
            <a:ln w="9525">
              <a:solidFill>
                <a:srgbClr val="CC0000"/>
              </a:solidFill>
              <a:prstDash val="dash"/>
              <a:round/>
              <a:headEnd/>
              <a:tailEnd/>
            </a:ln>
          </p:spPr>
          <p:txBody>
            <a:bodyPr/>
            <a:lstStyle/>
            <a:p>
              <a:endParaRPr lang="es-ES"/>
            </a:p>
          </p:txBody>
        </p:sp>
      </p:grpSp>
      <p:sp>
        <p:nvSpPr>
          <p:cNvPr id="130050" name="Rectangle 2"/>
          <p:cNvSpPr>
            <a:spLocks noChangeArrowheads="1"/>
          </p:cNvSpPr>
          <p:nvPr/>
        </p:nvSpPr>
        <p:spPr bwMode="auto">
          <a:xfrm>
            <a:off x="5781675" y="1548532"/>
            <a:ext cx="2427288" cy="346075"/>
          </a:xfrm>
          <a:prstGeom prst="rect">
            <a:avLst/>
          </a:prstGeom>
          <a:noFill/>
          <a:ln w="9525">
            <a:solidFill>
              <a:srgbClr val="0000FF"/>
            </a:solidFill>
            <a:miter lim="800000"/>
            <a:headEnd/>
            <a:tailEnd/>
          </a:ln>
        </p:spPr>
        <p:txBody>
          <a:bodyPr>
            <a:spAutoFit/>
          </a:bodyPr>
          <a:lstStyle/>
          <a:p>
            <a:pPr>
              <a:spcBef>
                <a:spcPct val="50000"/>
              </a:spcBef>
            </a:pPr>
            <a:r>
              <a:rPr lang="en-US" sz="1600" dirty="0">
                <a:latin typeface="Verdana" pitchFamily="34" charset="0"/>
              </a:rPr>
              <a:t>1) </a:t>
            </a:r>
            <a:r>
              <a:rPr lang="en-US" sz="1600" dirty="0" smtClean="0">
                <a:latin typeface="Verdana" pitchFamily="34" charset="0"/>
              </a:rPr>
              <a:t>20ºC</a:t>
            </a:r>
            <a:r>
              <a:rPr lang="en-US" sz="1600" dirty="0">
                <a:latin typeface="Verdana" pitchFamily="34" charset="0"/>
              </a:rPr>
              <a:t>, t= 24h</a:t>
            </a:r>
            <a:endParaRPr lang="en-US" sz="1600" baseline="-25000" dirty="0">
              <a:latin typeface="Verdana" pitchFamily="34" charset="0"/>
            </a:endParaRPr>
          </a:p>
        </p:txBody>
      </p:sp>
      <p:sp>
        <p:nvSpPr>
          <p:cNvPr id="130051" name="Rectangle 3"/>
          <p:cNvSpPr>
            <a:spLocks noChangeArrowheads="1"/>
          </p:cNvSpPr>
          <p:nvPr/>
        </p:nvSpPr>
        <p:spPr bwMode="auto">
          <a:xfrm>
            <a:off x="5437188" y="2029545"/>
            <a:ext cx="2774950" cy="346075"/>
          </a:xfrm>
          <a:prstGeom prst="rect">
            <a:avLst/>
          </a:prstGeom>
          <a:noFill/>
          <a:ln w="28575">
            <a:solidFill>
              <a:srgbClr val="FF0000"/>
            </a:solidFill>
            <a:miter lim="800000"/>
            <a:headEnd/>
            <a:tailEnd/>
          </a:ln>
        </p:spPr>
        <p:txBody>
          <a:bodyPr>
            <a:spAutoFit/>
          </a:bodyPr>
          <a:lstStyle/>
          <a:p>
            <a:pPr>
              <a:spcBef>
                <a:spcPct val="50000"/>
              </a:spcBef>
            </a:pPr>
            <a:r>
              <a:rPr lang="en-US" sz="1600">
                <a:latin typeface="Verdana" pitchFamily="34" charset="0"/>
              </a:rPr>
              <a:t>2) 110ºC, t= 6, 24, 72h</a:t>
            </a:r>
            <a:endParaRPr lang="en-US" sz="1600" baseline="-25000">
              <a:latin typeface="Verdana" pitchFamily="34" charset="0"/>
            </a:endParaRPr>
          </a:p>
        </p:txBody>
      </p:sp>
      <p:sp>
        <p:nvSpPr>
          <p:cNvPr id="130070" name="Line 22"/>
          <p:cNvSpPr>
            <a:spLocks noChangeShapeType="1"/>
          </p:cNvSpPr>
          <p:nvPr/>
        </p:nvSpPr>
        <p:spPr bwMode="auto">
          <a:xfrm flipH="1">
            <a:off x="1804988" y="1707282"/>
            <a:ext cx="3910012" cy="57150"/>
          </a:xfrm>
          <a:prstGeom prst="line">
            <a:avLst/>
          </a:prstGeom>
          <a:noFill/>
          <a:ln w="9525">
            <a:solidFill>
              <a:schemeClr val="tx1"/>
            </a:solidFill>
            <a:prstDash val="dash"/>
            <a:round/>
            <a:headEnd/>
            <a:tailEnd type="triangle" w="med" len="med"/>
          </a:ln>
        </p:spPr>
        <p:txBody>
          <a:bodyPr/>
          <a:lstStyle/>
          <a:p>
            <a:endParaRPr lang="es-ES"/>
          </a:p>
        </p:txBody>
      </p:sp>
      <p:sp>
        <p:nvSpPr>
          <p:cNvPr id="130071" name="Line 23"/>
          <p:cNvSpPr>
            <a:spLocks noChangeShapeType="1"/>
          </p:cNvSpPr>
          <p:nvPr/>
        </p:nvSpPr>
        <p:spPr bwMode="auto">
          <a:xfrm flipH="1">
            <a:off x="2009775" y="2223220"/>
            <a:ext cx="3414713" cy="131762"/>
          </a:xfrm>
          <a:prstGeom prst="line">
            <a:avLst/>
          </a:prstGeom>
          <a:noFill/>
          <a:ln w="9525">
            <a:solidFill>
              <a:schemeClr val="tx1"/>
            </a:solidFill>
            <a:prstDash val="dash"/>
            <a:round/>
            <a:headEnd/>
            <a:tailEnd type="triangle" w="med" len="med"/>
          </a:ln>
        </p:spPr>
        <p:txBody>
          <a:bodyPr/>
          <a:lstStyle/>
          <a:p>
            <a:endParaRPr lang="es-ES"/>
          </a:p>
        </p:txBody>
      </p:sp>
      <p:sp>
        <p:nvSpPr>
          <p:cNvPr id="130072" name="Line 24"/>
          <p:cNvSpPr>
            <a:spLocks noChangeShapeType="1"/>
          </p:cNvSpPr>
          <p:nvPr/>
        </p:nvSpPr>
        <p:spPr bwMode="auto">
          <a:xfrm flipH="1">
            <a:off x="2647950" y="2235920"/>
            <a:ext cx="2765425" cy="876300"/>
          </a:xfrm>
          <a:prstGeom prst="line">
            <a:avLst/>
          </a:prstGeom>
          <a:noFill/>
          <a:ln w="9525">
            <a:solidFill>
              <a:schemeClr val="tx1"/>
            </a:solidFill>
            <a:prstDash val="dash"/>
            <a:round/>
            <a:headEnd/>
            <a:tailEnd type="triangle" w="med" len="med"/>
          </a:ln>
        </p:spPr>
        <p:txBody>
          <a:bodyPr/>
          <a:lstStyle/>
          <a:p>
            <a:endParaRPr lang="es-ES"/>
          </a:p>
        </p:txBody>
      </p:sp>
      <p:sp>
        <p:nvSpPr>
          <p:cNvPr id="130073" name="Line 25"/>
          <p:cNvSpPr>
            <a:spLocks noChangeShapeType="1"/>
          </p:cNvSpPr>
          <p:nvPr/>
        </p:nvSpPr>
        <p:spPr bwMode="auto">
          <a:xfrm flipH="1">
            <a:off x="4098925" y="2248620"/>
            <a:ext cx="1293813" cy="1744662"/>
          </a:xfrm>
          <a:prstGeom prst="line">
            <a:avLst/>
          </a:prstGeom>
          <a:noFill/>
          <a:ln w="9525">
            <a:solidFill>
              <a:schemeClr val="tx1"/>
            </a:solidFill>
            <a:prstDash val="dash"/>
            <a:round/>
            <a:headEnd/>
            <a:tailEnd type="triangle" w="med" len="med"/>
          </a:ln>
        </p:spPr>
        <p:txBody>
          <a:bodyPr/>
          <a:lstStyle/>
          <a:p>
            <a:endParaRPr lang="es-ES"/>
          </a:p>
        </p:txBody>
      </p:sp>
      <p:sp>
        <p:nvSpPr>
          <p:cNvPr id="130074" name="Rectangle 26"/>
          <p:cNvSpPr>
            <a:spLocks noChangeArrowheads="1"/>
          </p:cNvSpPr>
          <p:nvPr/>
        </p:nvSpPr>
        <p:spPr bwMode="auto">
          <a:xfrm>
            <a:off x="4732341" y="3140968"/>
            <a:ext cx="4390946" cy="1200329"/>
          </a:xfrm>
          <a:prstGeom prst="rect">
            <a:avLst/>
          </a:prstGeom>
          <a:noFill/>
          <a:ln w="9525">
            <a:noFill/>
            <a:miter lim="800000"/>
            <a:headEnd/>
            <a:tailEnd/>
          </a:ln>
        </p:spPr>
        <p:txBody>
          <a:bodyPr wrap="none">
            <a:spAutoFit/>
          </a:bodyPr>
          <a:lstStyle/>
          <a:p>
            <a:pPr algn="ctr"/>
            <a:r>
              <a:rPr lang="en-US" b="1" dirty="0" smtClean="0">
                <a:solidFill>
                  <a:srgbClr val="CC0000"/>
                </a:solidFill>
              </a:rPr>
              <a:t>A chemical change of amino groups </a:t>
            </a:r>
          </a:p>
          <a:p>
            <a:pPr algn="ctr"/>
            <a:r>
              <a:rPr lang="en-US" b="1" dirty="0" smtClean="0">
                <a:solidFill>
                  <a:srgbClr val="CC0000"/>
                </a:solidFill>
              </a:rPr>
              <a:t>is produced due to chemical oxidation</a:t>
            </a:r>
          </a:p>
          <a:p>
            <a:pPr algn="ctr"/>
            <a:r>
              <a:rPr lang="en-US" b="1" dirty="0" smtClean="0">
                <a:solidFill>
                  <a:srgbClr val="CC0000"/>
                </a:solidFill>
              </a:rPr>
              <a:t>When drying in air at 110 ºC</a:t>
            </a:r>
          </a:p>
          <a:p>
            <a:pPr algn="ctr"/>
            <a:endParaRPr lang="en-US" b="1" dirty="0">
              <a:solidFill>
                <a:srgbClr val="CC0000"/>
              </a:solidFill>
            </a:endParaRPr>
          </a:p>
        </p:txBody>
      </p:sp>
      <p:sp>
        <p:nvSpPr>
          <p:cNvPr id="130075" name="AutoShape 27"/>
          <p:cNvSpPr>
            <a:spLocks noChangeArrowheads="1"/>
          </p:cNvSpPr>
          <p:nvPr/>
        </p:nvSpPr>
        <p:spPr bwMode="auto">
          <a:xfrm rot="5400000">
            <a:off x="6659785" y="2637359"/>
            <a:ext cx="504825" cy="215900"/>
          </a:xfrm>
          <a:prstGeom prst="rightArrow">
            <a:avLst>
              <a:gd name="adj1" fmla="val 50000"/>
              <a:gd name="adj2" fmla="val 58456"/>
            </a:avLst>
          </a:prstGeom>
          <a:noFill/>
          <a:ln w="19050">
            <a:solidFill>
              <a:schemeClr val="tx1"/>
            </a:solidFill>
            <a:miter lim="800000"/>
            <a:headEnd/>
            <a:tailEnd/>
          </a:ln>
        </p:spPr>
        <p:txBody>
          <a:bodyPr wrap="none" anchor="ctr"/>
          <a:lstStyle/>
          <a:p>
            <a:endParaRPr lang="en-US"/>
          </a:p>
        </p:txBody>
      </p:sp>
      <p:sp>
        <p:nvSpPr>
          <p:cNvPr id="130076" name="Rectangle 28"/>
          <p:cNvSpPr>
            <a:spLocks noChangeArrowheads="1"/>
          </p:cNvSpPr>
          <p:nvPr/>
        </p:nvSpPr>
        <p:spPr bwMode="auto">
          <a:xfrm>
            <a:off x="2565400" y="1742207"/>
            <a:ext cx="2076450" cy="300038"/>
          </a:xfrm>
          <a:prstGeom prst="rect">
            <a:avLst/>
          </a:prstGeom>
          <a:noFill/>
          <a:ln w="9525">
            <a:noFill/>
            <a:miter lim="800000"/>
            <a:headEnd/>
            <a:tailEnd/>
          </a:ln>
        </p:spPr>
        <p:txBody>
          <a:bodyPr/>
          <a:lstStyle/>
          <a:p>
            <a:pPr algn="ctr">
              <a:spcBef>
                <a:spcPct val="20000"/>
              </a:spcBef>
              <a:tabLst>
                <a:tab pos="357188" algn="l"/>
              </a:tabLst>
            </a:pPr>
            <a:r>
              <a:rPr lang="en-GB" sz="1400" b="1" dirty="0" err="1" smtClean="0">
                <a:latin typeface="Verdana" pitchFamily="34" charset="0"/>
              </a:rPr>
              <a:t>SBA15</a:t>
            </a:r>
            <a:r>
              <a:rPr lang="en-GB" sz="1400" b="1" dirty="0" smtClean="0">
                <a:latin typeface="Verdana" pitchFamily="34" charset="0"/>
              </a:rPr>
              <a:t>-(</a:t>
            </a:r>
            <a:r>
              <a:rPr lang="en-GB" sz="1400" b="1" dirty="0" err="1">
                <a:latin typeface="Verdana" pitchFamily="34" charset="0"/>
              </a:rPr>
              <a:t>NNN</a:t>
            </a:r>
            <a:r>
              <a:rPr lang="en-GB" sz="1400" b="1" dirty="0">
                <a:latin typeface="Verdana" pitchFamily="34" charset="0"/>
              </a:rPr>
              <a:t>)-6</a:t>
            </a:r>
            <a:endParaRPr lang="en-US" sz="1400" b="1" dirty="0">
              <a:latin typeface="Verdana" pitchFamily="34" charset="0"/>
            </a:endParaRPr>
          </a:p>
        </p:txBody>
      </p:sp>
      <p:sp>
        <p:nvSpPr>
          <p:cNvPr id="154639" name="Rectangle 32"/>
          <p:cNvSpPr>
            <a:spLocks noChangeArrowheads="1"/>
          </p:cNvSpPr>
          <p:nvPr/>
        </p:nvSpPr>
        <p:spPr bwMode="auto">
          <a:xfrm>
            <a:off x="6372200" y="980728"/>
            <a:ext cx="1803699" cy="369332"/>
          </a:xfrm>
          <a:prstGeom prst="rect">
            <a:avLst/>
          </a:prstGeom>
          <a:noFill/>
          <a:ln w="28575">
            <a:solidFill>
              <a:schemeClr val="tx1"/>
            </a:solidFill>
            <a:miter lim="800000"/>
            <a:headEnd/>
            <a:tailEnd/>
          </a:ln>
        </p:spPr>
        <p:txBody>
          <a:bodyPr wrap="none">
            <a:spAutoFit/>
          </a:bodyPr>
          <a:lstStyle/>
          <a:p>
            <a:r>
              <a:rPr lang="en-GB" b="1" dirty="0" smtClean="0">
                <a:latin typeface="Verdana" pitchFamily="34" charset="0"/>
                <a:sym typeface="Wingdings" pitchFamily="2" charset="2"/>
              </a:rPr>
              <a:t>AIR DRYING</a:t>
            </a:r>
            <a:endParaRPr lang="en-GB" b="1" baseline="30000" dirty="0">
              <a:latin typeface="Verdana" pitchFamily="34" charset="0"/>
              <a:sym typeface="Wingdings" pitchFamily="2" charset="2"/>
            </a:endParaRPr>
          </a:p>
        </p:txBody>
      </p:sp>
      <p:sp>
        <p:nvSpPr>
          <p:cNvPr id="154644" name="Rectangle 70"/>
          <p:cNvSpPr>
            <a:spLocks noChangeArrowheads="1"/>
          </p:cNvSpPr>
          <p:nvPr/>
        </p:nvSpPr>
        <p:spPr bwMode="auto">
          <a:xfrm>
            <a:off x="179388" y="549275"/>
            <a:ext cx="3960812" cy="576263"/>
          </a:xfrm>
          <a:prstGeom prst="rect">
            <a:avLst/>
          </a:prstGeom>
          <a:noFill/>
          <a:ln w="9525">
            <a:noFill/>
            <a:miter lim="800000"/>
            <a:headEnd/>
            <a:tailEnd/>
          </a:ln>
        </p:spPr>
        <p:txBody>
          <a:bodyPr/>
          <a:lstStyle/>
          <a:p>
            <a:pPr algn="just">
              <a:lnSpc>
                <a:spcPct val="50000"/>
              </a:lnSpc>
              <a:spcBef>
                <a:spcPct val="50000"/>
              </a:spcBef>
              <a:buFontTx/>
              <a:buChar char="•"/>
            </a:pPr>
            <a:endParaRPr lang="en-US" sz="1600" dirty="0">
              <a:solidFill>
                <a:srgbClr val="000099"/>
              </a:solidFill>
              <a:latin typeface="Verdana" pitchFamily="34" charset="0"/>
            </a:endParaRPr>
          </a:p>
          <a:p>
            <a:pPr algn="ctr">
              <a:lnSpc>
                <a:spcPct val="50000"/>
              </a:lnSpc>
              <a:spcBef>
                <a:spcPct val="50000"/>
              </a:spcBef>
            </a:pPr>
            <a:r>
              <a:rPr lang="en-US" sz="2000" b="1" dirty="0" smtClean="0"/>
              <a:t>Drying conditions</a:t>
            </a:r>
            <a:endParaRPr lang="en-US" sz="2000" b="1" dirty="0"/>
          </a:p>
        </p:txBody>
      </p:sp>
      <p:sp>
        <p:nvSpPr>
          <p:cNvPr id="28" name="Text Box 29"/>
          <p:cNvSpPr txBox="1">
            <a:spLocks noChangeArrowheads="1"/>
          </p:cNvSpPr>
          <p:nvPr/>
        </p:nvSpPr>
        <p:spPr bwMode="auto">
          <a:xfrm>
            <a:off x="275550" y="6361582"/>
            <a:ext cx="4537075" cy="307778"/>
          </a:xfrm>
          <a:prstGeom prst="rect">
            <a:avLst/>
          </a:prstGeom>
          <a:noFill/>
          <a:ln w="9525">
            <a:noFill/>
            <a:miter lim="800000"/>
            <a:headEnd/>
            <a:tailEnd/>
          </a:ln>
        </p:spPr>
        <p:txBody>
          <a:bodyPr wrap="square">
            <a:spAutoFit/>
          </a:bodyPr>
          <a:lstStyle/>
          <a:p>
            <a:pPr algn="ctr"/>
            <a:r>
              <a:rPr lang="en-US" sz="1400" b="1" dirty="0">
                <a:solidFill>
                  <a:srgbClr val="990000"/>
                </a:solidFill>
              </a:rPr>
              <a:t>Calleja et al. </a:t>
            </a:r>
            <a:r>
              <a:rPr lang="en-US" sz="1400" b="1" i="1" dirty="0">
                <a:solidFill>
                  <a:srgbClr val="990000"/>
                </a:solidFill>
              </a:rPr>
              <a:t>Top. </a:t>
            </a:r>
            <a:r>
              <a:rPr lang="en-US" sz="1400" b="1" i="1" dirty="0" err="1">
                <a:solidFill>
                  <a:srgbClr val="990000"/>
                </a:solidFill>
              </a:rPr>
              <a:t>Catal</a:t>
            </a:r>
            <a:r>
              <a:rPr lang="en-US" sz="1400" b="1" i="1" dirty="0" smtClean="0">
                <a:solidFill>
                  <a:srgbClr val="990000"/>
                </a:solidFill>
              </a:rPr>
              <a:t>. </a:t>
            </a:r>
            <a:r>
              <a:rPr lang="en-US" sz="1400" b="1" dirty="0" smtClean="0">
                <a:solidFill>
                  <a:srgbClr val="990000"/>
                </a:solidFill>
              </a:rPr>
              <a:t>54 </a:t>
            </a:r>
            <a:r>
              <a:rPr lang="en-US" sz="1400" b="1" dirty="0">
                <a:solidFill>
                  <a:srgbClr val="990000"/>
                </a:solidFill>
              </a:rPr>
              <a:t>(2011) 135-145</a:t>
            </a:r>
            <a:endParaRPr lang="en-US" sz="1400" dirty="0">
              <a:solidFill>
                <a:srgbClr val="990000"/>
              </a:solidFill>
            </a:endParaRPr>
          </a:p>
        </p:txBody>
      </p:sp>
      <p:sp>
        <p:nvSpPr>
          <p:cNvPr id="34" name="Text Box 106"/>
          <p:cNvSpPr txBox="1">
            <a:spLocks noChangeArrowheads="1"/>
          </p:cNvSpPr>
          <p:nvPr/>
        </p:nvSpPr>
        <p:spPr bwMode="auto">
          <a:xfrm>
            <a:off x="4283968" y="5157192"/>
            <a:ext cx="5149498" cy="307777"/>
          </a:xfrm>
          <a:prstGeom prst="rect">
            <a:avLst/>
          </a:prstGeom>
          <a:noFill/>
          <a:ln w="9525">
            <a:noFill/>
            <a:miter lim="800000"/>
            <a:headEnd/>
            <a:tailEnd/>
          </a:ln>
        </p:spPr>
        <p:txBody>
          <a:bodyPr wrap="square">
            <a:spAutoFit/>
          </a:bodyPr>
          <a:lstStyle/>
          <a:p>
            <a:pPr algn="ctr"/>
            <a:r>
              <a:rPr lang="en-US" sz="1400" b="1" dirty="0"/>
              <a:t>Jones et al. </a:t>
            </a:r>
            <a:r>
              <a:rPr lang="en-US" sz="1400" b="1" i="1" dirty="0"/>
              <a:t>Energy </a:t>
            </a:r>
            <a:r>
              <a:rPr lang="en-US" sz="1400" b="1" i="1" dirty="0" smtClean="0"/>
              <a:t>Fuels </a:t>
            </a:r>
            <a:r>
              <a:rPr lang="en-US" sz="1400" b="1" dirty="0" smtClean="0"/>
              <a:t>25 </a:t>
            </a:r>
            <a:r>
              <a:rPr lang="en-US" sz="1400" b="1" dirty="0"/>
              <a:t>(2011) 2416-2425</a:t>
            </a:r>
            <a:endParaRPr lang="en-US" sz="1400" dirty="0"/>
          </a:p>
        </p:txBody>
      </p:sp>
      <p:sp>
        <p:nvSpPr>
          <p:cNvPr id="35" name="Rectangle 24"/>
          <p:cNvSpPr>
            <a:spLocks noChangeArrowheads="1"/>
          </p:cNvSpPr>
          <p:nvPr/>
        </p:nvSpPr>
        <p:spPr bwMode="auto">
          <a:xfrm>
            <a:off x="5292080" y="4293096"/>
            <a:ext cx="3240088" cy="915988"/>
          </a:xfrm>
          <a:prstGeom prst="rect">
            <a:avLst/>
          </a:prstGeom>
          <a:noFill/>
          <a:ln w="9525">
            <a:noFill/>
            <a:miter lim="800000"/>
            <a:headEnd/>
            <a:tailEnd/>
          </a:ln>
        </p:spPr>
        <p:txBody>
          <a:bodyPr>
            <a:spAutoFit/>
          </a:bodyPr>
          <a:lstStyle/>
          <a:p>
            <a:pPr algn="ctr">
              <a:spcBef>
                <a:spcPct val="70000"/>
              </a:spcBef>
            </a:pPr>
            <a:r>
              <a:rPr lang="es-ES" b="1" dirty="0" err="1"/>
              <a:t>By</a:t>
            </a:r>
            <a:r>
              <a:rPr lang="es-ES" b="1" dirty="0"/>
              <a:t> </a:t>
            </a:r>
            <a:r>
              <a:rPr lang="es-ES" b="1" dirty="0" err="1"/>
              <a:t>using</a:t>
            </a:r>
            <a:r>
              <a:rPr lang="es-ES" b="1" dirty="0"/>
              <a:t> XPS </a:t>
            </a:r>
            <a:r>
              <a:rPr lang="es-ES" b="1" dirty="0" err="1"/>
              <a:t>the</a:t>
            </a:r>
            <a:r>
              <a:rPr lang="es-ES" b="1" dirty="0"/>
              <a:t> </a:t>
            </a:r>
            <a:r>
              <a:rPr lang="es-ES" b="1" dirty="0" err="1"/>
              <a:t>reaction</a:t>
            </a:r>
            <a:r>
              <a:rPr lang="es-ES" b="1" dirty="0"/>
              <a:t> </a:t>
            </a:r>
            <a:r>
              <a:rPr lang="es-ES" b="1" dirty="0" err="1"/>
              <a:t>products</a:t>
            </a:r>
            <a:r>
              <a:rPr lang="es-ES" b="1" dirty="0"/>
              <a:t> </a:t>
            </a:r>
            <a:r>
              <a:rPr lang="es-ES" b="1" dirty="0" err="1"/>
              <a:t>were</a:t>
            </a:r>
            <a:r>
              <a:rPr lang="es-ES" b="1" dirty="0"/>
              <a:t> </a:t>
            </a:r>
            <a:r>
              <a:rPr lang="es-ES" b="1" dirty="0" err="1"/>
              <a:t>identified</a:t>
            </a:r>
            <a:r>
              <a:rPr lang="es-ES" b="1" dirty="0"/>
              <a:t> as </a:t>
            </a:r>
            <a:r>
              <a:rPr lang="en-GB" b="1" dirty="0"/>
              <a:t>amides (R‑C=O‑NH‑) </a:t>
            </a:r>
            <a:endParaRPr lang="es-ES" b="1" dirty="0"/>
          </a:p>
        </p:txBody>
      </p:sp>
      <p:sp>
        <p:nvSpPr>
          <p:cNvPr id="36" name="Rectangle 85"/>
          <p:cNvSpPr>
            <a:spLocks noChangeArrowheads="1"/>
          </p:cNvSpPr>
          <p:nvPr/>
        </p:nvSpPr>
        <p:spPr bwMode="auto">
          <a:xfrm>
            <a:off x="1619672" y="1177588"/>
            <a:ext cx="2536272" cy="523220"/>
          </a:xfrm>
          <a:prstGeom prst="rect">
            <a:avLst/>
          </a:prstGeom>
          <a:noFill/>
          <a:ln w="9525">
            <a:noFill/>
            <a:miter lim="800000"/>
            <a:headEnd/>
            <a:tailEnd/>
          </a:ln>
        </p:spPr>
        <p:txBody>
          <a:bodyPr wrap="none">
            <a:spAutoFit/>
          </a:bodyPr>
          <a:lstStyle/>
          <a:p>
            <a:r>
              <a:rPr lang="en-US" sz="1400" b="1" dirty="0" smtClean="0">
                <a:solidFill>
                  <a:srgbClr val="000099"/>
                </a:solidFill>
                <a:latin typeface="Verdana" pitchFamily="34" charset="0"/>
              </a:rPr>
              <a:t>CO</a:t>
            </a:r>
            <a:r>
              <a:rPr lang="en-US" sz="1400" b="1" baseline="-25000" dirty="0" smtClean="0">
                <a:solidFill>
                  <a:srgbClr val="000099"/>
                </a:solidFill>
                <a:latin typeface="Verdana" pitchFamily="34" charset="0"/>
              </a:rPr>
              <a:t>2  </a:t>
            </a:r>
            <a:r>
              <a:rPr lang="es-ES" sz="1400" b="1" dirty="0" err="1" smtClean="0">
                <a:solidFill>
                  <a:srgbClr val="000099"/>
                </a:solidFill>
                <a:latin typeface="Verdana" pitchFamily="34" charset="0"/>
              </a:rPr>
              <a:t>adsorption</a:t>
            </a:r>
            <a:r>
              <a:rPr lang="es-ES" sz="1400" b="1" dirty="0" smtClean="0">
                <a:solidFill>
                  <a:srgbClr val="000099"/>
                </a:solidFill>
                <a:latin typeface="Verdana" pitchFamily="34" charset="0"/>
              </a:rPr>
              <a:t> at </a:t>
            </a:r>
            <a:r>
              <a:rPr lang="es-ES" sz="1400" b="1" dirty="0" err="1">
                <a:solidFill>
                  <a:srgbClr val="000099"/>
                </a:solidFill>
                <a:latin typeface="Verdana" pitchFamily="34" charset="0"/>
              </a:rPr>
              <a:t>45ºC</a:t>
            </a:r>
            <a:endParaRPr lang="es-ES" sz="1400" b="1" dirty="0">
              <a:solidFill>
                <a:srgbClr val="000099"/>
              </a:solidFill>
              <a:latin typeface="Verdana" pitchFamily="34" charset="0"/>
            </a:endParaRPr>
          </a:p>
          <a:p>
            <a:r>
              <a:rPr lang="en-US" sz="1400" b="1" dirty="0">
                <a:solidFill>
                  <a:srgbClr val="000099"/>
                </a:solidFill>
                <a:latin typeface="Verdana" pitchFamily="34" charset="0"/>
              </a:rPr>
              <a:t> </a:t>
            </a:r>
          </a:p>
        </p:txBody>
      </p:sp>
      <p:grpSp>
        <p:nvGrpSpPr>
          <p:cNvPr id="26" name="21 Grupo"/>
          <p:cNvGrpSpPr>
            <a:grpSpLocks/>
          </p:cNvGrpSpPr>
          <p:nvPr/>
        </p:nvGrpSpPr>
        <p:grpSpPr bwMode="auto">
          <a:xfrm>
            <a:off x="323850" y="188913"/>
            <a:ext cx="4319588" cy="400110"/>
            <a:chOff x="323528" y="188640"/>
            <a:chExt cx="4968552" cy="400170"/>
          </a:xfrm>
        </p:grpSpPr>
        <p:sp>
          <p:nvSpPr>
            <p:cNvPr id="27" name="22 CuadroTexto"/>
            <p:cNvSpPr txBox="1">
              <a:spLocks noChangeArrowheads="1"/>
            </p:cNvSpPr>
            <p:nvPr/>
          </p:nvSpPr>
          <p:spPr bwMode="auto">
            <a:xfrm>
              <a:off x="1331542" y="188640"/>
              <a:ext cx="2948881" cy="400170"/>
            </a:xfrm>
            <a:prstGeom prst="rect">
              <a:avLst/>
            </a:prstGeom>
            <a:solidFill>
              <a:srgbClr val="FFF8EF"/>
            </a:solidFill>
            <a:ln w="9525">
              <a:noFill/>
              <a:miter lim="800000"/>
              <a:headEnd/>
              <a:tailEnd/>
            </a:ln>
          </p:spPr>
          <p:txBody>
            <a:bodyPr wrap="none">
              <a:spAutoFit/>
            </a:bodyPr>
            <a:lstStyle/>
            <a:p>
              <a:pPr algn="ctr"/>
              <a:r>
                <a:rPr lang="es-ES" sz="2000" b="1" dirty="0" err="1" smtClean="0">
                  <a:solidFill>
                    <a:srgbClr val="000099"/>
                  </a:solidFill>
                  <a:cs typeface="Arial" charset="0"/>
                </a:rPr>
                <a:t>RESULTS</a:t>
              </a:r>
              <a:r>
                <a:rPr lang="es-ES" sz="2000" b="1" dirty="0" smtClean="0">
                  <a:solidFill>
                    <a:srgbClr val="000099"/>
                  </a:solidFill>
                  <a:cs typeface="Arial" charset="0"/>
                </a:rPr>
                <a:t> – </a:t>
              </a:r>
              <a:r>
                <a:rPr lang="es-ES" sz="2000" b="1" dirty="0" err="1" smtClean="0">
                  <a:solidFill>
                    <a:srgbClr val="000099"/>
                  </a:solidFill>
                  <a:cs typeface="Arial" charset="0"/>
                </a:rPr>
                <a:t>SBA</a:t>
              </a:r>
              <a:r>
                <a:rPr lang="es-ES" sz="2000" b="1" dirty="0" smtClean="0">
                  <a:solidFill>
                    <a:srgbClr val="000099"/>
                  </a:solidFill>
                  <a:cs typeface="Arial" charset="0"/>
                </a:rPr>
                <a:t>-15</a:t>
              </a:r>
              <a:endParaRPr lang="es-ES" sz="2000" b="1" dirty="0">
                <a:solidFill>
                  <a:srgbClr val="000099"/>
                </a:solidFill>
                <a:cs typeface="Arial" charset="0"/>
              </a:endParaRPr>
            </a:p>
          </p:txBody>
        </p:sp>
        <p:sp>
          <p:nvSpPr>
            <p:cNvPr id="29" name="28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0075"/>
                                        </p:tgtEl>
                                        <p:attrNameLst>
                                          <p:attrName>style.visibility</p:attrName>
                                        </p:attrNameLst>
                                      </p:cBhvr>
                                      <p:to>
                                        <p:strVal val="visible"/>
                                      </p:to>
                                    </p:set>
                                    <p:animEffect transition="in" filter="wipe(down)">
                                      <p:cBhvr>
                                        <p:cTn id="7" dur="500"/>
                                        <p:tgtEl>
                                          <p:spTgt spid="13007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0074"/>
                                        </p:tgtEl>
                                        <p:attrNameLst>
                                          <p:attrName>style.visibility</p:attrName>
                                        </p:attrNameLst>
                                      </p:cBhvr>
                                      <p:to>
                                        <p:strVal val="visible"/>
                                      </p:to>
                                    </p:set>
                                    <p:animEffect transition="in" filter="wipe(down)">
                                      <p:cBhvr>
                                        <p:cTn id="10" dur="500"/>
                                        <p:tgtEl>
                                          <p:spTgt spid="13007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down)">
                                      <p:cBhvr>
                                        <p:cTn id="13" dur="500"/>
                                        <p:tgtEl>
                                          <p:spTgt spid="35"/>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74" grpId="0"/>
      <p:bldP spid="130075" grpId="0" animBg="1"/>
      <p:bldP spid="34" grpId="0"/>
      <p:bldP spid="35" grpId="0"/>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6674" name="Object 2"/>
          <p:cNvGraphicFramePr>
            <a:graphicFrameLocks noChangeAspect="1"/>
          </p:cNvGraphicFramePr>
          <p:nvPr/>
        </p:nvGraphicFramePr>
        <p:xfrm>
          <a:off x="187325" y="1198563"/>
          <a:ext cx="4419600" cy="3240087"/>
        </p:xfrm>
        <a:graphic>
          <a:graphicData uri="http://schemas.openxmlformats.org/presentationml/2006/ole">
            <p:oleObj spid="_x0000_s156674" name="Graph" r:id="rId4" imgW="3880800" imgH="2940480" progId="">
              <p:embed/>
            </p:oleObj>
          </a:graphicData>
        </a:graphic>
      </p:graphicFrame>
      <p:sp>
        <p:nvSpPr>
          <p:cNvPr id="156676" name="Rectangle 3"/>
          <p:cNvSpPr>
            <a:spLocks noChangeArrowheads="1"/>
          </p:cNvSpPr>
          <p:nvPr/>
        </p:nvSpPr>
        <p:spPr bwMode="auto">
          <a:xfrm>
            <a:off x="3040063" y="2220913"/>
            <a:ext cx="1458912" cy="300037"/>
          </a:xfrm>
          <a:prstGeom prst="rect">
            <a:avLst/>
          </a:prstGeom>
          <a:noFill/>
          <a:ln w="9525">
            <a:noFill/>
            <a:miter lim="800000"/>
            <a:headEnd/>
            <a:tailEnd/>
          </a:ln>
        </p:spPr>
        <p:txBody>
          <a:bodyPr/>
          <a:lstStyle/>
          <a:p>
            <a:pPr algn="ctr">
              <a:spcBef>
                <a:spcPct val="20000"/>
              </a:spcBef>
              <a:tabLst>
                <a:tab pos="357188" algn="l"/>
              </a:tabLst>
            </a:pPr>
            <a:r>
              <a:rPr lang="en-GB" sz="1200" b="1">
                <a:solidFill>
                  <a:srgbClr val="FF6600"/>
                </a:solidFill>
              </a:rPr>
              <a:t>SBA-ED (NN)-6</a:t>
            </a:r>
            <a:endParaRPr lang="en-US" sz="1200" b="1">
              <a:solidFill>
                <a:srgbClr val="FF6600"/>
              </a:solidFill>
            </a:endParaRPr>
          </a:p>
        </p:txBody>
      </p:sp>
      <p:sp>
        <p:nvSpPr>
          <p:cNvPr id="156677" name="Rectangle 4"/>
          <p:cNvSpPr>
            <a:spLocks noChangeArrowheads="1"/>
          </p:cNvSpPr>
          <p:nvPr/>
        </p:nvSpPr>
        <p:spPr bwMode="auto">
          <a:xfrm>
            <a:off x="3068638" y="3441700"/>
            <a:ext cx="1558925" cy="300038"/>
          </a:xfrm>
          <a:prstGeom prst="rect">
            <a:avLst/>
          </a:prstGeom>
          <a:noFill/>
          <a:ln w="9525">
            <a:noFill/>
            <a:miter lim="800000"/>
            <a:headEnd/>
            <a:tailEnd/>
          </a:ln>
        </p:spPr>
        <p:txBody>
          <a:bodyPr/>
          <a:lstStyle/>
          <a:p>
            <a:pPr algn="ctr">
              <a:spcBef>
                <a:spcPct val="20000"/>
              </a:spcBef>
              <a:tabLst>
                <a:tab pos="357188" algn="l"/>
              </a:tabLst>
            </a:pPr>
            <a:r>
              <a:rPr lang="en-GB" sz="1200" b="1">
                <a:solidFill>
                  <a:srgbClr val="0000FC"/>
                </a:solidFill>
              </a:rPr>
              <a:t>SBA-DT (NNN)-6</a:t>
            </a:r>
            <a:endParaRPr lang="en-US" sz="1200" b="1">
              <a:solidFill>
                <a:srgbClr val="0000FC"/>
              </a:solidFill>
            </a:endParaRPr>
          </a:p>
        </p:txBody>
      </p:sp>
      <p:sp>
        <p:nvSpPr>
          <p:cNvPr id="156678" name="Rectangle 5"/>
          <p:cNvSpPr>
            <a:spLocks noChangeArrowheads="1"/>
          </p:cNvSpPr>
          <p:nvPr/>
        </p:nvSpPr>
        <p:spPr bwMode="auto">
          <a:xfrm>
            <a:off x="3087688" y="1636713"/>
            <a:ext cx="1420812" cy="300037"/>
          </a:xfrm>
          <a:prstGeom prst="rect">
            <a:avLst/>
          </a:prstGeom>
          <a:noFill/>
          <a:ln w="9525">
            <a:noFill/>
            <a:miter lim="800000"/>
            <a:headEnd/>
            <a:tailEnd/>
          </a:ln>
        </p:spPr>
        <p:txBody>
          <a:bodyPr/>
          <a:lstStyle/>
          <a:p>
            <a:pPr algn="ctr">
              <a:spcBef>
                <a:spcPct val="20000"/>
              </a:spcBef>
              <a:tabLst>
                <a:tab pos="357188" algn="l"/>
              </a:tabLst>
            </a:pPr>
            <a:r>
              <a:rPr lang="en-GB" sz="1200" b="1">
                <a:solidFill>
                  <a:srgbClr val="FC0000"/>
                </a:solidFill>
              </a:rPr>
              <a:t>SBA-AP (N)-6</a:t>
            </a:r>
            <a:endParaRPr lang="en-US" sz="1200" b="1">
              <a:solidFill>
                <a:srgbClr val="FC0000"/>
              </a:solidFill>
            </a:endParaRPr>
          </a:p>
        </p:txBody>
      </p:sp>
      <p:sp>
        <p:nvSpPr>
          <p:cNvPr id="224262" name="Rectangle 6"/>
          <p:cNvSpPr>
            <a:spLocks noChangeArrowheads="1"/>
          </p:cNvSpPr>
          <p:nvPr/>
        </p:nvSpPr>
        <p:spPr bwMode="auto">
          <a:xfrm>
            <a:off x="73025" y="4514850"/>
            <a:ext cx="8602663" cy="1509713"/>
          </a:xfrm>
          <a:prstGeom prst="rect">
            <a:avLst/>
          </a:prstGeom>
          <a:noFill/>
          <a:ln w="9525">
            <a:noFill/>
            <a:miter lim="800000"/>
            <a:headEnd/>
            <a:tailEnd/>
          </a:ln>
        </p:spPr>
        <p:txBody>
          <a:bodyPr/>
          <a:lstStyle/>
          <a:p>
            <a:pPr>
              <a:buFontTx/>
              <a:buChar char="•"/>
              <a:tabLst>
                <a:tab pos="357188" algn="l"/>
              </a:tabLst>
            </a:pPr>
            <a:r>
              <a:rPr lang="en-GB" sz="1400" b="1"/>
              <a:t> </a:t>
            </a:r>
            <a:r>
              <a:rPr lang="en-GB" sz="1600" b="1"/>
              <a:t>Los grupos amino primarios en AP(N) no se afectan por el secado a 110ºC (estables)</a:t>
            </a:r>
            <a:endParaRPr lang="en-US" sz="1600" b="1"/>
          </a:p>
          <a:p>
            <a:pPr>
              <a:spcBef>
                <a:spcPct val="50000"/>
              </a:spcBef>
              <a:buFontTx/>
              <a:buChar char="•"/>
              <a:tabLst>
                <a:tab pos="357188" algn="l"/>
              </a:tabLst>
            </a:pPr>
            <a:r>
              <a:rPr lang="en-US" sz="1600" b="1"/>
              <a:t> </a:t>
            </a:r>
            <a:r>
              <a:rPr lang="en-GB" sz="1600" b="1"/>
              <a:t>Los grupos amino en </a:t>
            </a:r>
            <a:r>
              <a:rPr lang="en-US" sz="1600" b="1"/>
              <a:t>ED(NN) and DT(NNN) se afectan mucho</a:t>
            </a:r>
          </a:p>
          <a:p>
            <a:pPr lvl="1">
              <a:spcBef>
                <a:spcPct val="50000"/>
              </a:spcBef>
              <a:tabLst>
                <a:tab pos="357188" algn="l"/>
              </a:tabLst>
            </a:pPr>
            <a:r>
              <a:rPr lang="en-US" sz="1600" b="1">
                <a:solidFill>
                  <a:srgbClr val="0000CC"/>
                </a:solidFill>
              </a:rPr>
              <a:t>+ La capacidad de ads. CO</a:t>
            </a:r>
            <a:r>
              <a:rPr lang="en-US" sz="1600" b="1" baseline="-25000">
                <a:solidFill>
                  <a:srgbClr val="0000CC"/>
                </a:solidFill>
              </a:rPr>
              <a:t>2</a:t>
            </a:r>
            <a:r>
              <a:rPr lang="en-US" sz="1600" b="1">
                <a:solidFill>
                  <a:srgbClr val="0000CC"/>
                </a:solidFill>
              </a:rPr>
              <a:t> se reduce notablemente</a:t>
            </a:r>
          </a:p>
          <a:p>
            <a:pPr lvl="1">
              <a:spcBef>
                <a:spcPct val="50000"/>
              </a:spcBef>
              <a:tabLst>
                <a:tab pos="357188" algn="l"/>
              </a:tabLst>
            </a:pPr>
            <a:r>
              <a:rPr lang="en-US" sz="1600" b="1">
                <a:solidFill>
                  <a:srgbClr val="0000CC"/>
                </a:solidFill>
              </a:rPr>
              <a:t>+</a:t>
            </a:r>
            <a:r>
              <a:rPr lang="en-US" sz="1400" b="1">
                <a:solidFill>
                  <a:srgbClr val="0000CC"/>
                </a:solidFill>
              </a:rPr>
              <a:t> </a:t>
            </a:r>
            <a:r>
              <a:rPr lang="en-US" sz="1600" b="1">
                <a:solidFill>
                  <a:srgbClr val="0000CC"/>
                </a:solidFill>
              </a:rPr>
              <a:t>El contenido en N casi no decrece</a:t>
            </a:r>
          </a:p>
        </p:txBody>
      </p:sp>
      <p:graphicFrame>
        <p:nvGraphicFramePr>
          <p:cNvPr id="156675" name="Object 8"/>
          <p:cNvGraphicFramePr>
            <a:graphicFrameLocks noChangeAspect="1"/>
          </p:cNvGraphicFramePr>
          <p:nvPr/>
        </p:nvGraphicFramePr>
        <p:xfrm>
          <a:off x="4314825" y="1062038"/>
          <a:ext cx="4829175" cy="3633787"/>
        </p:xfrm>
        <a:graphic>
          <a:graphicData uri="http://schemas.openxmlformats.org/presentationml/2006/ole">
            <p:oleObj spid="_x0000_s156675" name="Graph" r:id="rId5" imgW="3885120" imgH="2924640" progId="">
              <p:embed/>
            </p:oleObj>
          </a:graphicData>
        </a:graphic>
      </p:graphicFrame>
      <p:sp>
        <p:nvSpPr>
          <p:cNvPr id="224265" name="Rectangle 9"/>
          <p:cNvSpPr>
            <a:spLocks noChangeArrowheads="1"/>
          </p:cNvSpPr>
          <p:nvPr/>
        </p:nvSpPr>
        <p:spPr bwMode="auto">
          <a:xfrm>
            <a:off x="263525" y="6332538"/>
            <a:ext cx="5707063" cy="338137"/>
          </a:xfrm>
          <a:prstGeom prst="rect">
            <a:avLst/>
          </a:prstGeom>
          <a:noFill/>
          <a:ln w="9525">
            <a:noFill/>
            <a:miter lim="800000"/>
            <a:headEnd/>
            <a:tailEnd/>
          </a:ln>
        </p:spPr>
        <p:txBody>
          <a:bodyPr>
            <a:spAutoFit/>
          </a:bodyPr>
          <a:lstStyle/>
          <a:p>
            <a:r>
              <a:rPr lang="en-US" sz="1600" b="1">
                <a:solidFill>
                  <a:srgbClr val="CC0000"/>
                </a:solidFill>
                <a:latin typeface="Verdana" pitchFamily="34" charset="0"/>
              </a:rPr>
              <a:t>Algunos grupos amino sufren cambios químicos</a:t>
            </a:r>
          </a:p>
        </p:txBody>
      </p:sp>
      <p:grpSp>
        <p:nvGrpSpPr>
          <p:cNvPr id="156681" name="Group 54"/>
          <p:cNvGrpSpPr>
            <a:grpSpLocks/>
          </p:cNvGrpSpPr>
          <p:nvPr/>
        </p:nvGrpSpPr>
        <p:grpSpPr bwMode="auto">
          <a:xfrm>
            <a:off x="6300788" y="5084763"/>
            <a:ext cx="2843212" cy="1211262"/>
            <a:chOff x="3786" y="2868"/>
            <a:chExt cx="1964" cy="793"/>
          </a:xfrm>
        </p:grpSpPr>
        <p:grpSp>
          <p:nvGrpSpPr>
            <p:cNvPr id="156691" name="Group 11"/>
            <p:cNvGrpSpPr>
              <a:grpSpLocks/>
            </p:cNvGrpSpPr>
            <p:nvPr/>
          </p:nvGrpSpPr>
          <p:grpSpPr bwMode="auto">
            <a:xfrm>
              <a:off x="3787" y="2937"/>
              <a:ext cx="608" cy="118"/>
              <a:chOff x="736" y="1862"/>
              <a:chExt cx="608" cy="118"/>
            </a:xfrm>
          </p:grpSpPr>
          <p:sp>
            <p:nvSpPr>
              <p:cNvPr id="156725" name="Rectangle 94"/>
              <p:cNvSpPr>
                <a:spLocks noChangeArrowheads="1"/>
              </p:cNvSpPr>
              <p:nvPr/>
            </p:nvSpPr>
            <p:spPr bwMode="auto">
              <a:xfrm>
                <a:off x="1184" y="1882"/>
                <a:ext cx="51" cy="80"/>
              </a:xfrm>
              <a:prstGeom prst="rect">
                <a:avLst/>
              </a:prstGeom>
              <a:noFill/>
              <a:ln w="6350">
                <a:noFill/>
                <a:miter lim="800000"/>
                <a:headEnd/>
                <a:tailEnd/>
              </a:ln>
            </p:spPr>
            <p:txBody>
              <a:bodyPr wrap="none" lIns="0" tIns="0" rIns="0" bIns="0">
                <a:spAutoFit/>
              </a:bodyPr>
              <a:lstStyle/>
              <a:p>
                <a:r>
                  <a:rPr lang="es-ES" sz="900">
                    <a:solidFill>
                      <a:srgbClr val="000000"/>
                    </a:solidFill>
                    <a:latin typeface="Verdana" pitchFamily="34" charset="0"/>
                  </a:rPr>
                  <a:t>N</a:t>
                </a:r>
                <a:endParaRPr lang="es-ES">
                  <a:latin typeface="Verdana" pitchFamily="34" charset="0"/>
                </a:endParaRPr>
              </a:p>
            </p:txBody>
          </p:sp>
          <p:sp>
            <p:nvSpPr>
              <p:cNvPr id="156726" name="Rectangle 95"/>
              <p:cNvSpPr>
                <a:spLocks noChangeArrowheads="1"/>
              </p:cNvSpPr>
              <p:nvPr/>
            </p:nvSpPr>
            <p:spPr bwMode="auto">
              <a:xfrm>
                <a:off x="1250" y="1882"/>
                <a:ext cx="51" cy="80"/>
              </a:xfrm>
              <a:prstGeom prst="rect">
                <a:avLst/>
              </a:prstGeom>
              <a:noFill/>
              <a:ln w="6350">
                <a:noFill/>
                <a:miter lim="800000"/>
                <a:headEnd/>
                <a:tailEnd/>
              </a:ln>
            </p:spPr>
            <p:txBody>
              <a:bodyPr wrap="none" lIns="0" tIns="0" rIns="0" bIns="0">
                <a:spAutoFit/>
              </a:bodyPr>
              <a:lstStyle/>
              <a:p>
                <a:r>
                  <a:rPr lang="es-ES" sz="900">
                    <a:solidFill>
                      <a:srgbClr val="000000"/>
                    </a:solidFill>
                    <a:latin typeface="Verdana" pitchFamily="34" charset="0"/>
                  </a:rPr>
                  <a:t>H</a:t>
                </a:r>
                <a:endParaRPr lang="es-ES">
                  <a:latin typeface="Verdana" pitchFamily="34" charset="0"/>
                </a:endParaRPr>
              </a:p>
            </p:txBody>
          </p:sp>
          <p:sp>
            <p:nvSpPr>
              <p:cNvPr id="156727" name="Rectangle 96"/>
              <p:cNvSpPr>
                <a:spLocks noChangeArrowheads="1"/>
              </p:cNvSpPr>
              <p:nvPr/>
            </p:nvSpPr>
            <p:spPr bwMode="auto">
              <a:xfrm>
                <a:off x="1310" y="1918"/>
                <a:ext cx="34" cy="62"/>
              </a:xfrm>
              <a:prstGeom prst="rect">
                <a:avLst/>
              </a:prstGeom>
              <a:noFill/>
              <a:ln w="6350">
                <a:noFill/>
                <a:miter lim="800000"/>
                <a:headEnd/>
                <a:tailEnd/>
              </a:ln>
            </p:spPr>
            <p:txBody>
              <a:bodyPr wrap="none" lIns="0" tIns="0" rIns="0" bIns="0">
                <a:spAutoFit/>
              </a:bodyPr>
              <a:lstStyle/>
              <a:p>
                <a:r>
                  <a:rPr lang="es-ES" sz="700">
                    <a:solidFill>
                      <a:srgbClr val="000000"/>
                    </a:solidFill>
                    <a:latin typeface="Verdana" pitchFamily="34" charset="0"/>
                  </a:rPr>
                  <a:t>2</a:t>
                </a:r>
                <a:endParaRPr lang="es-ES">
                  <a:latin typeface="Verdana" pitchFamily="34" charset="0"/>
                </a:endParaRPr>
              </a:p>
            </p:txBody>
          </p:sp>
          <p:sp>
            <p:nvSpPr>
              <p:cNvPr id="156728" name="Line 100"/>
              <p:cNvSpPr>
                <a:spLocks noChangeShapeType="1"/>
              </p:cNvSpPr>
              <p:nvPr/>
            </p:nvSpPr>
            <p:spPr bwMode="auto">
              <a:xfrm flipV="1">
                <a:off x="736" y="1862"/>
                <a:ext cx="105" cy="60"/>
              </a:xfrm>
              <a:prstGeom prst="line">
                <a:avLst/>
              </a:prstGeom>
              <a:noFill/>
              <a:ln w="6350">
                <a:solidFill>
                  <a:srgbClr val="000000"/>
                </a:solidFill>
                <a:round/>
                <a:headEnd/>
                <a:tailEnd/>
              </a:ln>
            </p:spPr>
            <p:txBody>
              <a:bodyPr/>
              <a:lstStyle/>
              <a:p>
                <a:endParaRPr lang="es-ES"/>
              </a:p>
            </p:txBody>
          </p:sp>
          <p:sp>
            <p:nvSpPr>
              <p:cNvPr id="156729" name="Line 101"/>
              <p:cNvSpPr>
                <a:spLocks noChangeShapeType="1"/>
              </p:cNvSpPr>
              <p:nvPr/>
            </p:nvSpPr>
            <p:spPr bwMode="auto">
              <a:xfrm>
                <a:off x="841" y="1862"/>
                <a:ext cx="126" cy="72"/>
              </a:xfrm>
              <a:prstGeom prst="line">
                <a:avLst/>
              </a:prstGeom>
              <a:noFill/>
              <a:ln w="6350">
                <a:solidFill>
                  <a:srgbClr val="000000"/>
                </a:solidFill>
                <a:round/>
                <a:headEnd/>
                <a:tailEnd/>
              </a:ln>
            </p:spPr>
            <p:txBody>
              <a:bodyPr/>
              <a:lstStyle/>
              <a:p>
                <a:endParaRPr lang="es-ES"/>
              </a:p>
            </p:txBody>
          </p:sp>
          <p:sp>
            <p:nvSpPr>
              <p:cNvPr id="156730" name="Line 102"/>
              <p:cNvSpPr>
                <a:spLocks noChangeShapeType="1"/>
              </p:cNvSpPr>
              <p:nvPr/>
            </p:nvSpPr>
            <p:spPr bwMode="auto">
              <a:xfrm flipV="1">
                <a:off x="967" y="1862"/>
                <a:ext cx="124" cy="72"/>
              </a:xfrm>
              <a:prstGeom prst="line">
                <a:avLst/>
              </a:prstGeom>
              <a:noFill/>
              <a:ln w="6350">
                <a:solidFill>
                  <a:srgbClr val="000000"/>
                </a:solidFill>
                <a:round/>
                <a:headEnd/>
                <a:tailEnd/>
              </a:ln>
            </p:spPr>
            <p:txBody>
              <a:bodyPr/>
              <a:lstStyle/>
              <a:p>
                <a:endParaRPr lang="es-ES"/>
              </a:p>
            </p:txBody>
          </p:sp>
          <p:sp>
            <p:nvSpPr>
              <p:cNvPr id="156731" name="Line 103"/>
              <p:cNvSpPr>
                <a:spLocks noChangeShapeType="1"/>
              </p:cNvSpPr>
              <p:nvPr/>
            </p:nvSpPr>
            <p:spPr bwMode="auto">
              <a:xfrm>
                <a:off x="1091" y="1862"/>
                <a:ext cx="75" cy="42"/>
              </a:xfrm>
              <a:prstGeom prst="line">
                <a:avLst/>
              </a:prstGeom>
              <a:noFill/>
              <a:ln w="6350">
                <a:solidFill>
                  <a:srgbClr val="000000"/>
                </a:solidFill>
                <a:round/>
                <a:headEnd/>
                <a:tailEnd/>
              </a:ln>
            </p:spPr>
            <p:txBody>
              <a:bodyPr/>
              <a:lstStyle/>
              <a:p>
                <a:endParaRPr lang="es-ES"/>
              </a:p>
            </p:txBody>
          </p:sp>
        </p:grpSp>
        <p:grpSp>
          <p:nvGrpSpPr>
            <p:cNvPr id="156692" name="Group 19"/>
            <p:cNvGrpSpPr>
              <a:grpSpLocks/>
            </p:cNvGrpSpPr>
            <p:nvPr/>
          </p:nvGrpSpPr>
          <p:grpSpPr bwMode="auto">
            <a:xfrm>
              <a:off x="3786" y="3190"/>
              <a:ext cx="1071" cy="118"/>
              <a:chOff x="3786" y="3262"/>
              <a:chExt cx="1071" cy="118"/>
            </a:xfrm>
          </p:grpSpPr>
          <p:sp>
            <p:nvSpPr>
              <p:cNvPr id="156713" name="Rectangle 117"/>
              <p:cNvSpPr>
                <a:spLocks noChangeArrowheads="1"/>
              </p:cNvSpPr>
              <p:nvPr/>
            </p:nvSpPr>
            <p:spPr bwMode="auto">
              <a:xfrm>
                <a:off x="4236" y="3282"/>
                <a:ext cx="51" cy="80"/>
              </a:xfrm>
              <a:prstGeom prst="rect">
                <a:avLst/>
              </a:prstGeom>
              <a:noFill/>
              <a:ln w="6350">
                <a:noFill/>
                <a:miter lim="800000"/>
                <a:headEnd/>
                <a:tailEnd/>
              </a:ln>
            </p:spPr>
            <p:txBody>
              <a:bodyPr wrap="none" lIns="0" tIns="0" rIns="0" bIns="0">
                <a:spAutoFit/>
              </a:bodyPr>
              <a:lstStyle/>
              <a:p>
                <a:r>
                  <a:rPr lang="es-ES" sz="900">
                    <a:solidFill>
                      <a:srgbClr val="000000"/>
                    </a:solidFill>
                    <a:latin typeface="Verdana" pitchFamily="34" charset="0"/>
                  </a:rPr>
                  <a:t>N</a:t>
                </a:r>
                <a:endParaRPr lang="es-ES">
                  <a:latin typeface="Verdana" pitchFamily="34" charset="0"/>
                </a:endParaRPr>
              </a:p>
            </p:txBody>
          </p:sp>
          <p:sp>
            <p:nvSpPr>
              <p:cNvPr id="156714" name="Rectangle 118"/>
              <p:cNvSpPr>
                <a:spLocks noChangeArrowheads="1"/>
              </p:cNvSpPr>
              <p:nvPr/>
            </p:nvSpPr>
            <p:spPr bwMode="auto">
              <a:xfrm>
                <a:off x="4302" y="3282"/>
                <a:ext cx="51" cy="80"/>
              </a:xfrm>
              <a:prstGeom prst="rect">
                <a:avLst/>
              </a:prstGeom>
              <a:noFill/>
              <a:ln w="6350">
                <a:noFill/>
                <a:miter lim="800000"/>
                <a:headEnd/>
                <a:tailEnd/>
              </a:ln>
            </p:spPr>
            <p:txBody>
              <a:bodyPr wrap="none" lIns="0" tIns="0" rIns="0" bIns="0">
                <a:spAutoFit/>
              </a:bodyPr>
              <a:lstStyle/>
              <a:p>
                <a:r>
                  <a:rPr lang="es-ES" sz="900">
                    <a:solidFill>
                      <a:srgbClr val="000000"/>
                    </a:solidFill>
                    <a:latin typeface="Verdana" pitchFamily="34" charset="0"/>
                  </a:rPr>
                  <a:t>H</a:t>
                </a:r>
                <a:endParaRPr lang="es-ES">
                  <a:latin typeface="Verdana" pitchFamily="34" charset="0"/>
                </a:endParaRPr>
              </a:p>
            </p:txBody>
          </p:sp>
          <p:sp>
            <p:nvSpPr>
              <p:cNvPr id="156715" name="Rectangle 119"/>
              <p:cNvSpPr>
                <a:spLocks noChangeArrowheads="1"/>
              </p:cNvSpPr>
              <p:nvPr/>
            </p:nvSpPr>
            <p:spPr bwMode="auto">
              <a:xfrm>
                <a:off x="4697" y="3282"/>
                <a:ext cx="51" cy="80"/>
              </a:xfrm>
              <a:prstGeom prst="rect">
                <a:avLst/>
              </a:prstGeom>
              <a:noFill/>
              <a:ln w="6350">
                <a:noFill/>
                <a:miter lim="800000"/>
                <a:headEnd/>
                <a:tailEnd/>
              </a:ln>
            </p:spPr>
            <p:txBody>
              <a:bodyPr wrap="none" lIns="0" tIns="0" rIns="0" bIns="0">
                <a:spAutoFit/>
              </a:bodyPr>
              <a:lstStyle/>
              <a:p>
                <a:r>
                  <a:rPr lang="es-ES" sz="900">
                    <a:solidFill>
                      <a:srgbClr val="000000"/>
                    </a:solidFill>
                    <a:latin typeface="Verdana" pitchFamily="34" charset="0"/>
                  </a:rPr>
                  <a:t>N</a:t>
                </a:r>
                <a:endParaRPr lang="es-ES">
                  <a:latin typeface="Verdana" pitchFamily="34" charset="0"/>
                </a:endParaRPr>
              </a:p>
            </p:txBody>
          </p:sp>
          <p:sp>
            <p:nvSpPr>
              <p:cNvPr id="156716" name="Rectangle 120"/>
              <p:cNvSpPr>
                <a:spLocks noChangeArrowheads="1"/>
              </p:cNvSpPr>
              <p:nvPr/>
            </p:nvSpPr>
            <p:spPr bwMode="auto">
              <a:xfrm>
                <a:off x="4763" y="3282"/>
                <a:ext cx="51" cy="80"/>
              </a:xfrm>
              <a:prstGeom prst="rect">
                <a:avLst/>
              </a:prstGeom>
              <a:noFill/>
              <a:ln w="6350">
                <a:noFill/>
                <a:miter lim="800000"/>
                <a:headEnd/>
                <a:tailEnd/>
              </a:ln>
            </p:spPr>
            <p:txBody>
              <a:bodyPr wrap="none" lIns="0" tIns="0" rIns="0" bIns="0">
                <a:spAutoFit/>
              </a:bodyPr>
              <a:lstStyle/>
              <a:p>
                <a:r>
                  <a:rPr lang="es-ES" sz="900">
                    <a:solidFill>
                      <a:srgbClr val="000000"/>
                    </a:solidFill>
                    <a:latin typeface="Verdana" pitchFamily="34" charset="0"/>
                  </a:rPr>
                  <a:t>H</a:t>
                </a:r>
                <a:endParaRPr lang="es-ES">
                  <a:latin typeface="Verdana" pitchFamily="34" charset="0"/>
                </a:endParaRPr>
              </a:p>
            </p:txBody>
          </p:sp>
          <p:sp>
            <p:nvSpPr>
              <p:cNvPr id="156717" name="Rectangle 121"/>
              <p:cNvSpPr>
                <a:spLocks noChangeArrowheads="1"/>
              </p:cNvSpPr>
              <p:nvPr/>
            </p:nvSpPr>
            <p:spPr bwMode="auto">
              <a:xfrm>
                <a:off x="4823" y="3318"/>
                <a:ext cx="34" cy="62"/>
              </a:xfrm>
              <a:prstGeom prst="rect">
                <a:avLst/>
              </a:prstGeom>
              <a:noFill/>
              <a:ln w="6350">
                <a:noFill/>
                <a:miter lim="800000"/>
                <a:headEnd/>
                <a:tailEnd/>
              </a:ln>
            </p:spPr>
            <p:txBody>
              <a:bodyPr wrap="none" lIns="0" tIns="0" rIns="0" bIns="0">
                <a:spAutoFit/>
              </a:bodyPr>
              <a:lstStyle/>
              <a:p>
                <a:r>
                  <a:rPr lang="es-ES" sz="700">
                    <a:solidFill>
                      <a:srgbClr val="000000"/>
                    </a:solidFill>
                    <a:latin typeface="Verdana" pitchFamily="34" charset="0"/>
                  </a:rPr>
                  <a:t>2</a:t>
                </a:r>
                <a:endParaRPr lang="es-ES">
                  <a:latin typeface="Verdana" pitchFamily="34" charset="0"/>
                </a:endParaRPr>
              </a:p>
            </p:txBody>
          </p:sp>
          <p:sp>
            <p:nvSpPr>
              <p:cNvPr id="156718" name="Line 125"/>
              <p:cNvSpPr>
                <a:spLocks noChangeShapeType="1"/>
              </p:cNvSpPr>
              <p:nvPr/>
            </p:nvSpPr>
            <p:spPr bwMode="auto">
              <a:xfrm flipV="1">
                <a:off x="3786" y="3262"/>
                <a:ext cx="105" cy="60"/>
              </a:xfrm>
              <a:prstGeom prst="line">
                <a:avLst/>
              </a:prstGeom>
              <a:noFill/>
              <a:ln w="6350">
                <a:solidFill>
                  <a:srgbClr val="000000"/>
                </a:solidFill>
                <a:round/>
                <a:headEnd/>
                <a:tailEnd/>
              </a:ln>
            </p:spPr>
            <p:txBody>
              <a:bodyPr/>
              <a:lstStyle/>
              <a:p>
                <a:endParaRPr lang="es-ES"/>
              </a:p>
            </p:txBody>
          </p:sp>
          <p:sp>
            <p:nvSpPr>
              <p:cNvPr id="156719" name="Line 126"/>
              <p:cNvSpPr>
                <a:spLocks noChangeShapeType="1"/>
              </p:cNvSpPr>
              <p:nvPr/>
            </p:nvSpPr>
            <p:spPr bwMode="auto">
              <a:xfrm>
                <a:off x="3891" y="3262"/>
                <a:ext cx="126" cy="72"/>
              </a:xfrm>
              <a:prstGeom prst="line">
                <a:avLst/>
              </a:prstGeom>
              <a:noFill/>
              <a:ln w="6350">
                <a:solidFill>
                  <a:srgbClr val="000000"/>
                </a:solidFill>
                <a:round/>
                <a:headEnd/>
                <a:tailEnd/>
              </a:ln>
            </p:spPr>
            <p:txBody>
              <a:bodyPr/>
              <a:lstStyle/>
              <a:p>
                <a:endParaRPr lang="es-ES"/>
              </a:p>
            </p:txBody>
          </p:sp>
          <p:sp>
            <p:nvSpPr>
              <p:cNvPr id="156720" name="Line 127"/>
              <p:cNvSpPr>
                <a:spLocks noChangeShapeType="1"/>
              </p:cNvSpPr>
              <p:nvPr/>
            </p:nvSpPr>
            <p:spPr bwMode="auto">
              <a:xfrm flipV="1">
                <a:off x="4017" y="3262"/>
                <a:ext cx="126" cy="72"/>
              </a:xfrm>
              <a:prstGeom prst="line">
                <a:avLst/>
              </a:prstGeom>
              <a:noFill/>
              <a:ln w="6350">
                <a:solidFill>
                  <a:srgbClr val="000000"/>
                </a:solidFill>
                <a:round/>
                <a:headEnd/>
                <a:tailEnd/>
              </a:ln>
            </p:spPr>
            <p:txBody>
              <a:bodyPr/>
              <a:lstStyle/>
              <a:p>
                <a:endParaRPr lang="es-ES"/>
              </a:p>
            </p:txBody>
          </p:sp>
          <p:sp>
            <p:nvSpPr>
              <p:cNvPr id="156721" name="Line 128"/>
              <p:cNvSpPr>
                <a:spLocks noChangeShapeType="1"/>
              </p:cNvSpPr>
              <p:nvPr/>
            </p:nvSpPr>
            <p:spPr bwMode="auto">
              <a:xfrm>
                <a:off x="4143" y="3262"/>
                <a:ext cx="73" cy="42"/>
              </a:xfrm>
              <a:prstGeom prst="line">
                <a:avLst/>
              </a:prstGeom>
              <a:noFill/>
              <a:ln w="6350">
                <a:solidFill>
                  <a:srgbClr val="000000"/>
                </a:solidFill>
                <a:round/>
                <a:headEnd/>
                <a:tailEnd/>
              </a:ln>
            </p:spPr>
            <p:txBody>
              <a:bodyPr/>
              <a:lstStyle/>
              <a:p>
                <a:endParaRPr lang="es-ES"/>
              </a:p>
            </p:txBody>
          </p:sp>
          <p:sp>
            <p:nvSpPr>
              <p:cNvPr id="156722" name="Line 129"/>
              <p:cNvSpPr>
                <a:spLocks noChangeShapeType="1"/>
              </p:cNvSpPr>
              <p:nvPr/>
            </p:nvSpPr>
            <p:spPr bwMode="auto">
              <a:xfrm flipV="1">
                <a:off x="4375" y="3262"/>
                <a:ext cx="83" cy="48"/>
              </a:xfrm>
              <a:prstGeom prst="line">
                <a:avLst/>
              </a:prstGeom>
              <a:noFill/>
              <a:ln w="6350">
                <a:solidFill>
                  <a:srgbClr val="000080"/>
                </a:solidFill>
                <a:round/>
                <a:headEnd/>
                <a:tailEnd/>
              </a:ln>
            </p:spPr>
            <p:txBody>
              <a:bodyPr/>
              <a:lstStyle/>
              <a:p>
                <a:endParaRPr lang="es-ES"/>
              </a:p>
            </p:txBody>
          </p:sp>
          <p:sp>
            <p:nvSpPr>
              <p:cNvPr id="156723" name="Line 130"/>
              <p:cNvSpPr>
                <a:spLocks noChangeShapeType="1"/>
              </p:cNvSpPr>
              <p:nvPr/>
            </p:nvSpPr>
            <p:spPr bwMode="auto">
              <a:xfrm>
                <a:off x="4458" y="3262"/>
                <a:ext cx="145" cy="0"/>
              </a:xfrm>
              <a:prstGeom prst="line">
                <a:avLst/>
              </a:prstGeom>
              <a:noFill/>
              <a:ln w="6350">
                <a:solidFill>
                  <a:srgbClr val="000000"/>
                </a:solidFill>
                <a:round/>
                <a:headEnd/>
                <a:tailEnd/>
              </a:ln>
            </p:spPr>
            <p:txBody>
              <a:bodyPr/>
              <a:lstStyle/>
              <a:p>
                <a:endParaRPr lang="es-ES"/>
              </a:p>
            </p:txBody>
          </p:sp>
          <p:sp>
            <p:nvSpPr>
              <p:cNvPr id="156724" name="Line 131"/>
              <p:cNvSpPr>
                <a:spLocks noChangeShapeType="1"/>
              </p:cNvSpPr>
              <p:nvPr/>
            </p:nvSpPr>
            <p:spPr bwMode="auto">
              <a:xfrm>
                <a:off x="4603" y="3262"/>
                <a:ext cx="75" cy="42"/>
              </a:xfrm>
              <a:prstGeom prst="line">
                <a:avLst/>
              </a:prstGeom>
              <a:noFill/>
              <a:ln w="6350">
                <a:solidFill>
                  <a:srgbClr val="000000"/>
                </a:solidFill>
                <a:round/>
                <a:headEnd/>
                <a:tailEnd/>
              </a:ln>
            </p:spPr>
            <p:txBody>
              <a:bodyPr/>
              <a:lstStyle/>
              <a:p>
                <a:endParaRPr lang="es-ES"/>
              </a:p>
            </p:txBody>
          </p:sp>
        </p:grpSp>
        <p:grpSp>
          <p:nvGrpSpPr>
            <p:cNvPr id="156693" name="Group 32"/>
            <p:cNvGrpSpPr>
              <a:grpSpLocks/>
            </p:cNvGrpSpPr>
            <p:nvPr/>
          </p:nvGrpSpPr>
          <p:grpSpPr bwMode="auto">
            <a:xfrm>
              <a:off x="3790" y="3491"/>
              <a:ext cx="1488" cy="101"/>
              <a:chOff x="3790" y="3491"/>
              <a:chExt cx="1488" cy="101"/>
            </a:xfrm>
          </p:grpSpPr>
          <p:sp>
            <p:nvSpPr>
              <p:cNvPr id="156697" name="Rectangle 117"/>
              <p:cNvSpPr>
                <a:spLocks noChangeArrowheads="1"/>
              </p:cNvSpPr>
              <p:nvPr/>
            </p:nvSpPr>
            <p:spPr bwMode="auto">
              <a:xfrm>
                <a:off x="4240" y="3511"/>
                <a:ext cx="51" cy="80"/>
              </a:xfrm>
              <a:prstGeom prst="rect">
                <a:avLst/>
              </a:prstGeom>
              <a:noFill/>
              <a:ln w="6350">
                <a:noFill/>
                <a:miter lim="800000"/>
                <a:headEnd/>
                <a:tailEnd/>
              </a:ln>
            </p:spPr>
            <p:txBody>
              <a:bodyPr wrap="none" lIns="0" tIns="0" rIns="0" bIns="0">
                <a:spAutoFit/>
              </a:bodyPr>
              <a:lstStyle/>
              <a:p>
                <a:r>
                  <a:rPr lang="es-ES" sz="900">
                    <a:solidFill>
                      <a:srgbClr val="000000"/>
                    </a:solidFill>
                    <a:latin typeface="Verdana" pitchFamily="34" charset="0"/>
                  </a:rPr>
                  <a:t>N</a:t>
                </a:r>
                <a:endParaRPr lang="es-ES">
                  <a:latin typeface="Verdana" pitchFamily="34" charset="0"/>
                </a:endParaRPr>
              </a:p>
            </p:txBody>
          </p:sp>
          <p:sp>
            <p:nvSpPr>
              <p:cNvPr id="156698" name="Rectangle 118"/>
              <p:cNvSpPr>
                <a:spLocks noChangeArrowheads="1"/>
              </p:cNvSpPr>
              <p:nvPr/>
            </p:nvSpPr>
            <p:spPr bwMode="auto">
              <a:xfrm>
                <a:off x="4306" y="3511"/>
                <a:ext cx="50" cy="80"/>
              </a:xfrm>
              <a:prstGeom prst="rect">
                <a:avLst/>
              </a:prstGeom>
              <a:noFill/>
              <a:ln w="6350">
                <a:noFill/>
                <a:miter lim="800000"/>
                <a:headEnd/>
                <a:tailEnd/>
              </a:ln>
            </p:spPr>
            <p:txBody>
              <a:bodyPr wrap="none" lIns="0" tIns="0" rIns="0" bIns="0">
                <a:spAutoFit/>
              </a:bodyPr>
              <a:lstStyle/>
              <a:p>
                <a:r>
                  <a:rPr lang="es-ES" sz="900">
                    <a:solidFill>
                      <a:srgbClr val="000000"/>
                    </a:solidFill>
                    <a:latin typeface="Verdana" pitchFamily="34" charset="0"/>
                  </a:rPr>
                  <a:t>H</a:t>
                </a:r>
                <a:endParaRPr lang="es-ES">
                  <a:latin typeface="Verdana" pitchFamily="34" charset="0"/>
                </a:endParaRPr>
              </a:p>
            </p:txBody>
          </p:sp>
          <p:sp>
            <p:nvSpPr>
              <p:cNvPr id="156699" name="Rectangle 119"/>
              <p:cNvSpPr>
                <a:spLocks noChangeArrowheads="1"/>
              </p:cNvSpPr>
              <p:nvPr/>
            </p:nvSpPr>
            <p:spPr bwMode="auto">
              <a:xfrm>
                <a:off x="4701" y="3511"/>
                <a:ext cx="51" cy="80"/>
              </a:xfrm>
              <a:prstGeom prst="rect">
                <a:avLst/>
              </a:prstGeom>
              <a:noFill/>
              <a:ln w="6350">
                <a:noFill/>
                <a:miter lim="800000"/>
                <a:headEnd/>
                <a:tailEnd/>
              </a:ln>
            </p:spPr>
            <p:txBody>
              <a:bodyPr wrap="none" lIns="0" tIns="0" rIns="0" bIns="0">
                <a:spAutoFit/>
              </a:bodyPr>
              <a:lstStyle/>
              <a:p>
                <a:r>
                  <a:rPr lang="es-ES" sz="900">
                    <a:solidFill>
                      <a:srgbClr val="000000"/>
                    </a:solidFill>
                    <a:latin typeface="Verdana" pitchFamily="34" charset="0"/>
                  </a:rPr>
                  <a:t>N</a:t>
                </a:r>
                <a:endParaRPr lang="es-ES">
                  <a:latin typeface="Verdana" pitchFamily="34" charset="0"/>
                </a:endParaRPr>
              </a:p>
            </p:txBody>
          </p:sp>
          <p:sp>
            <p:nvSpPr>
              <p:cNvPr id="156700" name="Rectangle 120"/>
              <p:cNvSpPr>
                <a:spLocks noChangeArrowheads="1"/>
              </p:cNvSpPr>
              <p:nvPr/>
            </p:nvSpPr>
            <p:spPr bwMode="auto">
              <a:xfrm>
                <a:off x="4767" y="3511"/>
                <a:ext cx="51" cy="80"/>
              </a:xfrm>
              <a:prstGeom prst="rect">
                <a:avLst/>
              </a:prstGeom>
              <a:noFill/>
              <a:ln w="6350">
                <a:noFill/>
                <a:miter lim="800000"/>
                <a:headEnd/>
                <a:tailEnd/>
              </a:ln>
            </p:spPr>
            <p:txBody>
              <a:bodyPr wrap="none" lIns="0" tIns="0" rIns="0" bIns="0">
                <a:spAutoFit/>
              </a:bodyPr>
              <a:lstStyle/>
              <a:p>
                <a:r>
                  <a:rPr lang="es-ES" sz="900">
                    <a:solidFill>
                      <a:srgbClr val="000000"/>
                    </a:solidFill>
                    <a:latin typeface="Verdana" pitchFamily="34" charset="0"/>
                  </a:rPr>
                  <a:t>H</a:t>
                </a:r>
                <a:endParaRPr lang="es-ES">
                  <a:latin typeface="Verdana" pitchFamily="34" charset="0"/>
                </a:endParaRPr>
              </a:p>
            </p:txBody>
          </p:sp>
          <p:sp>
            <p:nvSpPr>
              <p:cNvPr id="156701" name="Line 125"/>
              <p:cNvSpPr>
                <a:spLocks noChangeShapeType="1"/>
              </p:cNvSpPr>
              <p:nvPr/>
            </p:nvSpPr>
            <p:spPr bwMode="auto">
              <a:xfrm flipV="1">
                <a:off x="3790" y="3491"/>
                <a:ext cx="105" cy="60"/>
              </a:xfrm>
              <a:prstGeom prst="line">
                <a:avLst/>
              </a:prstGeom>
              <a:noFill/>
              <a:ln w="6350">
                <a:solidFill>
                  <a:srgbClr val="000000"/>
                </a:solidFill>
                <a:round/>
                <a:headEnd/>
                <a:tailEnd/>
              </a:ln>
            </p:spPr>
            <p:txBody>
              <a:bodyPr/>
              <a:lstStyle/>
              <a:p>
                <a:endParaRPr lang="es-ES"/>
              </a:p>
            </p:txBody>
          </p:sp>
          <p:sp>
            <p:nvSpPr>
              <p:cNvPr id="156702" name="Line 126"/>
              <p:cNvSpPr>
                <a:spLocks noChangeShapeType="1"/>
              </p:cNvSpPr>
              <p:nvPr/>
            </p:nvSpPr>
            <p:spPr bwMode="auto">
              <a:xfrm>
                <a:off x="3895" y="3491"/>
                <a:ext cx="126" cy="72"/>
              </a:xfrm>
              <a:prstGeom prst="line">
                <a:avLst/>
              </a:prstGeom>
              <a:noFill/>
              <a:ln w="6350">
                <a:solidFill>
                  <a:srgbClr val="000000"/>
                </a:solidFill>
                <a:round/>
                <a:headEnd/>
                <a:tailEnd/>
              </a:ln>
            </p:spPr>
            <p:txBody>
              <a:bodyPr/>
              <a:lstStyle/>
              <a:p>
                <a:endParaRPr lang="es-ES"/>
              </a:p>
            </p:txBody>
          </p:sp>
          <p:sp>
            <p:nvSpPr>
              <p:cNvPr id="156703" name="Line 127"/>
              <p:cNvSpPr>
                <a:spLocks noChangeShapeType="1"/>
              </p:cNvSpPr>
              <p:nvPr/>
            </p:nvSpPr>
            <p:spPr bwMode="auto">
              <a:xfrm flipV="1">
                <a:off x="4021" y="3491"/>
                <a:ext cx="126" cy="72"/>
              </a:xfrm>
              <a:prstGeom prst="line">
                <a:avLst/>
              </a:prstGeom>
              <a:noFill/>
              <a:ln w="6350">
                <a:solidFill>
                  <a:srgbClr val="000000"/>
                </a:solidFill>
                <a:round/>
                <a:headEnd/>
                <a:tailEnd/>
              </a:ln>
            </p:spPr>
            <p:txBody>
              <a:bodyPr/>
              <a:lstStyle/>
              <a:p>
                <a:endParaRPr lang="es-ES"/>
              </a:p>
            </p:txBody>
          </p:sp>
          <p:sp>
            <p:nvSpPr>
              <p:cNvPr id="156704" name="Line 128"/>
              <p:cNvSpPr>
                <a:spLocks noChangeShapeType="1"/>
              </p:cNvSpPr>
              <p:nvPr/>
            </p:nvSpPr>
            <p:spPr bwMode="auto">
              <a:xfrm>
                <a:off x="4147" y="3491"/>
                <a:ext cx="73" cy="42"/>
              </a:xfrm>
              <a:prstGeom prst="line">
                <a:avLst/>
              </a:prstGeom>
              <a:noFill/>
              <a:ln w="6350">
                <a:solidFill>
                  <a:srgbClr val="000000"/>
                </a:solidFill>
                <a:round/>
                <a:headEnd/>
                <a:tailEnd/>
              </a:ln>
            </p:spPr>
            <p:txBody>
              <a:bodyPr/>
              <a:lstStyle/>
              <a:p>
                <a:endParaRPr lang="es-ES"/>
              </a:p>
            </p:txBody>
          </p:sp>
          <p:sp>
            <p:nvSpPr>
              <p:cNvPr id="156705" name="Line 129"/>
              <p:cNvSpPr>
                <a:spLocks noChangeShapeType="1"/>
              </p:cNvSpPr>
              <p:nvPr/>
            </p:nvSpPr>
            <p:spPr bwMode="auto">
              <a:xfrm flipV="1">
                <a:off x="4379" y="3491"/>
                <a:ext cx="83" cy="48"/>
              </a:xfrm>
              <a:prstGeom prst="line">
                <a:avLst/>
              </a:prstGeom>
              <a:noFill/>
              <a:ln w="6350">
                <a:solidFill>
                  <a:srgbClr val="000000"/>
                </a:solidFill>
                <a:round/>
                <a:headEnd/>
                <a:tailEnd/>
              </a:ln>
            </p:spPr>
            <p:txBody>
              <a:bodyPr/>
              <a:lstStyle/>
              <a:p>
                <a:endParaRPr lang="es-ES"/>
              </a:p>
            </p:txBody>
          </p:sp>
          <p:sp>
            <p:nvSpPr>
              <p:cNvPr id="156706" name="Line 130"/>
              <p:cNvSpPr>
                <a:spLocks noChangeShapeType="1"/>
              </p:cNvSpPr>
              <p:nvPr/>
            </p:nvSpPr>
            <p:spPr bwMode="auto">
              <a:xfrm>
                <a:off x="4462" y="3491"/>
                <a:ext cx="145" cy="0"/>
              </a:xfrm>
              <a:prstGeom prst="line">
                <a:avLst/>
              </a:prstGeom>
              <a:noFill/>
              <a:ln w="6350">
                <a:solidFill>
                  <a:srgbClr val="000000"/>
                </a:solidFill>
                <a:round/>
                <a:headEnd/>
                <a:tailEnd/>
              </a:ln>
            </p:spPr>
            <p:txBody>
              <a:bodyPr/>
              <a:lstStyle/>
              <a:p>
                <a:endParaRPr lang="es-ES"/>
              </a:p>
            </p:txBody>
          </p:sp>
          <p:sp>
            <p:nvSpPr>
              <p:cNvPr id="156707" name="Line 131"/>
              <p:cNvSpPr>
                <a:spLocks noChangeShapeType="1"/>
              </p:cNvSpPr>
              <p:nvPr/>
            </p:nvSpPr>
            <p:spPr bwMode="auto">
              <a:xfrm>
                <a:off x="4607" y="3491"/>
                <a:ext cx="75" cy="42"/>
              </a:xfrm>
              <a:prstGeom prst="line">
                <a:avLst/>
              </a:prstGeom>
              <a:noFill/>
              <a:ln w="6350">
                <a:solidFill>
                  <a:srgbClr val="000000"/>
                </a:solidFill>
                <a:round/>
                <a:headEnd/>
                <a:tailEnd/>
              </a:ln>
            </p:spPr>
            <p:txBody>
              <a:bodyPr/>
              <a:lstStyle/>
              <a:p>
                <a:endParaRPr lang="es-ES"/>
              </a:p>
            </p:txBody>
          </p:sp>
          <p:sp>
            <p:nvSpPr>
              <p:cNvPr id="156708" name="Rectangle 119"/>
              <p:cNvSpPr>
                <a:spLocks noChangeArrowheads="1"/>
              </p:cNvSpPr>
              <p:nvPr/>
            </p:nvSpPr>
            <p:spPr bwMode="auto">
              <a:xfrm>
                <a:off x="5161" y="3512"/>
                <a:ext cx="50" cy="80"/>
              </a:xfrm>
              <a:prstGeom prst="rect">
                <a:avLst/>
              </a:prstGeom>
              <a:noFill/>
              <a:ln w="6350">
                <a:noFill/>
                <a:miter lim="800000"/>
                <a:headEnd/>
                <a:tailEnd/>
              </a:ln>
            </p:spPr>
            <p:txBody>
              <a:bodyPr wrap="none" lIns="0" tIns="0" rIns="0" bIns="0">
                <a:spAutoFit/>
              </a:bodyPr>
              <a:lstStyle/>
              <a:p>
                <a:r>
                  <a:rPr lang="es-ES" sz="900">
                    <a:solidFill>
                      <a:srgbClr val="000000"/>
                    </a:solidFill>
                    <a:latin typeface="Verdana" pitchFamily="34" charset="0"/>
                  </a:rPr>
                  <a:t>N</a:t>
                </a:r>
                <a:endParaRPr lang="es-ES">
                  <a:latin typeface="Verdana" pitchFamily="34" charset="0"/>
                </a:endParaRPr>
              </a:p>
            </p:txBody>
          </p:sp>
          <p:sp>
            <p:nvSpPr>
              <p:cNvPr id="156709" name="Rectangle 120"/>
              <p:cNvSpPr>
                <a:spLocks noChangeArrowheads="1"/>
              </p:cNvSpPr>
              <p:nvPr/>
            </p:nvSpPr>
            <p:spPr bwMode="auto">
              <a:xfrm>
                <a:off x="5227" y="3512"/>
                <a:ext cx="51" cy="80"/>
              </a:xfrm>
              <a:prstGeom prst="rect">
                <a:avLst/>
              </a:prstGeom>
              <a:noFill/>
              <a:ln w="6350">
                <a:noFill/>
                <a:miter lim="800000"/>
                <a:headEnd/>
                <a:tailEnd/>
              </a:ln>
            </p:spPr>
            <p:txBody>
              <a:bodyPr wrap="none" lIns="0" tIns="0" rIns="0" bIns="0">
                <a:spAutoFit/>
              </a:bodyPr>
              <a:lstStyle/>
              <a:p>
                <a:r>
                  <a:rPr lang="es-ES" sz="900">
                    <a:solidFill>
                      <a:srgbClr val="000000"/>
                    </a:solidFill>
                    <a:latin typeface="Verdana" pitchFamily="34" charset="0"/>
                  </a:rPr>
                  <a:t>H</a:t>
                </a:r>
                <a:endParaRPr lang="es-ES">
                  <a:latin typeface="Verdana" pitchFamily="34" charset="0"/>
                </a:endParaRPr>
              </a:p>
            </p:txBody>
          </p:sp>
          <p:sp>
            <p:nvSpPr>
              <p:cNvPr id="156710" name="Line 129"/>
              <p:cNvSpPr>
                <a:spLocks noChangeShapeType="1"/>
              </p:cNvSpPr>
              <p:nvPr/>
            </p:nvSpPr>
            <p:spPr bwMode="auto">
              <a:xfrm flipV="1">
                <a:off x="4839" y="3492"/>
                <a:ext cx="83" cy="48"/>
              </a:xfrm>
              <a:prstGeom prst="line">
                <a:avLst/>
              </a:prstGeom>
              <a:noFill/>
              <a:ln w="6350">
                <a:solidFill>
                  <a:srgbClr val="000000"/>
                </a:solidFill>
                <a:round/>
                <a:headEnd/>
                <a:tailEnd/>
              </a:ln>
            </p:spPr>
            <p:txBody>
              <a:bodyPr/>
              <a:lstStyle/>
              <a:p>
                <a:endParaRPr lang="es-ES"/>
              </a:p>
            </p:txBody>
          </p:sp>
          <p:sp>
            <p:nvSpPr>
              <p:cNvPr id="156711" name="Line 130"/>
              <p:cNvSpPr>
                <a:spLocks noChangeShapeType="1"/>
              </p:cNvSpPr>
              <p:nvPr/>
            </p:nvSpPr>
            <p:spPr bwMode="auto">
              <a:xfrm>
                <a:off x="4922" y="3492"/>
                <a:ext cx="145" cy="0"/>
              </a:xfrm>
              <a:prstGeom prst="line">
                <a:avLst/>
              </a:prstGeom>
              <a:noFill/>
              <a:ln w="6350">
                <a:solidFill>
                  <a:srgbClr val="000000"/>
                </a:solidFill>
                <a:round/>
                <a:headEnd/>
                <a:tailEnd/>
              </a:ln>
            </p:spPr>
            <p:txBody>
              <a:bodyPr/>
              <a:lstStyle/>
              <a:p>
                <a:endParaRPr lang="es-ES"/>
              </a:p>
            </p:txBody>
          </p:sp>
          <p:sp>
            <p:nvSpPr>
              <p:cNvPr id="156712" name="Line 131"/>
              <p:cNvSpPr>
                <a:spLocks noChangeShapeType="1"/>
              </p:cNvSpPr>
              <p:nvPr/>
            </p:nvSpPr>
            <p:spPr bwMode="auto">
              <a:xfrm>
                <a:off x="5067" y="3492"/>
                <a:ext cx="75" cy="42"/>
              </a:xfrm>
              <a:prstGeom prst="line">
                <a:avLst/>
              </a:prstGeom>
              <a:noFill/>
              <a:ln w="6350">
                <a:solidFill>
                  <a:srgbClr val="000000"/>
                </a:solidFill>
                <a:round/>
                <a:headEnd/>
                <a:tailEnd/>
              </a:ln>
            </p:spPr>
            <p:txBody>
              <a:bodyPr/>
              <a:lstStyle/>
              <a:p>
                <a:endParaRPr lang="es-ES"/>
              </a:p>
            </p:txBody>
          </p:sp>
        </p:grpSp>
        <p:sp>
          <p:nvSpPr>
            <p:cNvPr id="156694" name="Text Box 49"/>
            <p:cNvSpPr txBox="1">
              <a:spLocks noChangeArrowheads="1"/>
            </p:cNvSpPr>
            <p:nvPr/>
          </p:nvSpPr>
          <p:spPr bwMode="auto">
            <a:xfrm>
              <a:off x="4533" y="2868"/>
              <a:ext cx="262" cy="197"/>
            </a:xfrm>
            <a:prstGeom prst="rect">
              <a:avLst/>
            </a:prstGeom>
            <a:noFill/>
            <a:ln w="6350">
              <a:noFill/>
              <a:miter lim="800000"/>
              <a:headEnd/>
              <a:tailEnd/>
            </a:ln>
          </p:spPr>
          <p:txBody>
            <a:bodyPr wrap="none" lIns="90000" tIns="46800" rIns="90000" bIns="46800">
              <a:spAutoFit/>
            </a:bodyPr>
            <a:lstStyle/>
            <a:p>
              <a:r>
                <a:rPr lang="en-US" sz="1600">
                  <a:latin typeface="Verdana" pitchFamily="34" charset="0"/>
                </a:rPr>
                <a:t>AP</a:t>
              </a:r>
            </a:p>
          </p:txBody>
        </p:sp>
        <p:sp>
          <p:nvSpPr>
            <p:cNvPr id="156695" name="Text Box 50"/>
            <p:cNvSpPr txBox="1">
              <a:spLocks noChangeArrowheads="1"/>
            </p:cNvSpPr>
            <p:nvPr/>
          </p:nvSpPr>
          <p:spPr bwMode="auto">
            <a:xfrm>
              <a:off x="4947" y="3133"/>
              <a:ext cx="276" cy="198"/>
            </a:xfrm>
            <a:prstGeom prst="rect">
              <a:avLst/>
            </a:prstGeom>
            <a:noFill/>
            <a:ln w="6350">
              <a:noFill/>
              <a:miter lim="800000"/>
              <a:headEnd/>
              <a:tailEnd/>
            </a:ln>
          </p:spPr>
          <p:txBody>
            <a:bodyPr wrap="none" lIns="90000" tIns="46800" rIns="90000" bIns="46800">
              <a:spAutoFit/>
            </a:bodyPr>
            <a:lstStyle/>
            <a:p>
              <a:r>
                <a:rPr lang="en-US" sz="1600">
                  <a:latin typeface="Verdana" pitchFamily="34" charset="0"/>
                </a:rPr>
                <a:t>ED</a:t>
              </a:r>
            </a:p>
          </p:txBody>
        </p:sp>
        <p:sp>
          <p:nvSpPr>
            <p:cNvPr id="156696" name="Text Box 51"/>
            <p:cNvSpPr txBox="1">
              <a:spLocks noChangeArrowheads="1"/>
            </p:cNvSpPr>
            <p:nvPr/>
          </p:nvSpPr>
          <p:spPr bwMode="auto">
            <a:xfrm>
              <a:off x="5340" y="3438"/>
              <a:ext cx="410" cy="223"/>
            </a:xfrm>
            <a:prstGeom prst="rect">
              <a:avLst/>
            </a:prstGeom>
            <a:noFill/>
            <a:ln w="6350">
              <a:noFill/>
              <a:miter lim="800000"/>
              <a:headEnd/>
              <a:tailEnd/>
            </a:ln>
          </p:spPr>
          <p:txBody>
            <a:bodyPr lIns="90000" tIns="46800" rIns="90000" bIns="46800">
              <a:spAutoFit/>
            </a:bodyPr>
            <a:lstStyle/>
            <a:p>
              <a:r>
                <a:rPr lang="en-US" sz="1600">
                  <a:latin typeface="Verdana" pitchFamily="34" charset="0"/>
                </a:rPr>
                <a:t>DT</a:t>
              </a:r>
            </a:p>
          </p:txBody>
        </p:sp>
      </p:grpSp>
      <p:sp>
        <p:nvSpPr>
          <p:cNvPr id="224309" name="AutoShape 53"/>
          <p:cNvSpPr>
            <a:spLocks noChangeArrowheads="1"/>
          </p:cNvSpPr>
          <p:nvPr/>
        </p:nvSpPr>
        <p:spPr bwMode="auto">
          <a:xfrm rot="5400000">
            <a:off x="2796381" y="6042820"/>
            <a:ext cx="327025" cy="182562"/>
          </a:xfrm>
          <a:prstGeom prst="rightArrow">
            <a:avLst>
              <a:gd name="adj1" fmla="val 50000"/>
              <a:gd name="adj2" fmla="val 44783"/>
            </a:avLst>
          </a:prstGeom>
          <a:noFill/>
          <a:ln w="19050">
            <a:solidFill>
              <a:schemeClr val="tx1"/>
            </a:solidFill>
            <a:miter lim="800000"/>
            <a:headEnd/>
            <a:tailEnd/>
          </a:ln>
        </p:spPr>
        <p:txBody>
          <a:bodyPr wrap="none" anchor="ctr"/>
          <a:lstStyle/>
          <a:p>
            <a:endParaRPr lang="en-US"/>
          </a:p>
        </p:txBody>
      </p:sp>
      <p:sp>
        <p:nvSpPr>
          <p:cNvPr id="156683" name="Text Box 55"/>
          <p:cNvSpPr txBox="1">
            <a:spLocks noChangeArrowheads="1"/>
          </p:cNvSpPr>
          <p:nvPr/>
        </p:nvSpPr>
        <p:spPr bwMode="auto">
          <a:xfrm>
            <a:off x="1123950" y="3490913"/>
            <a:ext cx="1741488" cy="366712"/>
          </a:xfrm>
          <a:prstGeom prst="rect">
            <a:avLst/>
          </a:prstGeom>
          <a:noFill/>
          <a:ln w="9525">
            <a:noFill/>
            <a:miter lim="800000"/>
            <a:headEnd/>
            <a:tailEnd/>
          </a:ln>
        </p:spPr>
        <p:txBody>
          <a:bodyPr wrap="none">
            <a:spAutoFit/>
          </a:bodyPr>
          <a:lstStyle/>
          <a:p>
            <a:r>
              <a:rPr lang="es-ES_tradnl"/>
              <a:t>CO</a:t>
            </a:r>
            <a:r>
              <a:rPr lang="es-ES_tradnl" baseline="-25000"/>
              <a:t>2</a:t>
            </a:r>
            <a:r>
              <a:rPr lang="es-ES_tradnl"/>
              <a:t> adsorption</a:t>
            </a:r>
          </a:p>
        </p:txBody>
      </p:sp>
      <p:sp>
        <p:nvSpPr>
          <p:cNvPr id="156684" name="Text Box 56"/>
          <p:cNvSpPr txBox="1">
            <a:spLocks noChangeArrowheads="1"/>
          </p:cNvSpPr>
          <p:nvPr/>
        </p:nvSpPr>
        <p:spPr bwMode="auto">
          <a:xfrm>
            <a:off x="5521325" y="3484563"/>
            <a:ext cx="1162050" cy="366712"/>
          </a:xfrm>
          <a:prstGeom prst="rect">
            <a:avLst/>
          </a:prstGeom>
          <a:noFill/>
          <a:ln w="9525">
            <a:noFill/>
            <a:miter lim="800000"/>
            <a:headEnd/>
            <a:tailEnd/>
          </a:ln>
        </p:spPr>
        <p:txBody>
          <a:bodyPr wrap="none">
            <a:spAutoFit/>
          </a:bodyPr>
          <a:lstStyle/>
          <a:p>
            <a:r>
              <a:rPr lang="es-ES_tradnl"/>
              <a:t>N content</a:t>
            </a:r>
          </a:p>
        </p:txBody>
      </p:sp>
      <p:grpSp>
        <p:nvGrpSpPr>
          <p:cNvPr id="156685" name="21 Grupo"/>
          <p:cNvGrpSpPr>
            <a:grpSpLocks/>
          </p:cNvGrpSpPr>
          <p:nvPr/>
        </p:nvGrpSpPr>
        <p:grpSpPr bwMode="auto">
          <a:xfrm>
            <a:off x="323850" y="188913"/>
            <a:ext cx="4319588" cy="396875"/>
            <a:chOff x="323528" y="188640"/>
            <a:chExt cx="4968552" cy="396935"/>
          </a:xfrm>
        </p:grpSpPr>
        <p:sp>
          <p:nvSpPr>
            <p:cNvPr id="156689" name="22 CuadroTexto"/>
            <p:cNvSpPr txBox="1">
              <a:spLocks noChangeArrowheads="1"/>
            </p:cNvSpPr>
            <p:nvPr/>
          </p:nvSpPr>
          <p:spPr bwMode="auto">
            <a:xfrm>
              <a:off x="716118" y="188640"/>
              <a:ext cx="4179720" cy="396935"/>
            </a:xfrm>
            <a:prstGeom prst="rect">
              <a:avLst/>
            </a:prstGeom>
            <a:solidFill>
              <a:srgbClr val="FFF8EF"/>
            </a:solidFill>
            <a:ln w="9525">
              <a:noFill/>
              <a:miter lim="800000"/>
              <a:headEnd/>
              <a:tailEnd/>
            </a:ln>
          </p:spPr>
          <p:txBody>
            <a:bodyPr wrap="none">
              <a:spAutoFit/>
            </a:bodyPr>
            <a:lstStyle/>
            <a:p>
              <a:pPr algn="ctr"/>
              <a:r>
                <a:rPr lang="es-ES" sz="2000" b="1">
                  <a:solidFill>
                    <a:srgbClr val="000099"/>
                  </a:solidFill>
                  <a:cs typeface="Arial" charset="0"/>
                </a:rPr>
                <a:t>RESULTADOS Y DISCUSION</a:t>
              </a:r>
            </a:p>
          </p:txBody>
        </p:sp>
        <p:sp>
          <p:nvSpPr>
            <p:cNvPr id="57" name="56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grpSp>
      <p:sp>
        <p:nvSpPr>
          <p:cNvPr id="156686" name="Rectangle 70"/>
          <p:cNvSpPr>
            <a:spLocks noChangeArrowheads="1"/>
          </p:cNvSpPr>
          <p:nvPr/>
        </p:nvSpPr>
        <p:spPr bwMode="auto">
          <a:xfrm>
            <a:off x="179388" y="549275"/>
            <a:ext cx="3960812" cy="576263"/>
          </a:xfrm>
          <a:prstGeom prst="rect">
            <a:avLst/>
          </a:prstGeom>
          <a:noFill/>
          <a:ln w="9525">
            <a:noFill/>
            <a:miter lim="800000"/>
            <a:headEnd/>
            <a:tailEnd/>
          </a:ln>
        </p:spPr>
        <p:txBody>
          <a:bodyPr/>
          <a:lstStyle/>
          <a:p>
            <a:pPr algn="just">
              <a:lnSpc>
                <a:spcPct val="50000"/>
              </a:lnSpc>
              <a:spcBef>
                <a:spcPct val="50000"/>
              </a:spcBef>
              <a:buFontTx/>
              <a:buChar char="•"/>
            </a:pPr>
            <a:endParaRPr lang="en-US" sz="1600">
              <a:solidFill>
                <a:srgbClr val="000099"/>
              </a:solidFill>
              <a:latin typeface="Verdana" pitchFamily="34" charset="0"/>
            </a:endParaRPr>
          </a:p>
          <a:p>
            <a:pPr algn="ctr">
              <a:lnSpc>
                <a:spcPct val="50000"/>
              </a:lnSpc>
              <a:spcBef>
                <a:spcPct val="50000"/>
              </a:spcBef>
            </a:pPr>
            <a:r>
              <a:rPr lang="en-US" sz="2000" b="1"/>
              <a:t>Condiciones de secado</a:t>
            </a:r>
          </a:p>
        </p:txBody>
      </p:sp>
      <p:sp>
        <p:nvSpPr>
          <p:cNvPr id="156688" name="Rectangle 11"/>
          <p:cNvSpPr>
            <a:spLocks noChangeArrowheads="1"/>
          </p:cNvSpPr>
          <p:nvPr/>
        </p:nvSpPr>
        <p:spPr bwMode="auto">
          <a:xfrm>
            <a:off x="3635375" y="679450"/>
            <a:ext cx="4595813" cy="400050"/>
          </a:xfrm>
          <a:prstGeom prst="rect">
            <a:avLst/>
          </a:prstGeom>
          <a:noFill/>
          <a:ln w="9525">
            <a:noFill/>
            <a:miter lim="800000"/>
            <a:headEnd/>
            <a:tailEnd/>
          </a:ln>
        </p:spPr>
        <p:txBody>
          <a:bodyPr>
            <a:spAutoFit/>
          </a:bodyPr>
          <a:lstStyle/>
          <a:p>
            <a:pPr algn="ctr">
              <a:spcBef>
                <a:spcPct val="50000"/>
              </a:spcBef>
            </a:pPr>
            <a:r>
              <a:rPr lang="en-US" b="1"/>
              <a:t>Materiales secados al aire a 110 ºC</a:t>
            </a:r>
            <a:r>
              <a:rPr lang="en-US" sz="2000" b="1"/>
              <a:t> </a:t>
            </a:r>
          </a:p>
        </p:txBody>
      </p:sp>
      <p:sp>
        <p:nvSpPr>
          <p:cNvPr id="59" name="58 CuadroTexto"/>
          <p:cNvSpPr txBox="1"/>
          <p:nvPr/>
        </p:nvSpPr>
        <p:spPr>
          <a:xfrm>
            <a:off x="7092280" y="188640"/>
            <a:ext cx="864339" cy="369332"/>
          </a:xfrm>
          <a:prstGeom prst="rect">
            <a:avLst/>
          </a:prstGeom>
          <a:solidFill>
            <a:srgbClr val="FFFF00"/>
          </a:solidFill>
        </p:spPr>
        <p:txBody>
          <a:bodyPr wrap="none" rtlCol="0">
            <a:spAutoFit/>
          </a:bodyPr>
          <a:lstStyle/>
          <a:p>
            <a:r>
              <a:rPr lang="es-ES" b="1" dirty="0" smtClean="0">
                <a:solidFill>
                  <a:srgbClr val="3333FF"/>
                </a:solidFill>
              </a:rPr>
              <a:t>oculta</a:t>
            </a:r>
            <a:endParaRPr lang="es-ES" b="1" dirty="0">
              <a:solidFill>
                <a:srgbClr val="3333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4262"/>
                                        </p:tgtEl>
                                        <p:attrNameLst>
                                          <p:attrName>style.visibility</p:attrName>
                                        </p:attrNameLst>
                                      </p:cBhvr>
                                      <p:to>
                                        <p:strVal val="visible"/>
                                      </p:to>
                                    </p:set>
                                    <p:animEffect transition="in" filter="wipe(down)">
                                      <p:cBhvr>
                                        <p:cTn id="7" dur="500"/>
                                        <p:tgtEl>
                                          <p:spTgt spid="22426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24309"/>
                                        </p:tgtEl>
                                        <p:attrNameLst>
                                          <p:attrName>style.visibility</p:attrName>
                                        </p:attrNameLst>
                                      </p:cBhvr>
                                      <p:to>
                                        <p:strVal val="visible"/>
                                      </p:to>
                                    </p:set>
                                    <p:animEffect transition="in" filter="wipe(down)">
                                      <p:cBhvr>
                                        <p:cTn id="12" dur="500"/>
                                        <p:tgtEl>
                                          <p:spTgt spid="224309"/>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24265"/>
                                        </p:tgtEl>
                                        <p:attrNameLst>
                                          <p:attrName>style.visibility</p:attrName>
                                        </p:attrNameLst>
                                      </p:cBhvr>
                                      <p:to>
                                        <p:strVal val="visible"/>
                                      </p:to>
                                    </p:set>
                                    <p:animEffect transition="in" filter="wipe(down)">
                                      <p:cBhvr>
                                        <p:cTn id="15" dur="500"/>
                                        <p:tgtEl>
                                          <p:spTgt spid="224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62" grpId="0"/>
      <p:bldP spid="224265" grpId="0"/>
      <p:bldP spid="224309"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19"/>
          <p:cNvGrpSpPr>
            <a:grpSpLocks/>
          </p:cNvGrpSpPr>
          <p:nvPr/>
        </p:nvGrpSpPr>
        <p:grpSpPr bwMode="auto">
          <a:xfrm>
            <a:off x="4378325" y="2609850"/>
            <a:ext cx="4370388" cy="3506788"/>
            <a:chOff x="2758" y="1517"/>
            <a:chExt cx="2753" cy="2209"/>
          </a:xfrm>
        </p:grpSpPr>
        <p:grpSp>
          <p:nvGrpSpPr>
            <p:cNvPr id="157766" name="Group 23"/>
            <p:cNvGrpSpPr>
              <a:grpSpLocks/>
            </p:cNvGrpSpPr>
            <p:nvPr/>
          </p:nvGrpSpPr>
          <p:grpSpPr bwMode="auto">
            <a:xfrm>
              <a:off x="2758" y="1517"/>
              <a:ext cx="2753" cy="2209"/>
              <a:chOff x="3067" y="1622"/>
              <a:chExt cx="2395" cy="2027"/>
            </a:xfrm>
          </p:grpSpPr>
          <p:graphicFrame>
            <p:nvGraphicFramePr>
              <p:cNvPr id="157699" name="Object 10"/>
              <p:cNvGraphicFramePr>
                <a:graphicFrameLocks noChangeAspect="1"/>
              </p:cNvGraphicFramePr>
              <p:nvPr/>
            </p:nvGraphicFramePr>
            <p:xfrm>
              <a:off x="3067" y="1622"/>
              <a:ext cx="2395" cy="2027"/>
            </p:xfrm>
            <a:graphic>
              <a:graphicData uri="http://schemas.openxmlformats.org/presentationml/2006/ole">
                <p:oleObj spid="_x0000_s157699" r:id="rId4" imgW="3565440" imgH="3018240" progId="">
                  <p:embed/>
                </p:oleObj>
              </a:graphicData>
            </a:graphic>
          </p:graphicFrame>
          <p:sp>
            <p:nvSpPr>
              <p:cNvPr id="157768" name="Oval 9"/>
              <p:cNvSpPr>
                <a:spLocks noChangeArrowheads="1"/>
              </p:cNvSpPr>
              <p:nvPr/>
            </p:nvSpPr>
            <p:spPr bwMode="auto">
              <a:xfrm>
                <a:off x="3729" y="2132"/>
                <a:ext cx="411" cy="1074"/>
              </a:xfrm>
              <a:prstGeom prst="ellipse">
                <a:avLst/>
              </a:prstGeom>
              <a:noFill/>
              <a:ln w="19050">
                <a:solidFill>
                  <a:schemeClr val="tx1"/>
                </a:solidFill>
                <a:round/>
                <a:headEnd/>
                <a:tailEnd/>
              </a:ln>
            </p:spPr>
            <p:txBody>
              <a:bodyPr wrap="none" anchor="ctr"/>
              <a:lstStyle/>
              <a:p>
                <a:endParaRPr lang="en-US"/>
              </a:p>
            </p:txBody>
          </p:sp>
        </p:grpSp>
        <p:sp>
          <p:nvSpPr>
            <p:cNvPr id="157767" name="Line 113"/>
            <p:cNvSpPr>
              <a:spLocks noChangeShapeType="1"/>
            </p:cNvSpPr>
            <p:nvPr/>
          </p:nvSpPr>
          <p:spPr bwMode="auto">
            <a:xfrm flipV="1">
              <a:off x="3725" y="2109"/>
              <a:ext cx="0" cy="1216"/>
            </a:xfrm>
            <a:prstGeom prst="line">
              <a:avLst/>
            </a:prstGeom>
            <a:noFill/>
            <a:ln w="9525">
              <a:solidFill>
                <a:schemeClr val="tx1"/>
              </a:solidFill>
              <a:prstDash val="dash"/>
              <a:round/>
              <a:headEnd/>
              <a:tailEnd/>
            </a:ln>
          </p:spPr>
          <p:txBody>
            <a:bodyPr/>
            <a:lstStyle/>
            <a:p>
              <a:endParaRPr lang="es-ES"/>
            </a:p>
          </p:txBody>
        </p:sp>
      </p:grpSp>
      <p:grpSp>
        <p:nvGrpSpPr>
          <p:cNvPr id="157701" name="Group 118"/>
          <p:cNvGrpSpPr>
            <a:grpSpLocks/>
          </p:cNvGrpSpPr>
          <p:nvPr/>
        </p:nvGrpSpPr>
        <p:grpSpPr bwMode="auto">
          <a:xfrm>
            <a:off x="133350" y="2598738"/>
            <a:ext cx="4103688" cy="3540125"/>
            <a:chOff x="84" y="1510"/>
            <a:chExt cx="2585" cy="2230"/>
          </a:xfrm>
        </p:grpSpPr>
        <p:grpSp>
          <p:nvGrpSpPr>
            <p:cNvPr id="157763" name="Group 114"/>
            <p:cNvGrpSpPr>
              <a:grpSpLocks/>
            </p:cNvGrpSpPr>
            <p:nvPr/>
          </p:nvGrpSpPr>
          <p:grpSpPr bwMode="auto">
            <a:xfrm>
              <a:off x="84" y="1510"/>
              <a:ext cx="2585" cy="2230"/>
              <a:chOff x="169" y="1622"/>
              <a:chExt cx="2395" cy="2034"/>
            </a:xfrm>
          </p:grpSpPr>
          <p:graphicFrame>
            <p:nvGraphicFramePr>
              <p:cNvPr id="157698" name="Object 115"/>
              <p:cNvGraphicFramePr>
                <a:graphicFrameLocks noChangeAspect="1"/>
              </p:cNvGraphicFramePr>
              <p:nvPr/>
            </p:nvGraphicFramePr>
            <p:xfrm>
              <a:off x="169" y="1622"/>
              <a:ext cx="2395" cy="2034"/>
            </p:xfrm>
            <a:graphic>
              <a:graphicData uri="http://schemas.openxmlformats.org/presentationml/2006/ole">
                <p:oleObj spid="_x0000_s157698" r:id="rId5" imgW="3565440" imgH="3026880" progId="">
                  <p:embed/>
                </p:oleObj>
              </a:graphicData>
            </a:graphic>
          </p:graphicFrame>
          <p:sp>
            <p:nvSpPr>
              <p:cNvPr id="157765" name="Oval 116"/>
              <p:cNvSpPr>
                <a:spLocks noChangeArrowheads="1"/>
              </p:cNvSpPr>
              <p:nvPr/>
            </p:nvSpPr>
            <p:spPr bwMode="auto">
              <a:xfrm>
                <a:off x="785" y="2159"/>
                <a:ext cx="411" cy="1074"/>
              </a:xfrm>
              <a:prstGeom prst="ellipse">
                <a:avLst/>
              </a:prstGeom>
              <a:noFill/>
              <a:ln w="19050">
                <a:solidFill>
                  <a:schemeClr val="tx1"/>
                </a:solidFill>
                <a:round/>
                <a:headEnd/>
                <a:tailEnd/>
              </a:ln>
            </p:spPr>
            <p:txBody>
              <a:bodyPr wrap="none" anchor="ctr"/>
              <a:lstStyle/>
              <a:p>
                <a:endParaRPr lang="en-US"/>
              </a:p>
            </p:txBody>
          </p:sp>
        </p:grpSp>
        <p:sp>
          <p:nvSpPr>
            <p:cNvPr id="157764" name="Line 117"/>
            <p:cNvSpPr>
              <a:spLocks noChangeShapeType="1"/>
            </p:cNvSpPr>
            <p:nvPr/>
          </p:nvSpPr>
          <p:spPr bwMode="auto">
            <a:xfrm flipV="1">
              <a:off x="997" y="2128"/>
              <a:ext cx="0" cy="1216"/>
            </a:xfrm>
            <a:prstGeom prst="line">
              <a:avLst/>
            </a:prstGeom>
            <a:noFill/>
            <a:ln w="9525">
              <a:solidFill>
                <a:schemeClr val="tx1"/>
              </a:solidFill>
              <a:prstDash val="dash"/>
              <a:round/>
              <a:headEnd/>
              <a:tailEnd/>
            </a:ln>
          </p:spPr>
          <p:txBody>
            <a:bodyPr/>
            <a:lstStyle/>
            <a:p>
              <a:endParaRPr lang="es-ES"/>
            </a:p>
          </p:txBody>
        </p:sp>
      </p:grpSp>
      <p:sp>
        <p:nvSpPr>
          <p:cNvPr id="157702" name="Rectangle 2"/>
          <p:cNvSpPr>
            <a:spLocks noChangeArrowheads="1"/>
          </p:cNvSpPr>
          <p:nvPr/>
        </p:nvSpPr>
        <p:spPr bwMode="auto">
          <a:xfrm>
            <a:off x="1619672" y="6021288"/>
            <a:ext cx="2933700" cy="338137"/>
          </a:xfrm>
          <a:prstGeom prst="rect">
            <a:avLst/>
          </a:prstGeom>
          <a:noFill/>
          <a:ln w="9525">
            <a:noFill/>
            <a:miter lim="800000"/>
            <a:headEnd/>
            <a:tailEnd/>
          </a:ln>
        </p:spPr>
        <p:txBody>
          <a:bodyPr wrap="none">
            <a:spAutoFit/>
          </a:bodyPr>
          <a:lstStyle/>
          <a:p>
            <a:r>
              <a:rPr lang="en-US" sz="1600" dirty="0">
                <a:latin typeface="Verdana" pitchFamily="34" charset="0"/>
              </a:rPr>
              <a:t>Nueva </a:t>
            </a:r>
            <a:r>
              <a:rPr lang="en-US" sz="1600" dirty="0" err="1">
                <a:latin typeface="Verdana" pitchFamily="34" charset="0"/>
              </a:rPr>
              <a:t>banda</a:t>
            </a:r>
            <a:r>
              <a:rPr lang="en-US" sz="1600" dirty="0">
                <a:latin typeface="Verdana" pitchFamily="34" charset="0"/>
              </a:rPr>
              <a:t> a 1664 cm</a:t>
            </a:r>
            <a:r>
              <a:rPr lang="en-US" sz="1600" baseline="30000" dirty="0">
                <a:latin typeface="Verdana" pitchFamily="34" charset="0"/>
              </a:rPr>
              <a:t>-1</a:t>
            </a:r>
          </a:p>
        </p:txBody>
      </p:sp>
      <p:sp>
        <p:nvSpPr>
          <p:cNvPr id="230404" name="Text Box 4"/>
          <p:cNvSpPr txBox="1">
            <a:spLocks noChangeArrowheads="1"/>
          </p:cNvSpPr>
          <p:nvPr/>
        </p:nvSpPr>
        <p:spPr bwMode="auto">
          <a:xfrm>
            <a:off x="5373688" y="2581275"/>
            <a:ext cx="2825750" cy="338138"/>
          </a:xfrm>
          <a:prstGeom prst="rect">
            <a:avLst/>
          </a:prstGeom>
          <a:noFill/>
          <a:ln w="9525">
            <a:noFill/>
            <a:miter lim="800000"/>
            <a:headEnd/>
            <a:tailEnd/>
          </a:ln>
        </p:spPr>
        <p:txBody>
          <a:bodyPr wrap="none">
            <a:spAutoFit/>
          </a:bodyPr>
          <a:lstStyle/>
          <a:p>
            <a:pPr algn="ctr"/>
            <a:r>
              <a:rPr lang="es-ES" sz="1600" b="1">
                <a:solidFill>
                  <a:srgbClr val="000096"/>
                </a:solidFill>
                <a:latin typeface="Verdana" pitchFamily="34" charset="0"/>
              </a:rPr>
              <a:t>FTIR -SBA-DT (NNN)-6</a:t>
            </a:r>
          </a:p>
        </p:txBody>
      </p:sp>
      <p:sp>
        <p:nvSpPr>
          <p:cNvPr id="157704" name="Text Box 5"/>
          <p:cNvSpPr txBox="1">
            <a:spLocks noChangeArrowheads="1"/>
          </p:cNvSpPr>
          <p:nvPr/>
        </p:nvSpPr>
        <p:spPr bwMode="auto">
          <a:xfrm>
            <a:off x="974725" y="2586038"/>
            <a:ext cx="2720975" cy="338137"/>
          </a:xfrm>
          <a:prstGeom prst="rect">
            <a:avLst/>
          </a:prstGeom>
          <a:noFill/>
          <a:ln w="9525">
            <a:noFill/>
            <a:miter lim="800000"/>
            <a:headEnd/>
            <a:tailEnd/>
          </a:ln>
        </p:spPr>
        <p:txBody>
          <a:bodyPr wrap="none">
            <a:spAutoFit/>
          </a:bodyPr>
          <a:lstStyle/>
          <a:p>
            <a:pPr algn="ctr"/>
            <a:r>
              <a:rPr lang="es-ES" sz="1600" b="1">
                <a:solidFill>
                  <a:srgbClr val="000096"/>
                </a:solidFill>
                <a:latin typeface="Verdana" pitchFamily="34" charset="0"/>
              </a:rPr>
              <a:t>FTIR - SBA-ED (NN)-6</a:t>
            </a:r>
          </a:p>
        </p:txBody>
      </p:sp>
      <p:sp>
        <p:nvSpPr>
          <p:cNvPr id="157705" name="Line 6"/>
          <p:cNvSpPr>
            <a:spLocks noChangeShapeType="1"/>
          </p:cNvSpPr>
          <p:nvPr/>
        </p:nvSpPr>
        <p:spPr bwMode="auto">
          <a:xfrm>
            <a:off x="1874838" y="4748213"/>
            <a:ext cx="752946" cy="1273075"/>
          </a:xfrm>
          <a:prstGeom prst="line">
            <a:avLst/>
          </a:prstGeom>
          <a:noFill/>
          <a:ln w="9525">
            <a:solidFill>
              <a:schemeClr val="tx1"/>
            </a:solidFill>
            <a:round/>
            <a:headEnd/>
            <a:tailEnd type="triangle" w="med" len="med"/>
          </a:ln>
        </p:spPr>
        <p:txBody>
          <a:bodyPr/>
          <a:lstStyle/>
          <a:p>
            <a:endParaRPr lang="es-ES"/>
          </a:p>
        </p:txBody>
      </p:sp>
      <p:sp>
        <p:nvSpPr>
          <p:cNvPr id="230411" name="Line 11"/>
          <p:cNvSpPr>
            <a:spLocks noChangeShapeType="1"/>
          </p:cNvSpPr>
          <p:nvPr/>
        </p:nvSpPr>
        <p:spPr bwMode="auto">
          <a:xfrm flipH="1">
            <a:off x="3923928" y="4922838"/>
            <a:ext cx="1733922" cy="1098450"/>
          </a:xfrm>
          <a:prstGeom prst="line">
            <a:avLst/>
          </a:prstGeom>
          <a:noFill/>
          <a:ln w="9525">
            <a:solidFill>
              <a:schemeClr val="tx1"/>
            </a:solidFill>
            <a:round/>
            <a:headEnd/>
            <a:tailEnd type="triangle" w="med" len="med"/>
          </a:ln>
        </p:spPr>
        <p:txBody>
          <a:bodyPr/>
          <a:lstStyle/>
          <a:p>
            <a:endParaRPr lang="es-ES"/>
          </a:p>
        </p:txBody>
      </p:sp>
      <p:sp>
        <p:nvSpPr>
          <p:cNvPr id="157707" name="Text Box 13"/>
          <p:cNvSpPr txBox="1">
            <a:spLocks noChangeArrowheads="1"/>
          </p:cNvSpPr>
          <p:nvPr/>
        </p:nvSpPr>
        <p:spPr bwMode="auto">
          <a:xfrm>
            <a:off x="2339975" y="3041650"/>
            <a:ext cx="1508125" cy="336550"/>
          </a:xfrm>
          <a:prstGeom prst="rect">
            <a:avLst/>
          </a:prstGeom>
          <a:noFill/>
          <a:ln w="9525">
            <a:noFill/>
            <a:miter lim="800000"/>
            <a:headEnd/>
            <a:tailEnd/>
          </a:ln>
        </p:spPr>
        <p:txBody>
          <a:bodyPr wrap="none" lIns="90000" tIns="46800" rIns="90000" bIns="46800">
            <a:spAutoFit/>
          </a:bodyPr>
          <a:lstStyle/>
          <a:p>
            <a:r>
              <a:rPr lang="es-ES" sz="1600"/>
              <a:t>Dried at 110ºC</a:t>
            </a:r>
          </a:p>
        </p:txBody>
      </p:sp>
      <p:sp>
        <p:nvSpPr>
          <p:cNvPr id="230417" name="Line 17"/>
          <p:cNvSpPr>
            <a:spLocks noChangeShapeType="1"/>
          </p:cNvSpPr>
          <p:nvPr/>
        </p:nvSpPr>
        <p:spPr bwMode="auto">
          <a:xfrm>
            <a:off x="4644009" y="6237312"/>
            <a:ext cx="1224136" cy="0"/>
          </a:xfrm>
          <a:prstGeom prst="line">
            <a:avLst/>
          </a:prstGeom>
          <a:noFill/>
          <a:ln w="9525">
            <a:solidFill>
              <a:schemeClr val="tx1"/>
            </a:solidFill>
            <a:round/>
            <a:headEnd/>
            <a:tailEnd type="triangle" w="med" len="med"/>
          </a:ln>
        </p:spPr>
        <p:txBody>
          <a:bodyPr/>
          <a:lstStyle/>
          <a:p>
            <a:endParaRPr lang="es-ES"/>
          </a:p>
        </p:txBody>
      </p:sp>
      <p:sp>
        <p:nvSpPr>
          <p:cNvPr id="230418" name="Rectangle 18"/>
          <p:cNvSpPr>
            <a:spLocks noChangeArrowheads="1"/>
          </p:cNvSpPr>
          <p:nvPr/>
        </p:nvSpPr>
        <p:spPr bwMode="auto">
          <a:xfrm>
            <a:off x="5940425" y="5949280"/>
            <a:ext cx="1655763" cy="585787"/>
          </a:xfrm>
          <a:prstGeom prst="rect">
            <a:avLst/>
          </a:prstGeom>
          <a:noFill/>
          <a:ln w="9525">
            <a:noFill/>
            <a:miter lim="800000"/>
            <a:headEnd/>
            <a:tailEnd/>
          </a:ln>
        </p:spPr>
        <p:txBody>
          <a:bodyPr>
            <a:spAutoFit/>
          </a:bodyPr>
          <a:lstStyle/>
          <a:p>
            <a:pPr algn="ctr"/>
            <a:r>
              <a:rPr lang="en-US" sz="1600" b="1" dirty="0">
                <a:solidFill>
                  <a:srgbClr val="CC0000"/>
                </a:solidFill>
                <a:latin typeface="Verdana" pitchFamily="34" charset="0"/>
              </a:rPr>
              <a:t>Se forma enlace </a:t>
            </a:r>
            <a:r>
              <a:rPr lang="en-US" sz="1600" b="1" dirty="0" smtClean="0">
                <a:solidFill>
                  <a:srgbClr val="CC0000"/>
                </a:solidFill>
                <a:latin typeface="Verdana" pitchFamily="34" charset="0"/>
              </a:rPr>
              <a:t>C=O?</a:t>
            </a:r>
            <a:endParaRPr lang="en-US" sz="1600" b="1" baseline="30000" dirty="0">
              <a:solidFill>
                <a:srgbClr val="CC0000"/>
              </a:solidFill>
              <a:latin typeface="Verdana" pitchFamily="34" charset="0"/>
            </a:endParaRPr>
          </a:p>
        </p:txBody>
      </p:sp>
      <p:sp>
        <p:nvSpPr>
          <p:cNvPr id="230520" name="Text Box 120"/>
          <p:cNvSpPr txBox="1">
            <a:spLocks noChangeArrowheads="1"/>
          </p:cNvSpPr>
          <p:nvPr/>
        </p:nvSpPr>
        <p:spPr bwMode="auto">
          <a:xfrm>
            <a:off x="6848475" y="3022600"/>
            <a:ext cx="1508125" cy="336550"/>
          </a:xfrm>
          <a:prstGeom prst="rect">
            <a:avLst/>
          </a:prstGeom>
          <a:noFill/>
          <a:ln w="9525">
            <a:noFill/>
            <a:miter lim="800000"/>
            <a:headEnd/>
            <a:tailEnd/>
          </a:ln>
        </p:spPr>
        <p:txBody>
          <a:bodyPr wrap="none" lIns="90000" tIns="46800" rIns="90000" bIns="46800">
            <a:spAutoFit/>
          </a:bodyPr>
          <a:lstStyle/>
          <a:p>
            <a:r>
              <a:rPr lang="es-ES" sz="1600"/>
              <a:t>Dried at 110ºC</a:t>
            </a:r>
          </a:p>
        </p:txBody>
      </p:sp>
      <p:grpSp>
        <p:nvGrpSpPr>
          <p:cNvPr id="157711" name="Group 111"/>
          <p:cNvGrpSpPr>
            <a:grpSpLocks/>
          </p:cNvGrpSpPr>
          <p:nvPr/>
        </p:nvGrpSpPr>
        <p:grpSpPr bwMode="auto">
          <a:xfrm>
            <a:off x="963613" y="1508125"/>
            <a:ext cx="3260725" cy="996950"/>
            <a:chOff x="551" y="698"/>
            <a:chExt cx="2241" cy="688"/>
          </a:xfrm>
        </p:grpSpPr>
        <p:sp>
          <p:nvSpPr>
            <p:cNvPr id="157726" name="AutoShape 64"/>
            <p:cNvSpPr>
              <a:spLocks noChangeAspect="1" noChangeArrowheads="1" noTextEdit="1"/>
            </p:cNvSpPr>
            <p:nvPr/>
          </p:nvSpPr>
          <p:spPr bwMode="auto">
            <a:xfrm>
              <a:off x="553" y="698"/>
              <a:ext cx="2239" cy="688"/>
            </a:xfrm>
            <a:prstGeom prst="rect">
              <a:avLst/>
            </a:prstGeom>
            <a:noFill/>
            <a:ln w="9525">
              <a:noFill/>
              <a:miter lim="800000"/>
              <a:headEnd/>
              <a:tailEnd/>
            </a:ln>
          </p:spPr>
          <p:txBody>
            <a:bodyPr/>
            <a:lstStyle/>
            <a:p>
              <a:endParaRPr lang="es-ES"/>
            </a:p>
          </p:txBody>
        </p:sp>
        <p:sp>
          <p:nvSpPr>
            <p:cNvPr id="157727" name="Rectangle 66"/>
            <p:cNvSpPr>
              <a:spLocks noChangeArrowheads="1"/>
            </p:cNvSpPr>
            <p:nvPr/>
          </p:nvSpPr>
          <p:spPr bwMode="auto">
            <a:xfrm>
              <a:off x="760" y="1066"/>
              <a:ext cx="76" cy="126"/>
            </a:xfrm>
            <a:prstGeom prst="rect">
              <a:avLst/>
            </a:prstGeom>
            <a:noFill/>
            <a:ln w="9525">
              <a:noFill/>
              <a:miter lim="800000"/>
              <a:headEnd/>
              <a:tailEnd/>
            </a:ln>
          </p:spPr>
          <p:txBody>
            <a:bodyPr wrap="none" lIns="0" tIns="0" rIns="0" bIns="0">
              <a:spAutoFit/>
            </a:bodyPr>
            <a:lstStyle/>
            <a:p>
              <a:r>
                <a:rPr lang="es-ES_tradnl" sz="1200">
                  <a:solidFill>
                    <a:srgbClr val="000000"/>
                  </a:solidFill>
                  <a:latin typeface="Times New Roman" pitchFamily="18" charset="0"/>
                </a:rPr>
                <a:t>O</a:t>
              </a:r>
              <a:endParaRPr lang="es-ES_tradnl"/>
            </a:p>
          </p:txBody>
        </p:sp>
        <p:sp>
          <p:nvSpPr>
            <p:cNvPr id="157728" name="Rectangle 67"/>
            <p:cNvSpPr>
              <a:spLocks noChangeArrowheads="1"/>
            </p:cNvSpPr>
            <p:nvPr/>
          </p:nvSpPr>
          <p:spPr bwMode="auto">
            <a:xfrm>
              <a:off x="760" y="886"/>
              <a:ext cx="76" cy="126"/>
            </a:xfrm>
            <a:prstGeom prst="rect">
              <a:avLst/>
            </a:prstGeom>
            <a:noFill/>
            <a:ln w="9525">
              <a:noFill/>
              <a:miter lim="800000"/>
              <a:headEnd/>
              <a:tailEnd/>
            </a:ln>
          </p:spPr>
          <p:txBody>
            <a:bodyPr wrap="none" lIns="0" tIns="0" rIns="0" bIns="0">
              <a:spAutoFit/>
            </a:bodyPr>
            <a:lstStyle/>
            <a:p>
              <a:r>
                <a:rPr lang="es-ES_tradnl" sz="1200">
                  <a:solidFill>
                    <a:srgbClr val="000000"/>
                  </a:solidFill>
                  <a:latin typeface="Times New Roman" pitchFamily="18" charset="0"/>
                </a:rPr>
                <a:t>O</a:t>
              </a:r>
              <a:endParaRPr lang="es-ES_tradnl"/>
            </a:p>
          </p:txBody>
        </p:sp>
        <p:sp>
          <p:nvSpPr>
            <p:cNvPr id="157729" name="Rectangle 68"/>
            <p:cNvSpPr>
              <a:spLocks noChangeArrowheads="1"/>
            </p:cNvSpPr>
            <p:nvPr/>
          </p:nvSpPr>
          <p:spPr bwMode="auto">
            <a:xfrm>
              <a:off x="984" y="959"/>
              <a:ext cx="58" cy="126"/>
            </a:xfrm>
            <a:prstGeom prst="rect">
              <a:avLst/>
            </a:prstGeom>
            <a:noFill/>
            <a:ln w="9525">
              <a:noFill/>
              <a:miter lim="800000"/>
              <a:headEnd/>
              <a:tailEnd/>
            </a:ln>
          </p:spPr>
          <p:txBody>
            <a:bodyPr wrap="none" lIns="0" tIns="0" rIns="0" bIns="0">
              <a:spAutoFit/>
            </a:bodyPr>
            <a:lstStyle/>
            <a:p>
              <a:r>
                <a:rPr lang="es-ES_tradnl" sz="1200">
                  <a:solidFill>
                    <a:srgbClr val="000000"/>
                  </a:solidFill>
                  <a:latin typeface="Times New Roman" pitchFamily="18" charset="0"/>
                </a:rPr>
                <a:t>S</a:t>
              </a:r>
              <a:endParaRPr lang="es-ES_tradnl"/>
            </a:p>
          </p:txBody>
        </p:sp>
        <p:sp>
          <p:nvSpPr>
            <p:cNvPr id="157730" name="Rectangle 69"/>
            <p:cNvSpPr>
              <a:spLocks noChangeArrowheads="1"/>
            </p:cNvSpPr>
            <p:nvPr/>
          </p:nvSpPr>
          <p:spPr bwMode="auto">
            <a:xfrm>
              <a:off x="1039" y="959"/>
              <a:ext cx="29" cy="126"/>
            </a:xfrm>
            <a:prstGeom prst="rect">
              <a:avLst/>
            </a:prstGeom>
            <a:noFill/>
            <a:ln w="9525">
              <a:noFill/>
              <a:miter lim="800000"/>
              <a:headEnd/>
              <a:tailEnd/>
            </a:ln>
          </p:spPr>
          <p:txBody>
            <a:bodyPr wrap="none" lIns="0" tIns="0" rIns="0" bIns="0">
              <a:spAutoFit/>
            </a:bodyPr>
            <a:lstStyle/>
            <a:p>
              <a:r>
                <a:rPr lang="es-ES_tradnl" sz="1200">
                  <a:solidFill>
                    <a:srgbClr val="000000"/>
                  </a:solidFill>
                  <a:latin typeface="Times New Roman" pitchFamily="18" charset="0"/>
                </a:rPr>
                <a:t>i</a:t>
              </a:r>
              <a:endParaRPr lang="es-ES_tradnl"/>
            </a:p>
          </p:txBody>
        </p:sp>
        <p:sp>
          <p:nvSpPr>
            <p:cNvPr id="157731" name="Rectangle 70"/>
            <p:cNvSpPr>
              <a:spLocks noChangeArrowheads="1"/>
            </p:cNvSpPr>
            <p:nvPr/>
          </p:nvSpPr>
          <p:spPr bwMode="auto">
            <a:xfrm>
              <a:off x="1578" y="959"/>
              <a:ext cx="75" cy="126"/>
            </a:xfrm>
            <a:prstGeom prst="rect">
              <a:avLst/>
            </a:prstGeom>
            <a:noFill/>
            <a:ln w="9525">
              <a:noFill/>
              <a:miter lim="800000"/>
              <a:headEnd/>
              <a:tailEnd/>
            </a:ln>
          </p:spPr>
          <p:txBody>
            <a:bodyPr wrap="none" lIns="0" tIns="0" rIns="0" bIns="0">
              <a:spAutoFit/>
            </a:bodyPr>
            <a:lstStyle/>
            <a:p>
              <a:r>
                <a:rPr lang="es-ES_tradnl" sz="1200">
                  <a:solidFill>
                    <a:srgbClr val="000000"/>
                  </a:solidFill>
                  <a:latin typeface="Times New Roman" pitchFamily="18" charset="0"/>
                </a:rPr>
                <a:t>N</a:t>
              </a:r>
              <a:endParaRPr lang="es-ES_tradnl"/>
            </a:p>
          </p:txBody>
        </p:sp>
        <p:sp>
          <p:nvSpPr>
            <p:cNvPr id="157732" name="Rectangle 71"/>
            <p:cNvSpPr>
              <a:spLocks noChangeArrowheads="1"/>
            </p:cNvSpPr>
            <p:nvPr/>
          </p:nvSpPr>
          <p:spPr bwMode="auto">
            <a:xfrm>
              <a:off x="1651" y="959"/>
              <a:ext cx="75" cy="126"/>
            </a:xfrm>
            <a:prstGeom prst="rect">
              <a:avLst/>
            </a:prstGeom>
            <a:noFill/>
            <a:ln w="9525">
              <a:noFill/>
              <a:miter lim="800000"/>
              <a:headEnd/>
              <a:tailEnd/>
            </a:ln>
          </p:spPr>
          <p:txBody>
            <a:bodyPr wrap="none" lIns="0" tIns="0" rIns="0" bIns="0">
              <a:spAutoFit/>
            </a:bodyPr>
            <a:lstStyle/>
            <a:p>
              <a:r>
                <a:rPr lang="es-ES_tradnl" sz="1200">
                  <a:solidFill>
                    <a:srgbClr val="000000"/>
                  </a:solidFill>
                  <a:latin typeface="Times New Roman" pitchFamily="18" charset="0"/>
                </a:rPr>
                <a:t>H</a:t>
              </a:r>
              <a:endParaRPr lang="es-ES_tradnl"/>
            </a:p>
          </p:txBody>
        </p:sp>
        <p:sp>
          <p:nvSpPr>
            <p:cNvPr id="157733" name="Rectangle 72"/>
            <p:cNvSpPr>
              <a:spLocks noChangeArrowheads="1"/>
            </p:cNvSpPr>
            <p:nvPr/>
          </p:nvSpPr>
          <p:spPr bwMode="auto">
            <a:xfrm>
              <a:off x="974" y="1137"/>
              <a:ext cx="76" cy="126"/>
            </a:xfrm>
            <a:prstGeom prst="rect">
              <a:avLst/>
            </a:prstGeom>
            <a:noFill/>
            <a:ln w="9525">
              <a:noFill/>
              <a:miter lim="800000"/>
              <a:headEnd/>
              <a:tailEnd/>
            </a:ln>
          </p:spPr>
          <p:txBody>
            <a:bodyPr wrap="none" lIns="0" tIns="0" rIns="0" bIns="0">
              <a:spAutoFit/>
            </a:bodyPr>
            <a:lstStyle/>
            <a:p>
              <a:r>
                <a:rPr lang="es-ES_tradnl" sz="1200">
                  <a:solidFill>
                    <a:srgbClr val="000000"/>
                  </a:solidFill>
                  <a:latin typeface="Times New Roman" pitchFamily="18" charset="0"/>
                </a:rPr>
                <a:t>O</a:t>
              </a:r>
              <a:endParaRPr lang="es-ES_tradnl"/>
            </a:p>
          </p:txBody>
        </p:sp>
        <p:sp>
          <p:nvSpPr>
            <p:cNvPr id="157734" name="Rectangle 73"/>
            <p:cNvSpPr>
              <a:spLocks noChangeArrowheads="1"/>
            </p:cNvSpPr>
            <p:nvPr/>
          </p:nvSpPr>
          <p:spPr bwMode="auto">
            <a:xfrm>
              <a:off x="1049" y="1137"/>
              <a:ext cx="75" cy="126"/>
            </a:xfrm>
            <a:prstGeom prst="rect">
              <a:avLst/>
            </a:prstGeom>
            <a:noFill/>
            <a:ln w="9525">
              <a:noFill/>
              <a:miter lim="800000"/>
              <a:headEnd/>
              <a:tailEnd/>
            </a:ln>
          </p:spPr>
          <p:txBody>
            <a:bodyPr wrap="none" lIns="0" tIns="0" rIns="0" bIns="0">
              <a:spAutoFit/>
            </a:bodyPr>
            <a:lstStyle/>
            <a:p>
              <a:r>
                <a:rPr lang="es-ES_tradnl" sz="1200">
                  <a:solidFill>
                    <a:srgbClr val="000000"/>
                  </a:solidFill>
                  <a:latin typeface="Times New Roman" pitchFamily="18" charset="0"/>
                </a:rPr>
                <a:t>H</a:t>
              </a:r>
              <a:endParaRPr lang="es-ES_tradnl"/>
            </a:p>
          </p:txBody>
        </p:sp>
        <p:sp>
          <p:nvSpPr>
            <p:cNvPr id="157735" name="Line 79"/>
            <p:cNvSpPr>
              <a:spLocks noChangeShapeType="1"/>
            </p:cNvSpPr>
            <p:nvPr/>
          </p:nvSpPr>
          <p:spPr bwMode="auto">
            <a:xfrm>
              <a:off x="633" y="1128"/>
              <a:ext cx="112" cy="0"/>
            </a:xfrm>
            <a:prstGeom prst="line">
              <a:avLst/>
            </a:prstGeom>
            <a:noFill/>
            <a:ln w="9525">
              <a:solidFill>
                <a:srgbClr val="000000"/>
              </a:solidFill>
              <a:round/>
              <a:headEnd/>
              <a:tailEnd/>
            </a:ln>
          </p:spPr>
          <p:txBody>
            <a:bodyPr/>
            <a:lstStyle/>
            <a:p>
              <a:endParaRPr lang="es-ES"/>
            </a:p>
          </p:txBody>
        </p:sp>
        <p:sp>
          <p:nvSpPr>
            <p:cNvPr id="157736" name="Line 80"/>
            <p:cNvSpPr>
              <a:spLocks noChangeShapeType="1"/>
            </p:cNvSpPr>
            <p:nvPr/>
          </p:nvSpPr>
          <p:spPr bwMode="auto">
            <a:xfrm>
              <a:off x="633" y="949"/>
              <a:ext cx="112" cy="0"/>
            </a:xfrm>
            <a:prstGeom prst="line">
              <a:avLst/>
            </a:prstGeom>
            <a:noFill/>
            <a:ln w="9525">
              <a:solidFill>
                <a:srgbClr val="000000"/>
              </a:solidFill>
              <a:round/>
              <a:headEnd/>
              <a:tailEnd/>
            </a:ln>
          </p:spPr>
          <p:txBody>
            <a:bodyPr/>
            <a:lstStyle/>
            <a:p>
              <a:endParaRPr lang="es-ES"/>
            </a:p>
          </p:txBody>
        </p:sp>
        <p:sp>
          <p:nvSpPr>
            <p:cNvPr id="157737" name="Line 81"/>
            <p:cNvSpPr>
              <a:spLocks noChangeShapeType="1"/>
            </p:cNvSpPr>
            <p:nvPr/>
          </p:nvSpPr>
          <p:spPr bwMode="auto">
            <a:xfrm flipV="1">
              <a:off x="1073" y="934"/>
              <a:ext cx="117" cy="73"/>
            </a:xfrm>
            <a:prstGeom prst="line">
              <a:avLst/>
            </a:prstGeom>
            <a:noFill/>
            <a:ln w="9525">
              <a:solidFill>
                <a:srgbClr val="000000"/>
              </a:solidFill>
              <a:round/>
              <a:headEnd/>
              <a:tailEnd/>
            </a:ln>
          </p:spPr>
          <p:txBody>
            <a:bodyPr/>
            <a:lstStyle/>
            <a:p>
              <a:endParaRPr lang="es-ES"/>
            </a:p>
          </p:txBody>
        </p:sp>
        <p:sp>
          <p:nvSpPr>
            <p:cNvPr id="157738" name="Line 82"/>
            <p:cNvSpPr>
              <a:spLocks noChangeShapeType="1"/>
            </p:cNvSpPr>
            <p:nvPr/>
          </p:nvSpPr>
          <p:spPr bwMode="auto">
            <a:xfrm>
              <a:off x="1190" y="934"/>
              <a:ext cx="141" cy="88"/>
            </a:xfrm>
            <a:prstGeom prst="line">
              <a:avLst/>
            </a:prstGeom>
            <a:noFill/>
            <a:ln w="9525">
              <a:solidFill>
                <a:srgbClr val="000000"/>
              </a:solidFill>
              <a:round/>
              <a:headEnd/>
              <a:tailEnd/>
            </a:ln>
          </p:spPr>
          <p:txBody>
            <a:bodyPr/>
            <a:lstStyle/>
            <a:p>
              <a:endParaRPr lang="es-ES"/>
            </a:p>
          </p:txBody>
        </p:sp>
        <p:sp>
          <p:nvSpPr>
            <p:cNvPr id="157739" name="Line 83"/>
            <p:cNvSpPr>
              <a:spLocks noChangeShapeType="1"/>
            </p:cNvSpPr>
            <p:nvPr/>
          </p:nvSpPr>
          <p:spPr bwMode="auto">
            <a:xfrm flipV="1">
              <a:off x="1331" y="934"/>
              <a:ext cx="142" cy="88"/>
            </a:xfrm>
            <a:prstGeom prst="line">
              <a:avLst/>
            </a:prstGeom>
            <a:noFill/>
            <a:ln w="9525">
              <a:solidFill>
                <a:srgbClr val="000000"/>
              </a:solidFill>
              <a:round/>
              <a:headEnd/>
              <a:tailEnd/>
            </a:ln>
          </p:spPr>
          <p:txBody>
            <a:bodyPr/>
            <a:lstStyle/>
            <a:p>
              <a:endParaRPr lang="es-ES"/>
            </a:p>
          </p:txBody>
        </p:sp>
        <p:sp>
          <p:nvSpPr>
            <p:cNvPr id="157740" name="Line 84"/>
            <p:cNvSpPr>
              <a:spLocks noChangeShapeType="1"/>
            </p:cNvSpPr>
            <p:nvPr/>
          </p:nvSpPr>
          <p:spPr bwMode="auto">
            <a:xfrm>
              <a:off x="1473" y="934"/>
              <a:ext cx="83" cy="51"/>
            </a:xfrm>
            <a:prstGeom prst="line">
              <a:avLst/>
            </a:prstGeom>
            <a:noFill/>
            <a:ln w="9525">
              <a:solidFill>
                <a:srgbClr val="000000"/>
              </a:solidFill>
              <a:round/>
              <a:headEnd/>
              <a:tailEnd/>
            </a:ln>
          </p:spPr>
          <p:txBody>
            <a:bodyPr/>
            <a:lstStyle/>
            <a:p>
              <a:endParaRPr lang="es-ES"/>
            </a:p>
          </p:txBody>
        </p:sp>
        <p:sp>
          <p:nvSpPr>
            <p:cNvPr id="157741" name="Line 85"/>
            <p:cNvSpPr>
              <a:spLocks noChangeShapeType="1"/>
            </p:cNvSpPr>
            <p:nvPr/>
          </p:nvSpPr>
          <p:spPr bwMode="auto">
            <a:xfrm>
              <a:off x="843" y="966"/>
              <a:ext cx="125" cy="41"/>
            </a:xfrm>
            <a:prstGeom prst="line">
              <a:avLst/>
            </a:prstGeom>
            <a:noFill/>
            <a:ln w="9525">
              <a:solidFill>
                <a:srgbClr val="000000"/>
              </a:solidFill>
              <a:round/>
              <a:headEnd/>
              <a:tailEnd/>
            </a:ln>
          </p:spPr>
          <p:txBody>
            <a:bodyPr/>
            <a:lstStyle/>
            <a:p>
              <a:endParaRPr lang="es-ES"/>
            </a:p>
          </p:txBody>
        </p:sp>
        <p:sp>
          <p:nvSpPr>
            <p:cNvPr id="157742" name="Line 86"/>
            <p:cNvSpPr>
              <a:spLocks noChangeShapeType="1"/>
            </p:cNvSpPr>
            <p:nvPr/>
          </p:nvSpPr>
          <p:spPr bwMode="auto">
            <a:xfrm flipV="1">
              <a:off x="843" y="1043"/>
              <a:ext cx="125" cy="62"/>
            </a:xfrm>
            <a:prstGeom prst="line">
              <a:avLst/>
            </a:prstGeom>
            <a:noFill/>
            <a:ln w="9525">
              <a:solidFill>
                <a:srgbClr val="000000"/>
              </a:solidFill>
              <a:round/>
              <a:headEnd/>
              <a:tailEnd/>
            </a:ln>
          </p:spPr>
          <p:txBody>
            <a:bodyPr/>
            <a:lstStyle/>
            <a:p>
              <a:endParaRPr lang="es-ES"/>
            </a:p>
          </p:txBody>
        </p:sp>
        <p:sp>
          <p:nvSpPr>
            <p:cNvPr id="157743" name="Line 87"/>
            <p:cNvSpPr>
              <a:spLocks noChangeShapeType="1"/>
            </p:cNvSpPr>
            <p:nvPr/>
          </p:nvSpPr>
          <p:spPr bwMode="auto">
            <a:xfrm>
              <a:off x="1011" y="1075"/>
              <a:ext cx="0" cy="64"/>
            </a:xfrm>
            <a:prstGeom prst="line">
              <a:avLst/>
            </a:prstGeom>
            <a:noFill/>
            <a:ln w="9525">
              <a:solidFill>
                <a:srgbClr val="000000"/>
              </a:solidFill>
              <a:round/>
              <a:headEnd/>
              <a:tailEnd/>
            </a:ln>
          </p:spPr>
          <p:txBody>
            <a:bodyPr/>
            <a:lstStyle/>
            <a:p>
              <a:endParaRPr lang="es-ES"/>
            </a:p>
          </p:txBody>
        </p:sp>
        <p:sp>
          <p:nvSpPr>
            <p:cNvPr id="157744" name="Line 88"/>
            <p:cNvSpPr>
              <a:spLocks noChangeShapeType="1"/>
            </p:cNvSpPr>
            <p:nvPr/>
          </p:nvSpPr>
          <p:spPr bwMode="auto">
            <a:xfrm flipV="1">
              <a:off x="1734" y="934"/>
              <a:ext cx="93" cy="58"/>
            </a:xfrm>
            <a:prstGeom prst="line">
              <a:avLst/>
            </a:prstGeom>
            <a:noFill/>
            <a:ln w="9525">
              <a:solidFill>
                <a:srgbClr val="000000"/>
              </a:solidFill>
              <a:round/>
              <a:headEnd/>
              <a:tailEnd/>
            </a:ln>
          </p:spPr>
          <p:txBody>
            <a:bodyPr/>
            <a:lstStyle/>
            <a:p>
              <a:endParaRPr lang="es-ES"/>
            </a:p>
          </p:txBody>
        </p:sp>
        <p:sp>
          <p:nvSpPr>
            <p:cNvPr id="157745" name="Line 89"/>
            <p:cNvSpPr>
              <a:spLocks noChangeShapeType="1"/>
            </p:cNvSpPr>
            <p:nvPr/>
          </p:nvSpPr>
          <p:spPr bwMode="auto">
            <a:xfrm>
              <a:off x="1827" y="934"/>
              <a:ext cx="163" cy="0"/>
            </a:xfrm>
            <a:prstGeom prst="line">
              <a:avLst/>
            </a:prstGeom>
            <a:noFill/>
            <a:ln w="9525">
              <a:solidFill>
                <a:srgbClr val="000000"/>
              </a:solidFill>
              <a:round/>
              <a:headEnd/>
              <a:tailEnd/>
            </a:ln>
          </p:spPr>
          <p:txBody>
            <a:bodyPr/>
            <a:lstStyle/>
            <a:p>
              <a:endParaRPr lang="es-ES"/>
            </a:p>
          </p:txBody>
        </p:sp>
        <p:sp>
          <p:nvSpPr>
            <p:cNvPr id="157746" name="Line 90"/>
            <p:cNvSpPr>
              <a:spLocks noChangeShapeType="1"/>
            </p:cNvSpPr>
            <p:nvPr/>
          </p:nvSpPr>
          <p:spPr bwMode="auto">
            <a:xfrm>
              <a:off x="1990" y="934"/>
              <a:ext cx="83" cy="51"/>
            </a:xfrm>
            <a:prstGeom prst="line">
              <a:avLst/>
            </a:prstGeom>
            <a:noFill/>
            <a:ln w="9525">
              <a:solidFill>
                <a:srgbClr val="000000"/>
              </a:solidFill>
              <a:round/>
              <a:headEnd/>
              <a:tailEnd/>
            </a:ln>
          </p:spPr>
          <p:txBody>
            <a:bodyPr/>
            <a:lstStyle/>
            <a:p>
              <a:endParaRPr lang="es-ES"/>
            </a:p>
          </p:txBody>
        </p:sp>
        <p:sp>
          <p:nvSpPr>
            <p:cNvPr id="157747" name="Rectangle 94"/>
            <p:cNvSpPr>
              <a:spLocks noChangeArrowheads="1"/>
            </p:cNvSpPr>
            <p:nvPr/>
          </p:nvSpPr>
          <p:spPr bwMode="auto">
            <a:xfrm>
              <a:off x="796" y="1230"/>
              <a:ext cx="76" cy="126"/>
            </a:xfrm>
            <a:prstGeom prst="rect">
              <a:avLst/>
            </a:prstGeom>
            <a:noFill/>
            <a:ln w="9525">
              <a:noFill/>
              <a:miter lim="800000"/>
              <a:headEnd/>
              <a:tailEnd/>
            </a:ln>
          </p:spPr>
          <p:txBody>
            <a:bodyPr wrap="none" lIns="0" tIns="0" rIns="0" bIns="0">
              <a:spAutoFit/>
            </a:bodyPr>
            <a:lstStyle/>
            <a:p>
              <a:r>
                <a:rPr lang="es-ES_tradnl" sz="1200">
                  <a:solidFill>
                    <a:srgbClr val="000000"/>
                  </a:solidFill>
                  <a:latin typeface="Times New Roman" pitchFamily="18" charset="0"/>
                </a:rPr>
                <a:t>O</a:t>
              </a:r>
              <a:endParaRPr lang="es-ES_tradnl"/>
            </a:p>
          </p:txBody>
        </p:sp>
        <p:sp>
          <p:nvSpPr>
            <p:cNvPr id="157748" name="Rectangle 95"/>
            <p:cNvSpPr>
              <a:spLocks noChangeArrowheads="1"/>
            </p:cNvSpPr>
            <p:nvPr/>
          </p:nvSpPr>
          <p:spPr bwMode="auto">
            <a:xfrm>
              <a:off x="870" y="1230"/>
              <a:ext cx="75" cy="126"/>
            </a:xfrm>
            <a:prstGeom prst="rect">
              <a:avLst/>
            </a:prstGeom>
            <a:noFill/>
            <a:ln w="9525">
              <a:noFill/>
              <a:miter lim="800000"/>
              <a:headEnd/>
              <a:tailEnd/>
            </a:ln>
          </p:spPr>
          <p:txBody>
            <a:bodyPr wrap="none" lIns="0" tIns="0" rIns="0" bIns="0">
              <a:spAutoFit/>
            </a:bodyPr>
            <a:lstStyle/>
            <a:p>
              <a:r>
                <a:rPr lang="es-ES_tradnl" sz="1200">
                  <a:solidFill>
                    <a:srgbClr val="000000"/>
                  </a:solidFill>
                  <a:latin typeface="Times New Roman" pitchFamily="18" charset="0"/>
                </a:rPr>
                <a:t>H</a:t>
              </a:r>
              <a:endParaRPr lang="es-ES_tradnl"/>
            </a:p>
          </p:txBody>
        </p:sp>
        <p:sp>
          <p:nvSpPr>
            <p:cNvPr id="157749" name="Line 96"/>
            <p:cNvSpPr>
              <a:spLocks noChangeShapeType="1"/>
            </p:cNvSpPr>
            <p:nvPr/>
          </p:nvSpPr>
          <p:spPr bwMode="auto">
            <a:xfrm>
              <a:off x="669" y="1293"/>
              <a:ext cx="112" cy="0"/>
            </a:xfrm>
            <a:prstGeom prst="line">
              <a:avLst/>
            </a:prstGeom>
            <a:noFill/>
            <a:ln w="9525">
              <a:solidFill>
                <a:srgbClr val="000000"/>
              </a:solidFill>
              <a:round/>
              <a:headEnd/>
              <a:tailEnd/>
            </a:ln>
          </p:spPr>
          <p:txBody>
            <a:bodyPr/>
            <a:lstStyle/>
            <a:p>
              <a:endParaRPr lang="es-ES"/>
            </a:p>
          </p:txBody>
        </p:sp>
        <p:sp>
          <p:nvSpPr>
            <p:cNvPr id="157750" name="Rectangle 97"/>
            <p:cNvSpPr>
              <a:spLocks noChangeArrowheads="1"/>
            </p:cNvSpPr>
            <p:nvPr/>
          </p:nvSpPr>
          <p:spPr bwMode="auto">
            <a:xfrm>
              <a:off x="784" y="742"/>
              <a:ext cx="76" cy="126"/>
            </a:xfrm>
            <a:prstGeom prst="rect">
              <a:avLst/>
            </a:prstGeom>
            <a:noFill/>
            <a:ln w="9525">
              <a:noFill/>
              <a:miter lim="800000"/>
              <a:headEnd/>
              <a:tailEnd/>
            </a:ln>
          </p:spPr>
          <p:txBody>
            <a:bodyPr wrap="none" lIns="0" tIns="0" rIns="0" bIns="0">
              <a:spAutoFit/>
            </a:bodyPr>
            <a:lstStyle/>
            <a:p>
              <a:r>
                <a:rPr lang="es-ES_tradnl" sz="1200">
                  <a:solidFill>
                    <a:srgbClr val="000000"/>
                  </a:solidFill>
                  <a:latin typeface="Times New Roman" pitchFamily="18" charset="0"/>
                </a:rPr>
                <a:t>O</a:t>
              </a:r>
              <a:endParaRPr lang="es-ES_tradnl"/>
            </a:p>
          </p:txBody>
        </p:sp>
        <p:sp>
          <p:nvSpPr>
            <p:cNvPr id="157751" name="Rectangle 98"/>
            <p:cNvSpPr>
              <a:spLocks noChangeArrowheads="1"/>
            </p:cNvSpPr>
            <p:nvPr/>
          </p:nvSpPr>
          <p:spPr bwMode="auto">
            <a:xfrm>
              <a:off x="858" y="742"/>
              <a:ext cx="75" cy="126"/>
            </a:xfrm>
            <a:prstGeom prst="rect">
              <a:avLst/>
            </a:prstGeom>
            <a:noFill/>
            <a:ln w="9525">
              <a:noFill/>
              <a:miter lim="800000"/>
              <a:headEnd/>
              <a:tailEnd/>
            </a:ln>
          </p:spPr>
          <p:txBody>
            <a:bodyPr wrap="none" lIns="0" tIns="0" rIns="0" bIns="0">
              <a:spAutoFit/>
            </a:bodyPr>
            <a:lstStyle/>
            <a:p>
              <a:r>
                <a:rPr lang="es-ES_tradnl" sz="1200">
                  <a:solidFill>
                    <a:srgbClr val="000000"/>
                  </a:solidFill>
                  <a:latin typeface="Times New Roman" pitchFamily="18" charset="0"/>
                </a:rPr>
                <a:t>H</a:t>
              </a:r>
              <a:endParaRPr lang="es-ES_tradnl"/>
            </a:p>
          </p:txBody>
        </p:sp>
        <p:sp>
          <p:nvSpPr>
            <p:cNvPr id="157752" name="Line 99"/>
            <p:cNvSpPr>
              <a:spLocks noChangeShapeType="1"/>
            </p:cNvSpPr>
            <p:nvPr/>
          </p:nvSpPr>
          <p:spPr bwMode="auto">
            <a:xfrm>
              <a:off x="657" y="804"/>
              <a:ext cx="112" cy="0"/>
            </a:xfrm>
            <a:prstGeom prst="line">
              <a:avLst/>
            </a:prstGeom>
            <a:noFill/>
            <a:ln w="9525">
              <a:solidFill>
                <a:srgbClr val="000000"/>
              </a:solidFill>
              <a:round/>
              <a:headEnd/>
              <a:tailEnd/>
            </a:ln>
          </p:spPr>
          <p:txBody>
            <a:bodyPr/>
            <a:lstStyle/>
            <a:p>
              <a:endParaRPr lang="es-ES"/>
            </a:p>
          </p:txBody>
        </p:sp>
        <p:sp>
          <p:nvSpPr>
            <p:cNvPr id="157753" name="Line 100"/>
            <p:cNvSpPr>
              <a:spLocks noChangeShapeType="1"/>
            </p:cNvSpPr>
            <p:nvPr/>
          </p:nvSpPr>
          <p:spPr bwMode="auto">
            <a:xfrm flipV="1">
              <a:off x="626" y="701"/>
              <a:ext cx="65" cy="214"/>
            </a:xfrm>
            <a:prstGeom prst="line">
              <a:avLst/>
            </a:prstGeom>
            <a:noFill/>
            <a:ln w="9525">
              <a:solidFill>
                <a:srgbClr val="000000"/>
              </a:solidFill>
              <a:round/>
              <a:headEnd/>
              <a:tailEnd/>
            </a:ln>
          </p:spPr>
          <p:txBody>
            <a:bodyPr/>
            <a:lstStyle/>
            <a:p>
              <a:endParaRPr lang="es-ES"/>
            </a:p>
          </p:txBody>
        </p:sp>
        <p:sp>
          <p:nvSpPr>
            <p:cNvPr id="157754" name="Line 101"/>
            <p:cNvSpPr>
              <a:spLocks noChangeShapeType="1"/>
            </p:cNvSpPr>
            <p:nvPr/>
          </p:nvSpPr>
          <p:spPr bwMode="auto">
            <a:xfrm flipV="1">
              <a:off x="626" y="915"/>
              <a:ext cx="0" cy="249"/>
            </a:xfrm>
            <a:prstGeom prst="line">
              <a:avLst/>
            </a:prstGeom>
            <a:noFill/>
            <a:ln w="9525">
              <a:solidFill>
                <a:srgbClr val="000000"/>
              </a:solidFill>
              <a:round/>
              <a:headEnd/>
              <a:tailEnd/>
            </a:ln>
          </p:spPr>
          <p:txBody>
            <a:bodyPr/>
            <a:lstStyle/>
            <a:p>
              <a:endParaRPr lang="es-ES"/>
            </a:p>
          </p:txBody>
        </p:sp>
        <p:sp>
          <p:nvSpPr>
            <p:cNvPr id="157755" name="Line 102"/>
            <p:cNvSpPr>
              <a:spLocks noChangeShapeType="1"/>
            </p:cNvSpPr>
            <p:nvPr/>
          </p:nvSpPr>
          <p:spPr bwMode="auto">
            <a:xfrm flipH="1" flipV="1">
              <a:off x="626" y="1164"/>
              <a:ext cx="65" cy="213"/>
            </a:xfrm>
            <a:prstGeom prst="line">
              <a:avLst/>
            </a:prstGeom>
            <a:noFill/>
            <a:ln w="9525">
              <a:solidFill>
                <a:srgbClr val="000000"/>
              </a:solidFill>
              <a:round/>
              <a:headEnd/>
              <a:tailEnd/>
            </a:ln>
          </p:spPr>
          <p:txBody>
            <a:bodyPr/>
            <a:lstStyle/>
            <a:p>
              <a:endParaRPr lang="es-ES"/>
            </a:p>
          </p:txBody>
        </p:sp>
        <p:sp>
          <p:nvSpPr>
            <p:cNvPr id="157756" name="Line 103"/>
            <p:cNvSpPr>
              <a:spLocks noChangeShapeType="1"/>
            </p:cNvSpPr>
            <p:nvPr/>
          </p:nvSpPr>
          <p:spPr bwMode="auto">
            <a:xfrm>
              <a:off x="551" y="1224"/>
              <a:ext cx="140" cy="153"/>
            </a:xfrm>
            <a:prstGeom prst="line">
              <a:avLst/>
            </a:prstGeom>
            <a:noFill/>
            <a:ln w="9525">
              <a:solidFill>
                <a:srgbClr val="000000"/>
              </a:solidFill>
              <a:round/>
              <a:headEnd/>
              <a:tailEnd/>
            </a:ln>
          </p:spPr>
          <p:txBody>
            <a:bodyPr/>
            <a:lstStyle/>
            <a:p>
              <a:endParaRPr lang="es-ES"/>
            </a:p>
          </p:txBody>
        </p:sp>
        <p:sp>
          <p:nvSpPr>
            <p:cNvPr id="157757" name="Line 104"/>
            <p:cNvSpPr>
              <a:spLocks noChangeShapeType="1"/>
            </p:cNvSpPr>
            <p:nvPr/>
          </p:nvSpPr>
          <p:spPr bwMode="auto">
            <a:xfrm>
              <a:off x="551" y="855"/>
              <a:ext cx="0" cy="369"/>
            </a:xfrm>
            <a:prstGeom prst="line">
              <a:avLst/>
            </a:prstGeom>
            <a:noFill/>
            <a:ln w="9525">
              <a:solidFill>
                <a:srgbClr val="000000"/>
              </a:solidFill>
              <a:round/>
              <a:headEnd/>
              <a:tailEnd/>
            </a:ln>
          </p:spPr>
          <p:txBody>
            <a:bodyPr/>
            <a:lstStyle/>
            <a:p>
              <a:endParaRPr lang="es-ES"/>
            </a:p>
          </p:txBody>
        </p:sp>
        <p:sp>
          <p:nvSpPr>
            <p:cNvPr id="157758" name="Line 105"/>
            <p:cNvSpPr>
              <a:spLocks noChangeShapeType="1"/>
            </p:cNvSpPr>
            <p:nvPr/>
          </p:nvSpPr>
          <p:spPr bwMode="auto">
            <a:xfrm flipH="1">
              <a:off x="551" y="701"/>
              <a:ext cx="140" cy="154"/>
            </a:xfrm>
            <a:prstGeom prst="line">
              <a:avLst/>
            </a:prstGeom>
            <a:noFill/>
            <a:ln w="9525">
              <a:solidFill>
                <a:srgbClr val="000000"/>
              </a:solidFill>
              <a:round/>
              <a:headEnd/>
              <a:tailEnd/>
            </a:ln>
          </p:spPr>
          <p:txBody>
            <a:bodyPr/>
            <a:lstStyle/>
            <a:p>
              <a:endParaRPr lang="es-ES"/>
            </a:p>
          </p:txBody>
        </p:sp>
        <p:grpSp>
          <p:nvGrpSpPr>
            <p:cNvPr id="157759" name="Group 109"/>
            <p:cNvGrpSpPr>
              <a:grpSpLocks/>
            </p:cNvGrpSpPr>
            <p:nvPr/>
          </p:nvGrpSpPr>
          <p:grpSpPr bwMode="auto">
            <a:xfrm>
              <a:off x="2104" y="959"/>
              <a:ext cx="202" cy="155"/>
              <a:chOff x="2377" y="974"/>
              <a:chExt cx="172" cy="103"/>
            </a:xfrm>
          </p:grpSpPr>
          <p:sp>
            <p:nvSpPr>
              <p:cNvPr id="157760" name="Rectangle 106"/>
              <p:cNvSpPr>
                <a:spLocks noChangeArrowheads="1"/>
              </p:cNvSpPr>
              <p:nvPr/>
            </p:nvSpPr>
            <p:spPr bwMode="auto">
              <a:xfrm>
                <a:off x="2377" y="974"/>
                <a:ext cx="64" cy="83"/>
              </a:xfrm>
              <a:prstGeom prst="rect">
                <a:avLst/>
              </a:prstGeom>
              <a:noFill/>
              <a:ln w="9525">
                <a:noFill/>
                <a:miter lim="800000"/>
                <a:headEnd/>
                <a:tailEnd/>
              </a:ln>
            </p:spPr>
            <p:txBody>
              <a:bodyPr wrap="none" lIns="0" tIns="0" rIns="0" bIns="0">
                <a:spAutoFit/>
              </a:bodyPr>
              <a:lstStyle/>
              <a:p>
                <a:r>
                  <a:rPr lang="es-ES_tradnl" sz="1200">
                    <a:solidFill>
                      <a:srgbClr val="000000"/>
                    </a:solidFill>
                    <a:latin typeface="Times New Roman" pitchFamily="18" charset="0"/>
                  </a:rPr>
                  <a:t>N</a:t>
                </a:r>
                <a:endParaRPr lang="es-ES_tradnl"/>
              </a:p>
            </p:txBody>
          </p:sp>
          <p:sp>
            <p:nvSpPr>
              <p:cNvPr id="157761" name="Rectangle 107"/>
              <p:cNvSpPr>
                <a:spLocks noChangeArrowheads="1"/>
              </p:cNvSpPr>
              <p:nvPr/>
            </p:nvSpPr>
            <p:spPr bwMode="auto">
              <a:xfrm>
                <a:off x="2449" y="974"/>
                <a:ext cx="64" cy="83"/>
              </a:xfrm>
              <a:prstGeom prst="rect">
                <a:avLst/>
              </a:prstGeom>
              <a:noFill/>
              <a:ln w="9525">
                <a:noFill/>
                <a:miter lim="800000"/>
                <a:headEnd/>
                <a:tailEnd/>
              </a:ln>
            </p:spPr>
            <p:txBody>
              <a:bodyPr wrap="none" lIns="0" tIns="0" rIns="0" bIns="0">
                <a:spAutoFit/>
              </a:bodyPr>
              <a:lstStyle/>
              <a:p>
                <a:r>
                  <a:rPr lang="es-ES_tradnl" sz="1200">
                    <a:solidFill>
                      <a:srgbClr val="000000"/>
                    </a:solidFill>
                    <a:latin typeface="Times New Roman" pitchFamily="18" charset="0"/>
                  </a:rPr>
                  <a:t>H</a:t>
                </a:r>
                <a:endParaRPr lang="es-ES_tradnl"/>
              </a:p>
            </p:txBody>
          </p:sp>
          <p:sp>
            <p:nvSpPr>
              <p:cNvPr id="157762" name="Rectangle 108"/>
              <p:cNvSpPr>
                <a:spLocks noChangeArrowheads="1"/>
              </p:cNvSpPr>
              <p:nvPr/>
            </p:nvSpPr>
            <p:spPr bwMode="auto">
              <a:xfrm>
                <a:off x="2516" y="1014"/>
                <a:ext cx="33" cy="63"/>
              </a:xfrm>
              <a:prstGeom prst="rect">
                <a:avLst/>
              </a:prstGeom>
              <a:noFill/>
              <a:ln w="9525">
                <a:noFill/>
                <a:miter lim="800000"/>
                <a:headEnd/>
                <a:tailEnd/>
              </a:ln>
            </p:spPr>
            <p:txBody>
              <a:bodyPr wrap="none" lIns="0" tIns="0" rIns="0" bIns="0">
                <a:spAutoFit/>
              </a:bodyPr>
              <a:lstStyle/>
              <a:p>
                <a:r>
                  <a:rPr lang="es-ES_tradnl" sz="900">
                    <a:solidFill>
                      <a:srgbClr val="000000"/>
                    </a:solidFill>
                    <a:latin typeface="Times New Roman" pitchFamily="18" charset="0"/>
                  </a:rPr>
                  <a:t>2</a:t>
                </a:r>
                <a:endParaRPr lang="es-ES_tradnl"/>
              </a:p>
            </p:txBody>
          </p:sp>
        </p:grpSp>
      </p:grpSp>
      <p:sp>
        <p:nvSpPr>
          <p:cNvPr id="230521" name="Oval 121"/>
          <p:cNvSpPr>
            <a:spLocks noChangeArrowheads="1"/>
          </p:cNvSpPr>
          <p:nvPr/>
        </p:nvSpPr>
        <p:spPr bwMode="auto">
          <a:xfrm>
            <a:off x="2344738" y="1754188"/>
            <a:ext cx="446087" cy="442912"/>
          </a:xfrm>
          <a:prstGeom prst="ellipse">
            <a:avLst/>
          </a:prstGeom>
          <a:noFill/>
          <a:ln w="12700">
            <a:solidFill>
              <a:srgbClr val="CC0000"/>
            </a:solidFill>
            <a:round/>
            <a:headEnd/>
            <a:tailEnd/>
          </a:ln>
        </p:spPr>
        <p:txBody>
          <a:bodyPr wrap="none" anchor="ctr"/>
          <a:lstStyle/>
          <a:p>
            <a:endParaRPr lang="en-US"/>
          </a:p>
        </p:txBody>
      </p:sp>
      <p:pic>
        <p:nvPicPr>
          <p:cNvPr id="230424" name="Picture 15"/>
          <p:cNvPicPr>
            <a:picLocks noChangeAspect="1" noChangeArrowheads="1"/>
          </p:cNvPicPr>
          <p:nvPr/>
        </p:nvPicPr>
        <p:blipFill>
          <a:blip r:embed="rId6" cstate="print"/>
          <a:srcRect/>
          <a:stretch>
            <a:fillRect/>
          </a:stretch>
        </p:blipFill>
        <p:spPr bwMode="auto">
          <a:xfrm>
            <a:off x="5011738" y="1600200"/>
            <a:ext cx="3271837" cy="896938"/>
          </a:xfrm>
          <a:prstGeom prst="rect">
            <a:avLst/>
          </a:prstGeom>
          <a:noFill/>
          <a:ln w="9525">
            <a:noFill/>
            <a:miter lim="800000"/>
            <a:headEnd/>
            <a:tailEnd/>
          </a:ln>
        </p:spPr>
      </p:pic>
      <p:sp>
        <p:nvSpPr>
          <p:cNvPr id="230522" name="Oval 122"/>
          <p:cNvSpPr>
            <a:spLocks noChangeArrowheads="1"/>
          </p:cNvSpPr>
          <p:nvPr/>
        </p:nvSpPr>
        <p:spPr bwMode="auto">
          <a:xfrm>
            <a:off x="7129463" y="1797050"/>
            <a:ext cx="454025" cy="434975"/>
          </a:xfrm>
          <a:prstGeom prst="ellipse">
            <a:avLst/>
          </a:prstGeom>
          <a:noFill/>
          <a:ln w="12700">
            <a:solidFill>
              <a:srgbClr val="CC0000"/>
            </a:solidFill>
            <a:round/>
            <a:headEnd/>
            <a:tailEnd/>
          </a:ln>
        </p:spPr>
        <p:txBody>
          <a:bodyPr wrap="none" anchor="ctr"/>
          <a:lstStyle/>
          <a:p>
            <a:endParaRPr lang="en-US"/>
          </a:p>
        </p:txBody>
      </p:sp>
      <p:sp>
        <p:nvSpPr>
          <p:cNvPr id="230523" name="Oval 123"/>
          <p:cNvSpPr>
            <a:spLocks noChangeArrowheads="1"/>
          </p:cNvSpPr>
          <p:nvPr/>
        </p:nvSpPr>
        <p:spPr bwMode="auto">
          <a:xfrm>
            <a:off x="6381750" y="1789113"/>
            <a:ext cx="454025" cy="433387"/>
          </a:xfrm>
          <a:prstGeom prst="ellipse">
            <a:avLst/>
          </a:prstGeom>
          <a:noFill/>
          <a:ln w="12700">
            <a:solidFill>
              <a:srgbClr val="CC0000"/>
            </a:solidFill>
            <a:round/>
            <a:headEnd/>
            <a:tailEnd/>
          </a:ln>
        </p:spPr>
        <p:txBody>
          <a:bodyPr wrap="none" anchor="ctr"/>
          <a:lstStyle/>
          <a:p>
            <a:endParaRPr lang="en-US"/>
          </a:p>
        </p:txBody>
      </p:sp>
      <p:sp>
        <p:nvSpPr>
          <p:cNvPr id="230524" name="Rectangle 124"/>
          <p:cNvSpPr>
            <a:spLocks noChangeArrowheads="1"/>
          </p:cNvSpPr>
          <p:nvPr/>
        </p:nvSpPr>
        <p:spPr bwMode="auto">
          <a:xfrm>
            <a:off x="1858963" y="1135063"/>
            <a:ext cx="6026150" cy="338137"/>
          </a:xfrm>
          <a:prstGeom prst="rect">
            <a:avLst/>
          </a:prstGeom>
          <a:noFill/>
          <a:ln w="9525">
            <a:noFill/>
            <a:miter lim="800000"/>
            <a:headEnd/>
            <a:tailEnd/>
          </a:ln>
        </p:spPr>
        <p:txBody>
          <a:bodyPr>
            <a:spAutoFit/>
          </a:bodyPr>
          <a:lstStyle/>
          <a:p>
            <a:pPr algn="ctr"/>
            <a:r>
              <a:rPr lang="en-US" sz="1600" b="1">
                <a:solidFill>
                  <a:srgbClr val="CC0000"/>
                </a:solidFill>
                <a:cs typeface="Arial" charset="0"/>
              </a:rPr>
              <a:t>Los grupos amino secundarios son inestables</a:t>
            </a:r>
            <a:endParaRPr lang="en-US" sz="1600" b="1" baseline="30000">
              <a:solidFill>
                <a:srgbClr val="CC0000"/>
              </a:solidFill>
              <a:cs typeface="Arial" charset="0"/>
            </a:endParaRPr>
          </a:p>
        </p:txBody>
      </p:sp>
      <p:sp>
        <p:nvSpPr>
          <p:cNvPr id="230527" name="Line 127"/>
          <p:cNvSpPr>
            <a:spLocks noChangeShapeType="1"/>
          </p:cNvSpPr>
          <p:nvPr/>
        </p:nvSpPr>
        <p:spPr bwMode="auto">
          <a:xfrm flipH="1">
            <a:off x="2743200" y="1471613"/>
            <a:ext cx="368300" cy="261937"/>
          </a:xfrm>
          <a:prstGeom prst="line">
            <a:avLst/>
          </a:prstGeom>
          <a:noFill/>
          <a:ln w="19050">
            <a:solidFill>
              <a:srgbClr val="CC0000"/>
            </a:solidFill>
            <a:round/>
            <a:headEnd/>
            <a:tailEnd type="triangle" w="med" len="med"/>
          </a:ln>
        </p:spPr>
        <p:txBody>
          <a:bodyPr/>
          <a:lstStyle/>
          <a:p>
            <a:endParaRPr lang="es-ES"/>
          </a:p>
        </p:txBody>
      </p:sp>
      <p:sp>
        <p:nvSpPr>
          <p:cNvPr id="230528" name="Line 128"/>
          <p:cNvSpPr>
            <a:spLocks noChangeShapeType="1"/>
          </p:cNvSpPr>
          <p:nvPr/>
        </p:nvSpPr>
        <p:spPr bwMode="auto">
          <a:xfrm>
            <a:off x="6119813" y="1450975"/>
            <a:ext cx="1044575" cy="320675"/>
          </a:xfrm>
          <a:prstGeom prst="line">
            <a:avLst/>
          </a:prstGeom>
          <a:noFill/>
          <a:ln w="19050">
            <a:solidFill>
              <a:srgbClr val="CC0000"/>
            </a:solidFill>
            <a:round/>
            <a:headEnd/>
            <a:tailEnd type="triangle" w="med" len="med"/>
          </a:ln>
        </p:spPr>
        <p:txBody>
          <a:bodyPr/>
          <a:lstStyle/>
          <a:p>
            <a:endParaRPr lang="es-ES"/>
          </a:p>
        </p:txBody>
      </p:sp>
      <p:sp>
        <p:nvSpPr>
          <p:cNvPr id="230529" name="Line 129"/>
          <p:cNvSpPr>
            <a:spLocks noChangeShapeType="1"/>
          </p:cNvSpPr>
          <p:nvPr/>
        </p:nvSpPr>
        <p:spPr bwMode="auto">
          <a:xfrm>
            <a:off x="5751513" y="1439863"/>
            <a:ext cx="688975" cy="333375"/>
          </a:xfrm>
          <a:prstGeom prst="line">
            <a:avLst/>
          </a:prstGeom>
          <a:noFill/>
          <a:ln w="19050">
            <a:solidFill>
              <a:srgbClr val="CC0000"/>
            </a:solidFill>
            <a:round/>
            <a:headEnd/>
            <a:tailEnd type="triangle" w="med" len="med"/>
          </a:ln>
        </p:spPr>
        <p:txBody>
          <a:bodyPr/>
          <a:lstStyle/>
          <a:p>
            <a:endParaRPr lang="es-ES"/>
          </a:p>
        </p:txBody>
      </p:sp>
      <p:grpSp>
        <p:nvGrpSpPr>
          <p:cNvPr id="157720" name="21 Grupo"/>
          <p:cNvGrpSpPr>
            <a:grpSpLocks/>
          </p:cNvGrpSpPr>
          <p:nvPr/>
        </p:nvGrpSpPr>
        <p:grpSpPr bwMode="auto">
          <a:xfrm>
            <a:off x="323850" y="188913"/>
            <a:ext cx="4319588" cy="396875"/>
            <a:chOff x="323528" y="188640"/>
            <a:chExt cx="4968552" cy="396935"/>
          </a:xfrm>
        </p:grpSpPr>
        <p:sp>
          <p:nvSpPr>
            <p:cNvPr id="157724" name="22 CuadroTexto"/>
            <p:cNvSpPr txBox="1">
              <a:spLocks noChangeArrowheads="1"/>
            </p:cNvSpPr>
            <p:nvPr/>
          </p:nvSpPr>
          <p:spPr bwMode="auto">
            <a:xfrm>
              <a:off x="716118" y="188640"/>
              <a:ext cx="4179720" cy="396935"/>
            </a:xfrm>
            <a:prstGeom prst="rect">
              <a:avLst/>
            </a:prstGeom>
            <a:solidFill>
              <a:srgbClr val="FFF8EF"/>
            </a:solidFill>
            <a:ln w="9525">
              <a:noFill/>
              <a:miter lim="800000"/>
              <a:headEnd/>
              <a:tailEnd/>
            </a:ln>
          </p:spPr>
          <p:txBody>
            <a:bodyPr wrap="none">
              <a:spAutoFit/>
            </a:bodyPr>
            <a:lstStyle/>
            <a:p>
              <a:pPr algn="ctr"/>
              <a:r>
                <a:rPr lang="es-ES" sz="2000" b="1">
                  <a:solidFill>
                    <a:srgbClr val="000099"/>
                  </a:solidFill>
                  <a:cs typeface="Arial" charset="0"/>
                </a:rPr>
                <a:t>RESULTADOS Y DISCUSION</a:t>
              </a:r>
            </a:p>
          </p:txBody>
        </p:sp>
        <p:sp>
          <p:nvSpPr>
            <p:cNvPr id="70" name="69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grpSp>
      <p:sp>
        <p:nvSpPr>
          <p:cNvPr id="157721" name="Rectangle 70"/>
          <p:cNvSpPr>
            <a:spLocks noChangeArrowheads="1"/>
          </p:cNvSpPr>
          <p:nvPr/>
        </p:nvSpPr>
        <p:spPr bwMode="auto">
          <a:xfrm>
            <a:off x="179388" y="549275"/>
            <a:ext cx="3960812" cy="576263"/>
          </a:xfrm>
          <a:prstGeom prst="rect">
            <a:avLst/>
          </a:prstGeom>
          <a:noFill/>
          <a:ln w="9525">
            <a:noFill/>
            <a:miter lim="800000"/>
            <a:headEnd/>
            <a:tailEnd/>
          </a:ln>
        </p:spPr>
        <p:txBody>
          <a:bodyPr/>
          <a:lstStyle/>
          <a:p>
            <a:pPr algn="just">
              <a:lnSpc>
                <a:spcPct val="50000"/>
              </a:lnSpc>
              <a:spcBef>
                <a:spcPct val="50000"/>
              </a:spcBef>
              <a:buFontTx/>
              <a:buChar char="•"/>
            </a:pPr>
            <a:endParaRPr lang="en-US" sz="1600">
              <a:solidFill>
                <a:srgbClr val="000099"/>
              </a:solidFill>
              <a:latin typeface="Verdana" pitchFamily="34" charset="0"/>
            </a:endParaRPr>
          </a:p>
          <a:p>
            <a:pPr algn="ctr">
              <a:lnSpc>
                <a:spcPct val="50000"/>
              </a:lnSpc>
              <a:spcBef>
                <a:spcPct val="50000"/>
              </a:spcBef>
            </a:pPr>
            <a:r>
              <a:rPr lang="en-US" sz="2000" b="1"/>
              <a:t>Condiciones de secado</a:t>
            </a:r>
          </a:p>
        </p:txBody>
      </p:sp>
      <p:sp>
        <p:nvSpPr>
          <p:cNvPr id="157723" name="Rectangle 11"/>
          <p:cNvSpPr>
            <a:spLocks noChangeArrowheads="1"/>
          </p:cNvSpPr>
          <p:nvPr/>
        </p:nvSpPr>
        <p:spPr bwMode="auto">
          <a:xfrm>
            <a:off x="3635375" y="679450"/>
            <a:ext cx="4595813" cy="400050"/>
          </a:xfrm>
          <a:prstGeom prst="rect">
            <a:avLst/>
          </a:prstGeom>
          <a:noFill/>
          <a:ln w="9525">
            <a:noFill/>
            <a:miter lim="800000"/>
            <a:headEnd/>
            <a:tailEnd/>
          </a:ln>
        </p:spPr>
        <p:txBody>
          <a:bodyPr>
            <a:spAutoFit/>
          </a:bodyPr>
          <a:lstStyle/>
          <a:p>
            <a:pPr algn="ctr">
              <a:spcBef>
                <a:spcPct val="50000"/>
              </a:spcBef>
            </a:pPr>
            <a:r>
              <a:rPr lang="en-US" b="1"/>
              <a:t>Materiales secados al aire a 110 ºC</a:t>
            </a:r>
            <a:r>
              <a:rPr lang="en-US" sz="2000" b="1"/>
              <a:t> </a:t>
            </a:r>
          </a:p>
        </p:txBody>
      </p:sp>
      <p:sp>
        <p:nvSpPr>
          <p:cNvPr id="73" name="Text Box 29"/>
          <p:cNvSpPr txBox="1">
            <a:spLocks noChangeArrowheads="1"/>
          </p:cNvSpPr>
          <p:nvPr/>
        </p:nvSpPr>
        <p:spPr bwMode="auto">
          <a:xfrm>
            <a:off x="0" y="6453336"/>
            <a:ext cx="6769323" cy="307777"/>
          </a:xfrm>
          <a:prstGeom prst="rect">
            <a:avLst/>
          </a:prstGeom>
          <a:noFill/>
          <a:ln w="9525">
            <a:noFill/>
            <a:miter lim="800000"/>
            <a:headEnd/>
            <a:tailEnd/>
          </a:ln>
        </p:spPr>
        <p:txBody>
          <a:bodyPr wrap="square">
            <a:spAutoFit/>
          </a:bodyPr>
          <a:lstStyle/>
          <a:p>
            <a:pPr algn="ctr"/>
            <a:r>
              <a:rPr lang="en-US" sz="1400" b="1" dirty="0">
                <a:solidFill>
                  <a:srgbClr val="990000"/>
                </a:solidFill>
              </a:rPr>
              <a:t>Calleja et al. </a:t>
            </a:r>
            <a:r>
              <a:rPr lang="en-US" sz="1400" b="1" i="1" dirty="0">
                <a:solidFill>
                  <a:srgbClr val="990000"/>
                </a:solidFill>
              </a:rPr>
              <a:t>Top. </a:t>
            </a:r>
            <a:r>
              <a:rPr lang="en-US" sz="1400" b="1" i="1" dirty="0" err="1">
                <a:solidFill>
                  <a:srgbClr val="990000"/>
                </a:solidFill>
              </a:rPr>
              <a:t>Catal</a:t>
            </a:r>
            <a:r>
              <a:rPr lang="en-US" sz="1400" b="1" i="1" dirty="0" smtClean="0">
                <a:solidFill>
                  <a:srgbClr val="990000"/>
                </a:solidFill>
              </a:rPr>
              <a:t>. </a:t>
            </a:r>
            <a:r>
              <a:rPr lang="en-US" sz="1400" b="1" dirty="0" smtClean="0">
                <a:solidFill>
                  <a:srgbClr val="990000"/>
                </a:solidFill>
              </a:rPr>
              <a:t>54 </a:t>
            </a:r>
            <a:r>
              <a:rPr lang="en-US" sz="1400" b="1" dirty="0">
                <a:solidFill>
                  <a:srgbClr val="990000"/>
                </a:solidFill>
              </a:rPr>
              <a:t>(2011) 135-145</a:t>
            </a:r>
            <a:endParaRPr lang="en-US" sz="1400" dirty="0">
              <a:solidFill>
                <a:srgbClr val="990000"/>
              </a:solidFill>
            </a:endParaRPr>
          </a:p>
        </p:txBody>
      </p:sp>
      <p:sp>
        <p:nvSpPr>
          <p:cNvPr id="74" name="73 CuadroTexto"/>
          <p:cNvSpPr txBox="1"/>
          <p:nvPr/>
        </p:nvSpPr>
        <p:spPr>
          <a:xfrm>
            <a:off x="7092280" y="188640"/>
            <a:ext cx="864339" cy="369332"/>
          </a:xfrm>
          <a:prstGeom prst="rect">
            <a:avLst/>
          </a:prstGeom>
          <a:solidFill>
            <a:srgbClr val="FFFF00"/>
          </a:solidFill>
        </p:spPr>
        <p:txBody>
          <a:bodyPr wrap="none" rtlCol="0">
            <a:spAutoFit/>
          </a:bodyPr>
          <a:lstStyle/>
          <a:p>
            <a:r>
              <a:rPr lang="es-ES" b="1" dirty="0" smtClean="0">
                <a:solidFill>
                  <a:srgbClr val="3333FF"/>
                </a:solidFill>
              </a:rPr>
              <a:t>oculta</a:t>
            </a:r>
            <a:endParaRPr lang="es-ES" b="1" dirty="0">
              <a:solidFill>
                <a:srgbClr val="3333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30411"/>
                                        </p:tgtEl>
                                        <p:attrNameLst>
                                          <p:attrName>style.visibility</p:attrName>
                                        </p:attrNameLst>
                                      </p:cBhvr>
                                      <p:to>
                                        <p:strVal val="visible"/>
                                      </p:to>
                                    </p:set>
                                    <p:animEffect transition="in" filter="wipe(down)">
                                      <p:cBhvr>
                                        <p:cTn id="10" dur="500"/>
                                        <p:tgtEl>
                                          <p:spTgt spid="23041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30520"/>
                                        </p:tgtEl>
                                        <p:attrNameLst>
                                          <p:attrName>style.visibility</p:attrName>
                                        </p:attrNameLst>
                                      </p:cBhvr>
                                      <p:to>
                                        <p:strVal val="visible"/>
                                      </p:to>
                                    </p:set>
                                    <p:animEffect transition="in" filter="wipe(down)">
                                      <p:cBhvr>
                                        <p:cTn id="13" dur="500"/>
                                        <p:tgtEl>
                                          <p:spTgt spid="230520"/>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30404"/>
                                        </p:tgtEl>
                                        <p:attrNameLst>
                                          <p:attrName>style.visibility</p:attrName>
                                        </p:attrNameLst>
                                      </p:cBhvr>
                                      <p:to>
                                        <p:strVal val="visible"/>
                                      </p:to>
                                    </p:set>
                                    <p:animEffect transition="in" filter="wipe(down)">
                                      <p:cBhvr>
                                        <p:cTn id="16" dur="500"/>
                                        <p:tgtEl>
                                          <p:spTgt spid="230404"/>
                                        </p:tgtEl>
                                      </p:cBhvr>
                                    </p:animEffect>
                                  </p:childTnLst>
                                </p:cTn>
                              </p:par>
                              <p:par>
                                <p:cTn id="17" presetID="22" presetClass="entr" presetSubtype="4" fill="hold" nodeType="withEffect">
                                  <p:stCondLst>
                                    <p:cond delay="0"/>
                                  </p:stCondLst>
                                  <p:childTnLst>
                                    <p:set>
                                      <p:cBhvr>
                                        <p:cTn id="18" dur="1" fill="hold">
                                          <p:stCondLst>
                                            <p:cond delay="0"/>
                                          </p:stCondLst>
                                        </p:cTn>
                                        <p:tgtEl>
                                          <p:spTgt spid="230424"/>
                                        </p:tgtEl>
                                        <p:attrNameLst>
                                          <p:attrName>style.visibility</p:attrName>
                                        </p:attrNameLst>
                                      </p:cBhvr>
                                      <p:to>
                                        <p:strVal val="visible"/>
                                      </p:to>
                                    </p:set>
                                    <p:animEffect transition="in" filter="wipe(down)">
                                      <p:cBhvr>
                                        <p:cTn id="19" dur="500"/>
                                        <p:tgtEl>
                                          <p:spTgt spid="23042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30521"/>
                                        </p:tgtEl>
                                        <p:attrNameLst>
                                          <p:attrName>style.visibility</p:attrName>
                                        </p:attrNameLst>
                                      </p:cBhvr>
                                      <p:to>
                                        <p:strVal val="visible"/>
                                      </p:to>
                                    </p:set>
                                    <p:animEffect transition="in" filter="wipe(down)">
                                      <p:cBhvr>
                                        <p:cTn id="24" dur="500"/>
                                        <p:tgtEl>
                                          <p:spTgt spid="23052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30527"/>
                                        </p:tgtEl>
                                        <p:attrNameLst>
                                          <p:attrName>style.visibility</p:attrName>
                                        </p:attrNameLst>
                                      </p:cBhvr>
                                      <p:to>
                                        <p:strVal val="visible"/>
                                      </p:to>
                                    </p:set>
                                    <p:animEffect transition="in" filter="wipe(down)">
                                      <p:cBhvr>
                                        <p:cTn id="27" dur="500"/>
                                        <p:tgtEl>
                                          <p:spTgt spid="23052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30524"/>
                                        </p:tgtEl>
                                        <p:attrNameLst>
                                          <p:attrName>style.visibility</p:attrName>
                                        </p:attrNameLst>
                                      </p:cBhvr>
                                      <p:to>
                                        <p:strVal val="visible"/>
                                      </p:to>
                                    </p:set>
                                    <p:animEffect transition="in" filter="wipe(down)">
                                      <p:cBhvr>
                                        <p:cTn id="30" dur="500"/>
                                        <p:tgtEl>
                                          <p:spTgt spid="230524"/>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230529"/>
                                        </p:tgtEl>
                                        <p:attrNameLst>
                                          <p:attrName>style.visibility</p:attrName>
                                        </p:attrNameLst>
                                      </p:cBhvr>
                                      <p:to>
                                        <p:strVal val="visible"/>
                                      </p:to>
                                    </p:set>
                                    <p:animEffect transition="in" filter="wipe(down)">
                                      <p:cBhvr>
                                        <p:cTn id="33" dur="500"/>
                                        <p:tgtEl>
                                          <p:spTgt spid="230529"/>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230523"/>
                                        </p:tgtEl>
                                        <p:attrNameLst>
                                          <p:attrName>style.visibility</p:attrName>
                                        </p:attrNameLst>
                                      </p:cBhvr>
                                      <p:to>
                                        <p:strVal val="visible"/>
                                      </p:to>
                                    </p:set>
                                    <p:animEffect transition="in" filter="wipe(down)">
                                      <p:cBhvr>
                                        <p:cTn id="36" dur="500"/>
                                        <p:tgtEl>
                                          <p:spTgt spid="230523"/>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30528"/>
                                        </p:tgtEl>
                                        <p:attrNameLst>
                                          <p:attrName>style.visibility</p:attrName>
                                        </p:attrNameLst>
                                      </p:cBhvr>
                                      <p:to>
                                        <p:strVal val="visible"/>
                                      </p:to>
                                    </p:set>
                                    <p:animEffect transition="in" filter="wipe(down)">
                                      <p:cBhvr>
                                        <p:cTn id="39" dur="500"/>
                                        <p:tgtEl>
                                          <p:spTgt spid="230528"/>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30522"/>
                                        </p:tgtEl>
                                        <p:attrNameLst>
                                          <p:attrName>style.visibility</p:attrName>
                                        </p:attrNameLst>
                                      </p:cBhvr>
                                      <p:to>
                                        <p:strVal val="visible"/>
                                      </p:to>
                                    </p:set>
                                    <p:animEffect transition="in" filter="wipe(down)">
                                      <p:cBhvr>
                                        <p:cTn id="42" dur="500"/>
                                        <p:tgtEl>
                                          <p:spTgt spid="230522"/>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30417"/>
                                        </p:tgtEl>
                                        <p:attrNameLst>
                                          <p:attrName>style.visibility</p:attrName>
                                        </p:attrNameLst>
                                      </p:cBhvr>
                                      <p:to>
                                        <p:strVal val="visible"/>
                                      </p:to>
                                    </p:set>
                                    <p:animEffect transition="in" filter="wipe(down)">
                                      <p:cBhvr>
                                        <p:cTn id="45" dur="500"/>
                                        <p:tgtEl>
                                          <p:spTgt spid="230417"/>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30418"/>
                                        </p:tgtEl>
                                        <p:attrNameLst>
                                          <p:attrName>style.visibility</p:attrName>
                                        </p:attrNameLst>
                                      </p:cBhvr>
                                      <p:to>
                                        <p:strVal val="visible"/>
                                      </p:to>
                                    </p:set>
                                    <p:animEffect transition="in" filter="wipe(down)">
                                      <p:cBhvr>
                                        <p:cTn id="48" dur="500"/>
                                        <p:tgtEl>
                                          <p:spTgt spid="230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4" grpId="0"/>
      <p:bldP spid="230411" grpId="0" animBg="1"/>
      <p:bldP spid="230417" grpId="0" animBg="1"/>
      <p:bldP spid="230418" grpId="0"/>
      <p:bldP spid="230520" grpId="0"/>
      <p:bldP spid="230521" grpId="0" animBg="1"/>
      <p:bldP spid="230522" grpId="0" animBg="1"/>
      <p:bldP spid="230523" grpId="0" animBg="1"/>
      <p:bldP spid="230524" grpId="0"/>
      <p:bldP spid="230527" grpId="0" animBg="1"/>
      <p:bldP spid="230528" grpId="0" animBg="1"/>
      <p:bldP spid="230529"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8722" name="Text Box 130"/>
          <p:cNvSpPr txBox="1">
            <a:spLocks noChangeArrowheads="1"/>
          </p:cNvSpPr>
          <p:nvPr/>
        </p:nvSpPr>
        <p:spPr bwMode="auto">
          <a:xfrm>
            <a:off x="5286375" y="4284848"/>
            <a:ext cx="3857625" cy="1520416"/>
          </a:xfrm>
          <a:prstGeom prst="rect">
            <a:avLst/>
          </a:prstGeom>
          <a:noFill/>
          <a:ln w="9525">
            <a:noFill/>
            <a:miter lim="800000"/>
            <a:headEnd/>
            <a:tailEnd/>
          </a:ln>
        </p:spPr>
        <p:txBody>
          <a:bodyPr>
            <a:spAutoFit/>
          </a:bodyPr>
          <a:lstStyle/>
          <a:p>
            <a:pPr algn="ctr">
              <a:lnSpc>
                <a:spcPct val="120000"/>
              </a:lnSpc>
            </a:pPr>
            <a:r>
              <a:rPr lang="es-ES" sz="1600" b="1" u="sng" dirty="0">
                <a:solidFill>
                  <a:srgbClr val="000096"/>
                </a:solidFill>
              </a:rPr>
              <a:t>CONCLUSION</a:t>
            </a:r>
          </a:p>
          <a:p>
            <a:pPr algn="ctr">
              <a:lnSpc>
                <a:spcPct val="115000"/>
              </a:lnSpc>
            </a:pPr>
            <a:r>
              <a:rPr lang="es-ES" sz="1600" b="1" dirty="0" smtClean="0"/>
              <a:t>La </a:t>
            </a:r>
            <a:r>
              <a:rPr lang="es-ES" sz="1600" b="1" dirty="0"/>
              <a:t>regeneración de la SBA-15 </a:t>
            </a:r>
          </a:p>
          <a:p>
            <a:pPr algn="ctr">
              <a:lnSpc>
                <a:spcPct val="115000"/>
              </a:lnSpc>
            </a:pPr>
            <a:r>
              <a:rPr lang="es-ES" sz="1600" b="1" dirty="0"/>
              <a:t>debe hacerse en atmósfera inerte</a:t>
            </a:r>
          </a:p>
          <a:p>
            <a:pPr algn="ctr">
              <a:lnSpc>
                <a:spcPct val="115000"/>
              </a:lnSpc>
            </a:pPr>
            <a:r>
              <a:rPr lang="es-ES" sz="1600" b="1" dirty="0"/>
              <a:t>para evitar la oxidación </a:t>
            </a:r>
          </a:p>
          <a:p>
            <a:pPr algn="ctr">
              <a:lnSpc>
                <a:spcPct val="115000"/>
              </a:lnSpc>
            </a:pPr>
            <a:r>
              <a:rPr lang="es-ES" sz="1600" b="1" dirty="0"/>
              <a:t>de los grupos amino</a:t>
            </a:r>
          </a:p>
        </p:txBody>
      </p:sp>
      <p:grpSp>
        <p:nvGrpSpPr>
          <p:cNvPr id="164866" name="Group 325"/>
          <p:cNvGrpSpPr>
            <a:grpSpLocks/>
          </p:cNvGrpSpPr>
          <p:nvPr/>
        </p:nvGrpSpPr>
        <p:grpSpPr bwMode="auto">
          <a:xfrm>
            <a:off x="277813" y="1988840"/>
            <a:ext cx="4976812" cy="4248150"/>
            <a:chOff x="161" y="674"/>
            <a:chExt cx="3135" cy="3038"/>
          </a:xfrm>
        </p:grpSpPr>
        <p:sp>
          <p:nvSpPr>
            <p:cNvPr id="164874" name="Text Box 7"/>
            <p:cNvSpPr txBox="1">
              <a:spLocks noChangeArrowheads="1"/>
            </p:cNvSpPr>
            <p:nvPr/>
          </p:nvSpPr>
          <p:spPr bwMode="auto">
            <a:xfrm>
              <a:off x="1229" y="710"/>
              <a:ext cx="1174" cy="212"/>
            </a:xfrm>
            <a:prstGeom prst="rect">
              <a:avLst/>
            </a:prstGeom>
            <a:noFill/>
            <a:ln w="9525">
              <a:noFill/>
              <a:miter lim="800000"/>
              <a:headEnd/>
              <a:tailEnd/>
            </a:ln>
          </p:spPr>
          <p:txBody>
            <a:bodyPr wrap="none">
              <a:spAutoFit/>
            </a:bodyPr>
            <a:lstStyle/>
            <a:p>
              <a:pPr algn="ctr"/>
              <a:r>
                <a:rPr lang="es-ES" sz="1600" b="1">
                  <a:solidFill>
                    <a:srgbClr val="000096"/>
                  </a:solidFill>
                </a:rPr>
                <a:t>SBA-15 DT (NNN)</a:t>
              </a:r>
            </a:p>
          </p:txBody>
        </p:sp>
        <p:sp>
          <p:nvSpPr>
            <p:cNvPr id="164875" name="Line 10"/>
            <p:cNvSpPr>
              <a:spLocks noChangeShapeType="1"/>
            </p:cNvSpPr>
            <p:nvPr/>
          </p:nvSpPr>
          <p:spPr bwMode="auto">
            <a:xfrm flipV="1">
              <a:off x="1710" y="1142"/>
              <a:ext cx="113" cy="77"/>
            </a:xfrm>
            <a:prstGeom prst="line">
              <a:avLst/>
            </a:prstGeom>
            <a:noFill/>
            <a:ln w="4763" cap="rnd">
              <a:solidFill>
                <a:srgbClr val="000000"/>
              </a:solidFill>
              <a:round/>
              <a:headEnd/>
              <a:tailEnd/>
            </a:ln>
          </p:spPr>
          <p:txBody>
            <a:bodyPr/>
            <a:lstStyle/>
            <a:p>
              <a:endParaRPr lang="es-ES"/>
            </a:p>
          </p:txBody>
        </p:sp>
        <p:sp>
          <p:nvSpPr>
            <p:cNvPr id="164876" name="Line 11"/>
            <p:cNvSpPr>
              <a:spLocks noChangeShapeType="1"/>
            </p:cNvSpPr>
            <p:nvPr/>
          </p:nvSpPr>
          <p:spPr bwMode="auto">
            <a:xfrm>
              <a:off x="1965" y="1142"/>
              <a:ext cx="115" cy="77"/>
            </a:xfrm>
            <a:prstGeom prst="line">
              <a:avLst/>
            </a:prstGeom>
            <a:noFill/>
            <a:ln w="4763" cap="rnd">
              <a:solidFill>
                <a:srgbClr val="000000"/>
              </a:solidFill>
              <a:round/>
              <a:headEnd/>
              <a:tailEnd/>
            </a:ln>
          </p:spPr>
          <p:txBody>
            <a:bodyPr/>
            <a:lstStyle/>
            <a:p>
              <a:endParaRPr lang="es-ES"/>
            </a:p>
          </p:txBody>
        </p:sp>
        <p:sp>
          <p:nvSpPr>
            <p:cNvPr id="164877" name="Line 12"/>
            <p:cNvSpPr>
              <a:spLocks noChangeShapeType="1"/>
            </p:cNvSpPr>
            <p:nvPr/>
          </p:nvSpPr>
          <p:spPr bwMode="auto">
            <a:xfrm>
              <a:off x="894" y="1228"/>
              <a:ext cx="67" cy="1"/>
            </a:xfrm>
            <a:prstGeom prst="line">
              <a:avLst/>
            </a:prstGeom>
            <a:noFill/>
            <a:ln w="4763" cap="rnd">
              <a:solidFill>
                <a:srgbClr val="000000"/>
              </a:solidFill>
              <a:round/>
              <a:headEnd/>
              <a:tailEnd/>
            </a:ln>
          </p:spPr>
          <p:txBody>
            <a:bodyPr/>
            <a:lstStyle/>
            <a:p>
              <a:endParaRPr lang="es-ES"/>
            </a:p>
          </p:txBody>
        </p:sp>
        <p:sp>
          <p:nvSpPr>
            <p:cNvPr id="238605" name="Rectangle 13"/>
            <p:cNvSpPr>
              <a:spLocks noChangeArrowheads="1"/>
            </p:cNvSpPr>
            <p:nvPr/>
          </p:nvSpPr>
          <p:spPr bwMode="auto">
            <a:xfrm>
              <a:off x="657" y="1191"/>
              <a:ext cx="1" cy="232"/>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endParaRPr lang="es-ES" sz="2400">
                <a:effectLst>
                  <a:outerShdw blurRad="38100" dist="38100" dir="2700000" algn="tl">
                    <a:srgbClr val="FFFFFF"/>
                  </a:outerShdw>
                </a:effectLst>
                <a:latin typeface="Verdana" pitchFamily="34" charset="0"/>
              </a:endParaRPr>
            </a:p>
          </p:txBody>
        </p:sp>
        <p:sp>
          <p:nvSpPr>
            <p:cNvPr id="238606" name="Rectangle 14"/>
            <p:cNvSpPr>
              <a:spLocks noChangeArrowheads="1"/>
            </p:cNvSpPr>
            <p:nvPr/>
          </p:nvSpPr>
          <p:spPr bwMode="auto">
            <a:xfrm>
              <a:off x="983" y="1186"/>
              <a:ext cx="84" cy="106"/>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1100">
                  <a:latin typeface="Verdana" pitchFamily="34" charset="0"/>
                </a:rPr>
                <a:t>Si</a:t>
              </a:r>
              <a:endParaRPr lang="es-ES" sz="2400">
                <a:effectLst>
                  <a:outerShdw blurRad="38100" dist="38100" dir="2700000" algn="tl">
                    <a:srgbClr val="FFFFFF"/>
                  </a:outerShdw>
                </a:effectLst>
                <a:latin typeface="Verdana" pitchFamily="34" charset="0"/>
              </a:endParaRPr>
            </a:p>
          </p:txBody>
        </p:sp>
        <p:sp>
          <p:nvSpPr>
            <p:cNvPr id="164880" name="Line 15"/>
            <p:cNvSpPr>
              <a:spLocks noChangeShapeType="1"/>
            </p:cNvSpPr>
            <p:nvPr/>
          </p:nvSpPr>
          <p:spPr bwMode="auto">
            <a:xfrm>
              <a:off x="1023" y="1098"/>
              <a:ext cx="1" cy="64"/>
            </a:xfrm>
            <a:prstGeom prst="line">
              <a:avLst/>
            </a:prstGeom>
            <a:noFill/>
            <a:ln w="4763" cap="rnd">
              <a:solidFill>
                <a:srgbClr val="000000"/>
              </a:solidFill>
              <a:round/>
              <a:headEnd/>
              <a:tailEnd/>
            </a:ln>
          </p:spPr>
          <p:txBody>
            <a:bodyPr/>
            <a:lstStyle/>
            <a:p>
              <a:endParaRPr lang="es-ES"/>
            </a:p>
          </p:txBody>
        </p:sp>
        <p:sp>
          <p:nvSpPr>
            <p:cNvPr id="164881" name="Line 16"/>
            <p:cNvSpPr>
              <a:spLocks noChangeShapeType="1"/>
            </p:cNvSpPr>
            <p:nvPr/>
          </p:nvSpPr>
          <p:spPr bwMode="auto">
            <a:xfrm>
              <a:off x="1023" y="1303"/>
              <a:ext cx="1" cy="65"/>
            </a:xfrm>
            <a:prstGeom prst="line">
              <a:avLst/>
            </a:prstGeom>
            <a:noFill/>
            <a:ln w="4763" cap="rnd">
              <a:solidFill>
                <a:srgbClr val="000000"/>
              </a:solidFill>
              <a:round/>
              <a:headEnd/>
              <a:tailEnd/>
            </a:ln>
          </p:spPr>
          <p:txBody>
            <a:bodyPr/>
            <a:lstStyle/>
            <a:p>
              <a:endParaRPr lang="es-ES"/>
            </a:p>
          </p:txBody>
        </p:sp>
        <p:sp>
          <p:nvSpPr>
            <p:cNvPr id="238609" name="Rectangle 17"/>
            <p:cNvSpPr>
              <a:spLocks noChangeArrowheads="1"/>
            </p:cNvSpPr>
            <p:nvPr/>
          </p:nvSpPr>
          <p:spPr bwMode="auto">
            <a:xfrm>
              <a:off x="987" y="990"/>
              <a:ext cx="1" cy="229"/>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endParaRPr lang="es-ES" sz="2400">
                <a:effectLst>
                  <a:outerShdw blurRad="38100" dist="38100" dir="2700000" algn="tl">
                    <a:srgbClr val="FFFFFF"/>
                  </a:outerShdw>
                </a:effectLst>
                <a:latin typeface="Verdana" pitchFamily="34" charset="0"/>
              </a:endParaRPr>
            </a:p>
          </p:txBody>
        </p:sp>
        <p:sp>
          <p:nvSpPr>
            <p:cNvPr id="164883" name="Line 18"/>
            <p:cNvSpPr>
              <a:spLocks noChangeShapeType="1"/>
            </p:cNvSpPr>
            <p:nvPr/>
          </p:nvSpPr>
          <p:spPr bwMode="auto">
            <a:xfrm>
              <a:off x="1023" y="1098"/>
              <a:ext cx="1" cy="64"/>
            </a:xfrm>
            <a:prstGeom prst="line">
              <a:avLst/>
            </a:prstGeom>
            <a:noFill/>
            <a:ln w="4763" cap="rnd">
              <a:solidFill>
                <a:srgbClr val="000000"/>
              </a:solidFill>
              <a:round/>
              <a:headEnd/>
              <a:tailEnd/>
            </a:ln>
          </p:spPr>
          <p:txBody>
            <a:bodyPr/>
            <a:lstStyle/>
            <a:p>
              <a:endParaRPr lang="es-ES"/>
            </a:p>
          </p:txBody>
        </p:sp>
        <p:sp>
          <p:nvSpPr>
            <p:cNvPr id="238611" name="Rectangle 19"/>
            <p:cNvSpPr>
              <a:spLocks noChangeArrowheads="1"/>
            </p:cNvSpPr>
            <p:nvPr/>
          </p:nvSpPr>
          <p:spPr bwMode="auto">
            <a:xfrm>
              <a:off x="992" y="1376"/>
              <a:ext cx="1" cy="229"/>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endParaRPr lang="es-ES" sz="2400">
                <a:effectLst>
                  <a:outerShdw blurRad="38100" dist="38100" dir="2700000" algn="tl">
                    <a:srgbClr val="FFFFFF"/>
                  </a:outerShdw>
                </a:effectLst>
                <a:latin typeface="Verdana" pitchFamily="34" charset="0"/>
              </a:endParaRPr>
            </a:p>
          </p:txBody>
        </p:sp>
        <p:sp>
          <p:nvSpPr>
            <p:cNvPr id="164885" name="Line 20"/>
            <p:cNvSpPr>
              <a:spLocks noChangeShapeType="1"/>
            </p:cNvSpPr>
            <p:nvPr/>
          </p:nvSpPr>
          <p:spPr bwMode="auto">
            <a:xfrm flipV="1">
              <a:off x="1081" y="1148"/>
              <a:ext cx="113" cy="77"/>
            </a:xfrm>
            <a:prstGeom prst="line">
              <a:avLst/>
            </a:prstGeom>
            <a:noFill/>
            <a:ln w="4763" cap="rnd">
              <a:solidFill>
                <a:srgbClr val="000000"/>
              </a:solidFill>
              <a:round/>
              <a:headEnd/>
              <a:tailEnd/>
            </a:ln>
          </p:spPr>
          <p:txBody>
            <a:bodyPr/>
            <a:lstStyle/>
            <a:p>
              <a:endParaRPr lang="es-ES"/>
            </a:p>
          </p:txBody>
        </p:sp>
        <p:sp>
          <p:nvSpPr>
            <p:cNvPr id="164886" name="Line 21"/>
            <p:cNvSpPr>
              <a:spLocks noChangeShapeType="1"/>
            </p:cNvSpPr>
            <p:nvPr/>
          </p:nvSpPr>
          <p:spPr bwMode="auto">
            <a:xfrm>
              <a:off x="1195" y="1145"/>
              <a:ext cx="114" cy="79"/>
            </a:xfrm>
            <a:prstGeom prst="line">
              <a:avLst/>
            </a:prstGeom>
            <a:noFill/>
            <a:ln w="4763" cap="rnd">
              <a:solidFill>
                <a:srgbClr val="000000"/>
              </a:solidFill>
              <a:round/>
              <a:headEnd/>
              <a:tailEnd/>
            </a:ln>
          </p:spPr>
          <p:txBody>
            <a:bodyPr/>
            <a:lstStyle/>
            <a:p>
              <a:endParaRPr lang="es-ES"/>
            </a:p>
          </p:txBody>
        </p:sp>
        <p:sp>
          <p:nvSpPr>
            <p:cNvPr id="164887" name="Line 22"/>
            <p:cNvSpPr>
              <a:spLocks noChangeShapeType="1"/>
            </p:cNvSpPr>
            <p:nvPr/>
          </p:nvSpPr>
          <p:spPr bwMode="auto">
            <a:xfrm flipV="1">
              <a:off x="1311" y="1145"/>
              <a:ext cx="112" cy="79"/>
            </a:xfrm>
            <a:prstGeom prst="line">
              <a:avLst/>
            </a:prstGeom>
            <a:noFill/>
            <a:ln w="4763" cap="rnd">
              <a:solidFill>
                <a:srgbClr val="000000"/>
              </a:solidFill>
              <a:round/>
              <a:headEnd/>
              <a:tailEnd/>
            </a:ln>
          </p:spPr>
          <p:txBody>
            <a:bodyPr/>
            <a:lstStyle/>
            <a:p>
              <a:endParaRPr lang="es-ES"/>
            </a:p>
          </p:txBody>
        </p:sp>
        <p:sp>
          <p:nvSpPr>
            <p:cNvPr id="164888" name="Line 23"/>
            <p:cNvSpPr>
              <a:spLocks noChangeShapeType="1"/>
            </p:cNvSpPr>
            <p:nvPr/>
          </p:nvSpPr>
          <p:spPr bwMode="auto">
            <a:xfrm>
              <a:off x="1426" y="1145"/>
              <a:ext cx="114" cy="77"/>
            </a:xfrm>
            <a:prstGeom prst="line">
              <a:avLst/>
            </a:prstGeom>
            <a:noFill/>
            <a:ln w="4763" cap="rnd">
              <a:solidFill>
                <a:srgbClr val="000000"/>
              </a:solidFill>
              <a:round/>
              <a:headEnd/>
              <a:tailEnd/>
            </a:ln>
          </p:spPr>
          <p:txBody>
            <a:bodyPr/>
            <a:lstStyle/>
            <a:p>
              <a:endParaRPr lang="es-ES"/>
            </a:p>
          </p:txBody>
        </p:sp>
        <p:sp>
          <p:nvSpPr>
            <p:cNvPr id="238616" name="Rectangle 24"/>
            <p:cNvSpPr>
              <a:spLocks noChangeArrowheads="1"/>
            </p:cNvSpPr>
            <p:nvPr/>
          </p:nvSpPr>
          <p:spPr bwMode="auto">
            <a:xfrm>
              <a:off x="1565" y="1184"/>
              <a:ext cx="133" cy="107"/>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1100">
                  <a:latin typeface="Verdana" pitchFamily="34" charset="0"/>
                </a:rPr>
                <a:t>NH</a:t>
              </a:r>
              <a:endParaRPr lang="es-ES" sz="2400">
                <a:effectLst>
                  <a:outerShdw blurRad="38100" dist="38100" dir="2700000" algn="tl">
                    <a:srgbClr val="FFFFFF"/>
                  </a:outerShdw>
                </a:effectLst>
                <a:latin typeface="Verdana" pitchFamily="34" charset="0"/>
              </a:endParaRPr>
            </a:p>
          </p:txBody>
        </p:sp>
        <p:sp>
          <p:nvSpPr>
            <p:cNvPr id="164890" name="Line 25"/>
            <p:cNvSpPr>
              <a:spLocks noChangeShapeType="1"/>
            </p:cNvSpPr>
            <p:nvPr/>
          </p:nvSpPr>
          <p:spPr bwMode="auto">
            <a:xfrm>
              <a:off x="1825" y="1142"/>
              <a:ext cx="139" cy="0"/>
            </a:xfrm>
            <a:prstGeom prst="line">
              <a:avLst/>
            </a:prstGeom>
            <a:noFill/>
            <a:ln w="4763" cap="rnd">
              <a:solidFill>
                <a:srgbClr val="000000"/>
              </a:solidFill>
              <a:round/>
              <a:headEnd/>
              <a:tailEnd/>
            </a:ln>
          </p:spPr>
          <p:txBody>
            <a:bodyPr/>
            <a:lstStyle/>
            <a:p>
              <a:endParaRPr lang="es-ES"/>
            </a:p>
          </p:txBody>
        </p:sp>
        <p:sp>
          <p:nvSpPr>
            <p:cNvPr id="238618" name="Rectangle 26"/>
            <p:cNvSpPr>
              <a:spLocks noChangeArrowheads="1"/>
            </p:cNvSpPr>
            <p:nvPr/>
          </p:nvSpPr>
          <p:spPr bwMode="auto">
            <a:xfrm>
              <a:off x="2099" y="1191"/>
              <a:ext cx="131" cy="107"/>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1100">
                  <a:latin typeface="Verdana" pitchFamily="34" charset="0"/>
                </a:rPr>
                <a:t>NH</a:t>
              </a:r>
              <a:endParaRPr lang="es-ES" sz="2400">
                <a:effectLst>
                  <a:outerShdw blurRad="38100" dist="38100" dir="2700000" algn="tl">
                    <a:srgbClr val="FFFFFF"/>
                  </a:outerShdw>
                </a:effectLst>
                <a:latin typeface="Verdana" pitchFamily="34" charset="0"/>
              </a:endParaRPr>
            </a:p>
          </p:txBody>
        </p:sp>
        <p:sp>
          <p:nvSpPr>
            <p:cNvPr id="164892" name="Line 27"/>
            <p:cNvSpPr>
              <a:spLocks noChangeShapeType="1"/>
            </p:cNvSpPr>
            <p:nvPr/>
          </p:nvSpPr>
          <p:spPr bwMode="auto">
            <a:xfrm flipV="1">
              <a:off x="2234" y="1145"/>
              <a:ext cx="114" cy="79"/>
            </a:xfrm>
            <a:prstGeom prst="line">
              <a:avLst/>
            </a:prstGeom>
            <a:noFill/>
            <a:ln w="4763" cap="rnd">
              <a:solidFill>
                <a:srgbClr val="000000"/>
              </a:solidFill>
              <a:round/>
              <a:headEnd/>
              <a:tailEnd/>
            </a:ln>
          </p:spPr>
          <p:txBody>
            <a:bodyPr/>
            <a:lstStyle/>
            <a:p>
              <a:endParaRPr lang="es-ES"/>
            </a:p>
          </p:txBody>
        </p:sp>
        <p:sp>
          <p:nvSpPr>
            <p:cNvPr id="164893" name="Line 28"/>
            <p:cNvSpPr>
              <a:spLocks noChangeShapeType="1"/>
            </p:cNvSpPr>
            <p:nvPr/>
          </p:nvSpPr>
          <p:spPr bwMode="auto">
            <a:xfrm>
              <a:off x="2490" y="1145"/>
              <a:ext cx="114" cy="79"/>
            </a:xfrm>
            <a:prstGeom prst="line">
              <a:avLst/>
            </a:prstGeom>
            <a:noFill/>
            <a:ln w="4763" cap="rnd">
              <a:solidFill>
                <a:srgbClr val="000000"/>
              </a:solidFill>
              <a:round/>
              <a:headEnd/>
              <a:tailEnd/>
            </a:ln>
          </p:spPr>
          <p:txBody>
            <a:bodyPr/>
            <a:lstStyle/>
            <a:p>
              <a:endParaRPr lang="es-ES"/>
            </a:p>
          </p:txBody>
        </p:sp>
        <p:sp>
          <p:nvSpPr>
            <p:cNvPr id="164894" name="Line 29"/>
            <p:cNvSpPr>
              <a:spLocks noChangeShapeType="1"/>
            </p:cNvSpPr>
            <p:nvPr/>
          </p:nvSpPr>
          <p:spPr bwMode="auto">
            <a:xfrm>
              <a:off x="2351" y="1145"/>
              <a:ext cx="138" cy="1"/>
            </a:xfrm>
            <a:prstGeom prst="line">
              <a:avLst/>
            </a:prstGeom>
            <a:noFill/>
            <a:ln w="4763" cap="rnd">
              <a:solidFill>
                <a:srgbClr val="000000"/>
              </a:solidFill>
              <a:round/>
              <a:headEnd/>
              <a:tailEnd/>
            </a:ln>
          </p:spPr>
          <p:txBody>
            <a:bodyPr/>
            <a:lstStyle/>
            <a:p>
              <a:endParaRPr lang="es-ES"/>
            </a:p>
          </p:txBody>
        </p:sp>
        <p:sp>
          <p:nvSpPr>
            <p:cNvPr id="238622" name="Rectangle 30"/>
            <p:cNvSpPr>
              <a:spLocks noChangeArrowheads="1"/>
            </p:cNvSpPr>
            <p:nvPr/>
          </p:nvSpPr>
          <p:spPr bwMode="auto">
            <a:xfrm>
              <a:off x="2627" y="1192"/>
              <a:ext cx="132" cy="107"/>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1100">
                  <a:latin typeface="Verdana" pitchFamily="34" charset="0"/>
                </a:rPr>
                <a:t>NH</a:t>
              </a:r>
              <a:endParaRPr lang="es-ES" sz="2400">
                <a:effectLst>
                  <a:outerShdw blurRad="38100" dist="38100" dir="2700000" algn="tl">
                    <a:srgbClr val="FFFFFF"/>
                  </a:outerShdw>
                </a:effectLst>
                <a:latin typeface="Verdana" pitchFamily="34" charset="0"/>
              </a:endParaRPr>
            </a:p>
          </p:txBody>
        </p:sp>
        <p:sp>
          <p:nvSpPr>
            <p:cNvPr id="238623" name="Rectangle 31"/>
            <p:cNvSpPr>
              <a:spLocks noChangeArrowheads="1"/>
            </p:cNvSpPr>
            <p:nvPr/>
          </p:nvSpPr>
          <p:spPr bwMode="auto">
            <a:xfrm>
              <a:off x="2753" y="1242"/>
              <a:ext cx="35" cy="66"/>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700">
                  <a:latin typeface="Verdana" pitchFamily="34" charset="0"/>
                </a:rPr>
                <a:t>2</a:t>
              </a:r>
              <a:endParaRPr lang="es-ES" sz="2400">
                <a:effectLst>
                  <a:outerShdw blurRad="38100" dist="38100" dir="2700000" algn="tl">
                    <a:srgbClr val="FFFFFF"/>
                  </a:outerShdw>
                </a:effectLst>
                <a:latin typeface="Verdana" pitchFamily="34" charset="0"/>
              </a:endParaRPr>
            </a:p>
          </p:txBody>
        </p:sp>
        <p:sp>
          <p:nvSpPr>
            <p:cNvPr id="164897" name="Oval 32"/>
            <p:cNvSpPr>
              <a:spLocks noChangeArrowheads="1"/>
            </p:cNvSpPr>
            <p:nvPr/>
          </p:nvSpPr>
          <p:spPr bwMode="auto">
            <a:xfrm>
              <a:off x="2047" y="1110"/>
              <a:ext cx="252" cy="252"/>
            </a:xfrm>
            <a:prstGeom prst="ellipse">
              <a:avLst/>
            </a:prstGeom>
            <a:noFill/>
            <a:ln w="19050">
              <a:solidFill>
                <a:srgbClr val="CC0000"/>
              </a:solidFill>
              <a:prstDash val="sysDot"/>
              <a:round/>
              <a:headEnd/>
              <a:tailEnd/>
            </a:ln>
          </p:spPr>
          <p:txBody>
            <a:bodyPr wrap="none" anchor="ctr"/>
            <a:lstStyle/>
            <a:p>
              <a:endParaRPr lang="en-US"/>
            </a:p>
          </p:txBody>
        </p:sp>
        <p:sp>
          <p:nvSpPr>
            <p:cNvPr id="164898" name="Oval 33"/>
            <p:cNvSpPr>
              <a:spLocks noChangeArrowheads="1"/>
            </p:cNvSpPr>
            <p:nvPr/>
          </p:nvSpPr>
          <p:spPr bwMode="auto">
            <a:xfrm>
              <a:off x="1506" y="1105"/>
              <a:ext cx="252" cy="252"/>
            </a:xfrm>
            <a:prstGeom prst="ellipse">
              <a:avLst/>
            </a:prstGeom>
            <a:noFill/>
            <a:ln w="19050">
              <a:solidFill>
                <a:srgbClr val="CC0000"/>
              </a:solidFill>
              <a:prstDash val="sysDot"/>
              <a:round/>
              <a:headEnd/>
              <a:tailEnd/>
            </a:ln>
          </p:spPr>
          <p:txBody>
            <a:bodyPr wrap="none" anchor="ctr"/>
            <a:lstStyle/>
            <a:p>
              <a:endParaRPr lang="en-US"/>
            </a:p>
          </p:txBody>
        </p:sp>
        <p:sp>
          <p:nvSpPr>
            <p:cNvPr id="164899" name="Line 3"/>
            <p:cNvSpPr>
              <a:spLocks noChangeShapeType="1"/>
            </p:cNvSpPr>
            <p:nvPr/>
          </p:nvSpPr>
          <p:spPr bwMode="auto">
            <a:xfrm flipH="1">
              <a:off x="1736" y="1459"/>
              <a:ext cx="4" cy="443"/>
            </a:xfrm>
            <a:prstGeom prst="line">
              <a:avLst/>
            </a:prstGeom>
            <a:noFill/>
            <a:ln w="9525">
              <a:solidFill>
                <a:schemeClr val="tx1"/>
              </a:solidFill>
              <a:round/>
              <a:headEnd/>
              <a:tailEnd type="triangle" w="med" len="med"/>
            </a:ln>
          </p:spPr>
          <p:txBody>
            <a:bodyPr/>
            <a:lstStyle/>
            <a:p>
              <a:endParaRPr lang="es-ES"/>
            </a:p>
          </p:txBody>
        </p:sp>
        <p:sp>
          <p:nvSpPr>
            <p:cNvPr id="164900" name="Rectangle 4"/>
            <p:cNvSpPr>
              <a:spLocks noChangeArrowheads="1"/>
            </p:cNvSpPr>
            <p:nvPr/>
          </p:nvSpPr>
          <p:spPr bwMode="auto">
            <a:xfrm>
              <a:off x="1894" y="2277"/>
              <a:ext cx="968" cy="106"/>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pPr>
              <a:r>
                <a:rPr lang="es-ES" sz="1100">
                  <a:latin typeface="Verdana" pitchFamily="34" charset="0"/>
                </a:rPr>
                <a:t> + Oxidation Products</a:t>
              </a:r>
            </a:p>
          </p:txBody>
        </p:sp>
        <p:sp>
          <p:nvSpPr>
            <p:cNvPr id="164901" name="Rectangle 5"/>
            <p:cNvSpPr>
              <a:spLocks noChangeArrowheads="1"/>
            </p:cNvSpPr>
            <p:nvPr/>
          </p:nvSpPr>
          <p:spPr bwMode="auto">
            <a:xfrm>
              <a:off x="1861" y="1489"/>
              <a:ext cx="707" cy="192"/>
            </a:xfrm>
            <a:prstGeom prst="rect">
              <a:avLst/>
            </a:prstGeom>
            <a:noFill/>
            <a:ln w="9525">
              <a:noFill/>
              <a:miter lim="800000"/>
              <a:headEnd/>
              <a:tailEnd/>
            </a:ln>
          </p:spPr>
          <p:txBody>
            <a:bodyPr wrap="none">
              <a:spAutoFit/>
            </a:bodyPr>
            <a:lstStyle/>
            <a:p>
              <a:r>
                <a:rPr lang="en-US" sz="1400">
                  <a:latin typeface="Verdana" pitchFamily="34" charset="0"/>
                </a:rPr>
                <a:t>T = 110ºC</a:t>
              </a:r>
              <a:endParaRPr lang="en-US" sz="1400" baseline="-25000">
                <a:latin typeface="Verdana" pitchFamily="34" charset="0"/>
              </a:endParaRPr>
            </a:p>
          </p:txBody>
        </p:sp>
        <p:sp>
          <p:nvSpPr>
            <p:cNvPr id="164902" name="Rectangle 6"/>
            <p:cNvSpPr>
              <a:spLocks noChangeArrowheads="1"/>
            </p:cNvSpPr>
            <p:nvPr/>
          </p:nvSpPr>
          <p:spPr bwMode="auto">
            <a:xfrm>
              <a:off x="161" y="674"/>
              <a:ext cx="3135" cy="3038"/>
            </a:xfrm>
            <a:prstGeom prst="rect">
              <a:avLst/>
            </a:prstGeom>
            <a:noFill/>
            <a:ln w="9525">
              <a:solidFill>
                <a:schemeClr val="tx1"/>
              </a:solidFill>
              <a:prstDash val="dash"/>
              <a:miter lim="800000"/>
              <a:headEnd/>
              <a:tailEnd/>
            </a:ln>
          </p:spPr>
          <p:txBody>
            <a:bodyPr wrap="none" anchor="ctr"/>
            <a:lstStyle/>
            <a:p>
              <a:endParaRPr lang="en-US"/>
            </a:p>
          </p:txBody>
        </p:sp>
        <p:sp>
          <p:nvSpPr>
            <p:cNvPr id="164903" name="AutoShape 34"/>
            <p:cNvSpPr>
              <a:spLocks/>
            </p:cNvSpPr>
            <p:nvPr/>
          </p:nvSpPr>
          <p:spPr bwMode="auto">
            <a:xfrm rot="5400000">
              <a:off x="1646" y="841"/>
              <a:ext cx="149" cy="2483"/>
            </a:xfrm>
            <a:prstGeom prst="leftBrace">
              <a:avLst>
                <a:gd name="adj1" fmla="val 138870"/>
                <a:gd name="adj2" fmla="val 49389"/>
              </a:avLst>
            </a:prstGeom>
            <a:noFill/>
            <a:ln w="9525">
              <a:solidFill>
                <a:schemeClr val="tx1"/>
              </a:solidFill>
              <a:round/>
              <a:headEnd/>
              <a:tailEnd/>
            </a:ln>
          </p:spPr>
          <p:txBody>
            <a:bodyPr lIns="90000" tIns="46800" rIns="90000" bIns="46800" anchor="ctr">
              <a:spAutoFit/>
            </a:bodyPr>
            <a:lstStyle/>
            <a:p>
              <a:endParaRPr lang="en-US"/>
            </a:p>
          </p:txBody>
        </p:sp>
        <p:sp>
          <p:nvSpPr>
            <p:cNvPr id="164904" name="Rectangle 35"/>
            <p:cNvSpPr>
              <a:spLocks noChangeArrowheads="1"/>
            </p:cNvSpPr>
            <p:nvPr/>
          </p:nvSpPr>
          <p:spPr bwMode="auto">
            <a:xfrm>
              <a:off x="1953" y="1683"/>
              <a:ext cx="547" cy="192"/>
            </a:xfrm>
            <a:prstGeom prst="rect">
              <a:avLst/>
            </a:prstGeom>
            <a:noFill/>
            <a:ln w="9525">
              <a:noFill/>
              <a:miter lim="800000"/>
              <a:headEnd/>
              <a:tailEnd/>
            </a:ln>
          </p:spPr>
          <p:txBody>
            <a:bodyPr wrap="none">
              <a:spAutoFit/>
            </a:bodyPr>
            <a:lstStyle/>
            <a:p>
              <a:r>
                <a:rPr lang="en-US" sz="1400">
                  <a:latin typeface="Verdana" pitchFamily="34" charset="0"/>
                </a:rPr>
                <a:t>O</a:t>
              </a:r>
              <a:r>
                <a:rPr lang="en-US" sz="1400" baseline="-25000">
                  <a:latin typeface="Verdana" pitchFamily="34" charset="0"/>
                </a:rPr>
                <a:t>2</a:t>
              </a:r>
              <a:r>
                <a:rPr lang="en-US" sz="1400">
                  <a:latin typeface="Verdana" pitchFamily="34" charset="0"/>
                </a:rPr>
                <a:t> (Air)</a:t>
              </a:r>
              <a:endParaRPr lang="en-US" sz="1400" baseline="-25000">
                <a:latin typeface="Verdana" pitchFamily="34" charset="0"/>
              </a:endParaRPr>
            </a:p>
          </p:txBody>
        </p:sp>
        <p:sp>
          <p:nvSpPr>
            <p:cNvPr id="164905" name="Line 37"/>
            <p:cNvSpPr>
              <a:spLocks noChangeShapeType="1"/>
            </p:cNvSpPr>
            <p:nvPr/>
          </p:nvSpPr>
          <p:spPr bwMode="auto">
            <a:xfrm flipV="1">
              <a:off x="1254" y="2241"/>
              <a:ext cx="114" cy="78"/>
            </a:xfrm>
            <a:prstGeom prst="line">
              <a:avLst/>
            </a:prstGeom>
            <a:noFill/>
            <a:ln w="4763" cap="rnd">
              <a:solidFill>
                <a:srgbClr val="000000"/>
              </a:solidFill>
              <a:round/>
              <a:headEnd/>
              <a:tailEnd/>
            </a:ln>
          </p:spPr>
          <p:txBody>
            <a:bodyPr/>
            <a:lstStyle/>
            <a:p>
              <a:endParaRPr lang="es-ES"/>
            </a:p>
          </p:txBody>
        </p:sp>
        <p:sp>
          <p:nvSpPr>
            <p:cNvPr id="164906" name="Line 38"/>
            <p:cNvSpPr>
              <a:spLocks noChangeShapeType="1"/>
            </p:cNvSpPr>
            <p:nvPr/>
          </p:nvSpPr>
          <p:spPr bwMode="auto">
            <a:xfrm flipV="1">
              <a:off x="682" y="2247"/>
              <a:ext cx="113" cy="77"/>
            </a:xfrm>
            <a:prstGeom prst="line">
              <a:avLst/>
            </a:prstGeom>
            <a:noFill/>
            <a:ln w="4763" cap="rnd">
              <a:solidFill>
                <a:srgbClr val="000000"/>
              </a:solidFill>
              <a:round/>
              <a:headEnd/>
              <a:tailEnd/>
            </a:ln>
          </p:spPr>
          <p:txBody>
            <a:bodyPr/>
            <a:lstStyle/>
            <a:p>
              <a:endParaRPr lang="es-ES"/>
            </a:p>
          </p:txBody>
        </p:sp>
        <p:sp>
          <p:nvSpPr>
            <p:cNvPr id="164907" name="Line 39"/>
            <p:cNvSpPr>
              <a:spLocks noChangeShapeType="1"/>
            </p:cNvSpPr>
            <p:nvPr/>
          </p:nvSpPr>
          <p:spPr bwMode="auto">
            <a:xfrm>
              <a:off x="796" y="2244"/>
              <a:ext cx="113" cy="79"/>
            </a:xfrm>
            <a:prstGeom prst="line">
              <a:avLst/>
            </a:prstGeom>
            <a:noFill/>
            <a:ln w="4763" cap="rnd">
              <a:solidFill>
                <a:srgbClr val="000000"/>
              </a:solidFill>
              <a:round/>
              <a:headEnd/>
              <a:tailEnd/>
            </a:ln>
          </p:spPr>
          <p:txBody>
            <a:bodyPr/>
            <a:lstStyle/>
            <a:p>
              <a:endParaRPr lang="es-ES"/>
            </a:p>
          </p:txBody>
        </p:sp>
        <p:sp>
          <p:nvSpPr>
            <p:cNvPr id="164908" name="Line 40"/>
            <p:cNvSpPr>
              <a:spLocks noChangeShapeType="1"/>
            </p:cNvSpPr>
            <p:nvPr/>
          </p:nvSpPr>
          <p:spPr bwMode="auto">
            <a:xfrm flipV="1">
              <a:off x="912" y="2244"/>
              <a:ext cx="112" cy="79"/>
            </a:xfrm>
            <a:prstGeom prst="line">
              <a:avLst/>
            </a:prstGeom>
            <a:noFill/>
            <a:ln w="4763" cap="rnd">
              <a:solidFill>
                <a:srgbClr val="000000"/>
              </a:solidFill>
              <a:round/>
              <a:headEnd/>
              <a:tailEnd/>
            </a:ln>
          </p:spPr>
          <p:txBody>
            <a:bodyPr/>
            <a:lstStyle/>
            <a:p>
              <a:endParaRPr lang="es-ES"/>
            </a:p>
          </p:txBody>
        </p:sp>
        <p:sp>
          <p:nvSpPr>
            <p:cNvPr id="238633" name="Rectangle 41"/>
            <p:cNvSpPr>
              <a:spLocks noChangeArrowheads="1"/>
            </p:cNvSpPr>
            <p:nvPr/>
          </p:nvSpPr>
          <p:spPr bwMode="auto">
            <a:xfrm>
              <a:off x="1166" y="2283"/>
              <a:ext cx="66" cy="107"/>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1100">
                  <a:latin typeface="Verdana" pitchFamily="34" charset="0"/>
                </a:rPr>
                <a:t>N</a:t>
              </a:r>
              <a:endParaRPr lang="es-ES" sz="2400">
                <a:effectLst>
                  <a:outerShdw blurRad="38100" dist="38100" dir="2700000" algn="tl">
                    <a:srgbClr val="FFFFFF"/>
                  </a:outerShdw>
                </a:effectLst>
                <a:latin typeface="Verdana" pitchFamily="34" charset="0"/>
              </a:endParaRPr>
            </a:p>
          </p:txBody>
        </p:sp>
        <p:sp>
          <p:nvSpPr>
            <p:cNvPr id="164910" name="Line 42"/>
            <p:cNvSpPr>
              <a:spLocks noChangeShapeType="1"/>
            </p:cNvSpPr>
            <p:nvPr/>
          </p:nvSpPr>
          <p:spPr bwMode="auto">
            <a:xfrm>
              <a:off x="1370" y="2241"/>
              <a:ext cx="138" cy="0"/>
            </a:xfrm>
            <a:prstGeom prst="line">
              <a:avLst/>
            </a:prstGeom>
            <a:noFill/>
            <a:ln w="4763" cap="rnd">
              <a:solidFill>
                <a:srgbClr val="000000"/>
              </a:solidFill>
              <a:round/>
              <a:headEnd/>
              <a:tailEnd/>
            </a:ln>
          </p:spPr>
          <p:txBody>
            <a:bodyPr/>
            <a:lstStyle/>
            <a:p>
              <a:endParaRPr lang="es-ES"/>
            </a:p>
          </p:txBody>
        </p:sp>
        <p:sp>
          <p:nvSpPr>
            <p:cNvPr id="238636" name="Rectangle 44"/>
            <p:cNvSpPr>
              <a:spLocks noChangeArrowheads="1"/>
            </p:cNvSpPr>
            <p:nvPr/>
          </p:nvSpPr>
          <p:spPr bwMode="auto">
            <a:xfrm>
              <a:off x="578" y="2303"/>
              <a:ext cx="84" cy="106"/>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1100">
                  <a:latin typeface="Verdana" pitchFamily="34" charset="0"/>
                </a:rPr>
                <a:t>Si</a:t>
              </a:r>
              <a:endParaRPr lang="es-ES" sz="2400">
                <a:effectLst>
                  <a:outerShdw blurRad="38100" dist="38100" dir="2700000" algn="tl">
                    <a:srgbClr val="FFFFFF"/>
                  </a:outerShdw>
                </a:effectLst>
                <a:latin typeface="Verdana" pitchFamily="34" charset="0"/>
              </a:endParaRPr>
            </a:p>
          </p:txBody>
        </p:sp>
        <p:sp>
          <p:nvSpPr>
            <p:cNvPr id="164912" name="Line 45"/>
            <p:cNvSpPr>
              <a:spLocks noChangeShapeType="1"/>
            </p:cNvSpPr>
            <p:nvPr/>
          </p:nvSpPr>
          <p:spPr bwMode="auto">
            <a:xfrm>
              <a:off x="1030" y="2253"/>
              <a:ext cx="114" cy="78"/>
            </a:xfrm>
            <a:prstGeom prst="line">
              <a:avLst/>
            </a:prstGeom>
            <a:noFill/>
            <a:ln w="4763" cap="rnd">
              <a:solidFill>
                <a:srgbClr val="000000"/>
              </a:solidFill>
              <a:round/>
              <a:headEnd/>
              <a:tailEnd/>
            </a:ln>
          </p:spPr>
          <p:txBody>
            <a:bodyPr/>
            <a:lstStyle/>
            <a:p>
              <a:endParaRPr lang="es-ES"/>
            </a:p>
          </p:txBody>
        </p:sp>
        <p:sp>
          <p:nvSpPr>
            <p:cNvPr id="164913" name="Line 46"/>
            <p:cNvSpPr>
              <a:spLocks noChangeShapeType="1"/>
            </p:cNvSpPr>
            <p:nvPr/>
          </p:nvSpPr>
          <p:spPr bwMode="auto">
            <a:xfrm>
              <a:off x="1040" y="2235"/>
              <a:ext cx="114" cy="78"/>
            </a:xfrm>
            <a:prstGeom prst="line">
              <a:avLst/>
            </a:prstGeom>
            <a:noFill/>
            <a:ln w="4763" cap="rnd">
              <a:solidFill>
                <a:srgbClr val="000000"/>
              </a:solidFill>
              <a:round/>
              <a:headEnd/>
              <a:tailEnd/>
            </a:ln>
          </p:spPr>
          <p:txBody>
            <a:bodyPr/>
            <a:lstStyle/>
            <a:p>
              <a:endParaRPr lang="es-ES"/>
            </a:p>
          </p:txBody>
        </p:sp>
        <p:sp>
          <p:nvSpPr>
            <p:cNvPr id="238639" name="Rectangle 47"/>
            <p:cNvSpPr>
              <a:spLocks noChangeArrowheads="1"/>
            </p:cNvSpPr>
            <p:nvPr/>
          </p:nvSpPr>
          <p:spPr bwMode="auto">
            <a:xfrm>
              <a:off x="1650" y="2282"/>
              <a:ext cx="201" cy="106"/>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1100">
                  <a:latin typeface="Verdana" pitchFamily="34" charset="0"/>
                </a:rPr>
                <a:t>NOH</a:t>
              </a:r>
              <a:endParaRPr lang="es-ES" sz="2400">
                <a:effectLst>
                  <a:outerShdw blurRad="38100" dist="38100" dir="2700000" algn="tl">
                    <a:srgbClr val="FFFFFF"/>
                  </a:outerShdw>
                </a:effectLst>
                <a:latin typeface="Verdana" pitchFamily="34" charset="0"/>
              </a:endParaRPr>
            </a:p>
          </p:txBody>
        </p:sp>
        <p:sp>
          <p:nvSpPr>
            <p:cNvPr id="164915" name="Line 48"/>
            <p:cNvSpPr>
              <a:spLocks noChangeShapeType="1"/>
            </p:cNvSpPr>
            <p:nvPr/>
          </p:nvSpPr>
          <p:spPr bwMode="auto">
            <a:xfrm>
              <a:off x="1514" y="2251"/>
              <a:ext cx="114" cy="78"/>
            </a:xfrm>
            <a:prstGeom prst="line">
              <a:avLst/>
            </a:prstGeom>
            <a:noFill/>
            <a:ln w="4763" cap="rnd">
              <a:solidFill>
                <a:srgbClr val="000000"/>
              </a:solidFill>
              <a:round/>
              <a:headEnd/>
              <a:tailEnd/>
            </a:ln>
          </p:spPr>
          <p:txBody>
            <a:bodyPr/>
            <a:lstStyle/>
            <a:p>
              <a:endParaRPr lang="es-ES"/>
            </a:p>
          </p:txBody>
        </p:sp>
        <p:sp>
          <p:nvSpPr>
            <p:cNvPr id="164916" name="Line 49"/>
            <p:cNvSpPr>
              <a:spLocks noChangeShapeType="1"/>
            </p:cNvSpPr>
            <p:nvPr/>
          </p:nvSpPr>
          <p:spPr bwMode="auto">
            <a:xfrm>
              <a:off x="1524" y="2233"/>
              <a:ext cx="114" cy="78"/>
            </a:xfrm>
            <a:prstGeom prst="line">
              <a:avLst/>
            </a:prstGeom>
            <a:noFill/>
            <a:ln w="4763" cap="rnd">
              <a:solidFill>
                <a:srgbClr val="000000"/>
              </a:solidFill>
              <a:round/>
              <a:headEnd/>
              <a:tailEnd/>
            </a:ln>
          </p:spPr>
          <p:txBody>
            <a:bodyPr/>
            <a:lstStyle/>
            <a:p>
              <a:endParaRPr lang="es-ES"/>
            </a:p>
          </p:txBody>
        </p:sp>
        <p:sp>
          <p:nvSpPr>
            <p:cNvPr id="164917" name="Text Box 89"/>
            <p:cNvSpPr txBox="1">
              <a:spLocks noChangeArrowheads="1"/>
            </p:cNvSpPr>
            <p:nvPr/>
          </p:nvSpPr>
          <p:spPr bwMode="auto">
            <a:xfrm>
              <a:off x="1534" y="2431"/>
              <a:ext cx="457" cy="212"/>
            </a:xfrm>
            <a:prstGeom prst="rect">
              <a:avLst/>
            </a:prstGeom>
            <a:noFill/>
            <a:ln w="9525">
              <a:noFill/>
              <a:miter lim="800000"/>
              <a:headEnd/>
              <a:tailEnd/>
            </a:ln>
          </p:spPr>
          <p:txBody>
            <a:bodyPr wrap="none">
              <a:spAutoFit/>
            </a:bodyPr>
            <a:lstStyle/>
            <a:p>
              <a:r>
                <a:rPr lang="en-US" sz="1600">
                  <a:solidFill>
                    <a:srgbClr val="000099"/>
                  </a:solidFill>
                </a:rPr>
                <a:t>oxima</a:t>
              </a:r>
              <a:endParaRPr lang="es-ES_tradnl" sz="1600">
                <a:solidFill>
                  <a:srgbClr val="000099"/>
                </a:solidFill>
              </a:endParaRPr>
            </a:p>
          </p:txBody>
        </p:sp>
        <p:sp>
          <p:nvSpPr>
            <p:cNvPr id="164918" name="Text Box 90"/>
            <p:cNvSpPr txBox="1">
              <a:spLocks noChangeArrowheads="1"/>
            </p:cNvSpPr>
            <p:nvPr/>
          </p:nvSpPr>
          <p:spPr bwMode="auto">
            <a:xfrm>
              <a:off x="1240" y="2933"/>
              <a:ext cx="421" cy="212"/>
            </a:xfrm>
            <a:prstGeom prst="rect">
              <a:avLst/>
            </a:prstGeom>
            <a:noFill/>
            <a:ln w="9525">
              <a:noFill/>
              <a:miter lim="800000"/>
              <a:headEnd/>
              <a:tailEnd/>
            </a:ln>
          </p:spPr>
          <p:txBody>
            <a:bodyPr wrap="none">
              <a:spAutoFit/>
            </a:bodyPr>
            <a:lstStyle/>
            <a:p>
              <a:r>
                <a:rPr lang="en-US" sz="1600">
                  <a:solidFill>
                    <a:srgbClr val="000099"/>
                  </a:solidFill>
                </a:rPr>
                <a:t>imina</a:t>
              </a:r>
              <a:endParaRPr lang="es-ES_tradnl" sz="1600">
                <a:solidFill>
                  <a:srgbClr val="000099"/>
                </a:solidFill>
              </a:endParaRPr>
            </a:p>
          </p:txBody>
        </p:sp>
        <p:sp>
          <p:nvSpPr>
            <p:cNvPr id="164919" name="Text Box 91"/>
            <p:cNvSpPr txBox="1">
              <a:spLocks noChangeArrowheads="1"/>
            </p:cNvSpPr>
            <p:nvPr/>
          </p:nvSpPr>
          <p:spPr bwMode="auto">
            <a:xfrm>
              <a:off x="1243" y="3420"/>
              <a:ext cx="421" cy="212"/>
            </a:xfrm>
            <a:prstGeom prst="rect">
              <a:avLst/>
            </a:prstGeom>
            <a:noFill/>
            <a:ln w="9525">
              <a:noFill/>
              <a:miter lim="800000"/>
              <a:headEnd/>
              <a:tailEnd/>
            </a:ln>
          </p:spPr>
          <p:txBody>
            <a:bodyPr wrap="none">
              <a:spAutoFit/>
            </a:bodyPr>
            <a:lstStyle/>
            <a:p>
              <a:r>
                <a:rPr lang="en-US" sz="1600">
                  <a:solidFill>
                    <a:srgbClr val="000099"/>
                  </a:solidFill>
                </a:rPr>
                <a:t>imina</a:t>
              </a:r>
              <a:endParaRPr lang="es-ES_tradnl" sz="1600">
                <a:solidFill>
                  <a:srgbClr val="000099"/>
                </a:solidFill>
              </a:endParaRPr>
            </a:p>
          </p:txBody>
        </p:sp>
        <p:sp>
          <p:nvSpPr>
            <p:cNvPr id="164920" name="Line 51"/>
            <p:cNvSpPr>
              <a:spLocks noChangeShapeType="1"/>
            </p:cNvSpPr>
            <p:nvPr/>
          </p:nvSpPr>
          <p:spPr bwMode="auto">
            <a:xfrm flipV="1">
              <a:off x="1261" y="2815"/>
              <a:ext cx="114" cy="78"/>
            </a:xfrm>
            <a:prstGeom prst="line">
              <a:avLst/>
            </a:prstGeom>
            <a:noFill/>
            <a:ln w="4763" cap="rnd">
              <a:solidFill>
                <a:srgbClr val="000000"/>
              </a:solidFill>
              <a:round/>
              <a:headEnd/>
              <a:tailEnd/>
            </a:ln>
          </p:spPr>
          <p:txBody>
            <a:bodyPr/>
            <a:lstStyle/>
            <a:p>
              <a:endParaRPr lang="es-ES"/>
            </a:p>
          </p:txBody>
        </p:sp>
        <p:sp>
          <p:nvSpPr>
            <p:cNvPr id="164921" name="Line 52"/>
            <p:cNvSpPr>
              <a:spLocks noChangeShapeType="1"/>
            </p:cNvSpPr>
            <p:nvPr/>
          </p:nvSpPr>
          <p:spPr bwMode="auto">
            <a:xfrm flipV="1">
              <a:off x="689" y="2821"/>
              <a:ext cx="113" cy="77"/>
            </a:xfrm>
            <a:prstGeom prst="line">
              <a:avLst/>
            </a:prstGeom>
            <a:noFill/>
            <a:ln w="4763" cap="rnd">
              <a:solidFill>
                <a:srgbClr val="000000"/>
              </a:solidFill>
              <a:round/>
              <a:headEnd/>
              <a:tailEnd/>
            </a:ln>
          </p:spPr>
          <p:txBody>
            <a:bodyPr/>
            <a:lstStyle/>
            <a:p>
              <a:endParaRPr lang="es-ES"/>
            </a:p>
          </p:txBody>
        </p:sp>
        <p:sp>
          <p:nvSpPr>
            <p:cNvPr id="164922" name="Line 53"/>
            <p:cNvSpPr>
              <a:spLocks noChangeShapeType="1"/>
            </p:cNvSpPr>
            <p:nvPr/>
          </p:nvSpPr>
          <p:spPr bwMode="auto">
            <a:xfrm>
              <a:off x="803" y="2818"/>
              <a:ext cx="113" cy="79"/>
            </a:xfrm>
            <a:prstGeom prst="line">
              <a:avLst/>
            </a:prstGeom>
            <a:noFill/>
            <a:ln w="4763" cap="rnd">
              <a:solidFill>
                <a:srgbClr val="000000"/>
              </a:solidFill>
              <a:round/>
              <a:headEnd/>
              <a:tailEnd/>
            </a:ln>
          </p:spPr>
          <p:txBody>
            <a:bodyPr/>
            <a:lstStyle/>
            <a:p>
              <a:endParaRPr lang="es-ES"/>
            </a:p>
          </p:txBody>
        </p:sp>
        <p:sp>
          <p:nvSpPr>
            <p:cNvPr id="164923" name="Line 54"/>
            <p:cNvSpPr>
              <a:spLocks noChangeShapeType="1"/>
            </p:cNvSpPr>
            <p:nvPr/>
          </p:nvSpPr>
          <p:spPr bwMode="auto">
            <a:xfrm flipV="1">
              <a:off x="919" y="2818"/>
              <a:ext cx="112" cy="79"/>
            </a:xfrm>
            <a:prstGeom prst="line">
              <a:avLst/>
            </a:prstGeom>
            <a:noFill/>
            <a:ln w="4763" cap="rnd">
              <a:solidFill>
                <a:srgbClr val="000000"/>
              </a:solidFill>
              <a:round/>
              <a:headEnd/>
              <a:tailEnd/>
            </a:ln>
          </p:spPr>
          <p:txBody>
            <a:bodyPr/>
            <a:lstStyle/>
            <a:p>
              <a:endParaRPr lang="es-ES"/>
            </a:p>
          </p:txBody>
        </p:sp>
        <p:sp>
          <p:nvSpPr>
            <p:cNvPr id="238647" name="Rectangle 55"/>
            <p:cNvSpPr>
              <a:spLocks noChangeArrowheads="1"/>
            </p:cNvSpPr>
            <p:nvPr/>
          </p:nvSpPr>
          <p:spPr bwMode="auto">
            <a:xfrm>
              <a:off x="1173" y="2857"/>
              <a:ext cx="66" cy="106"/>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1100">
                  <a:latin typeface="Verdana" pitchFamily="34" charset="0"/>
                </a:rPr>
                <a:t>N</a:t>
              </a:r>
              <a:endParaRPr lang="es-ES" sz="2400">
                <a:effectLst>
                  <a:outerShdw blurRad="38100" dist="38100" dir="2700000" algn="tl">
                    <a:srgbClr val="FFFFFF"/>
                  </a:outerShdw>
                </a:effectLst>
                <a:latin typeface="Verdana" pitchFamily="34" charset="0"/>
              </a:endParaRPr>
            </a:p>
          </p:txBody>
        </p:sp>
        <p:sp>
          <p:nvSpPr>
            <p:cNvPr id="164925" name="Line 56"/>
            <p:cNvSpPr>
              <a:spLocks noChangeShapeType="1"/>
            </p:cNvSpPr>
            <p:nvPr/>
          </p:nvSpPr>
          <p:spPr bwMode="auto">
            <a:xfrm>
              <a:off x="1377" y="2815"/>
              <a:ext cx="138" cy="0"/>
            </a:xfrm>
            <a:prstGeom prst="line">
              <a:avLst/>
            </a:prstGeom>
            <a:noFill/>
            <a:ln w="4763" cap="rnd">
              <a:solidFill>
                <a:srgbClr val="000000"/>
              </a:solidFill>
              <a:round/>
              <a:headEnd/>
              <a:tailEnd/>
            </a:ln>
          </p:spPr>
          <p:txBody>
            <a:bodyPr/>
            <a:lstStyle/>
            <a:p>
              <a:endParaRPr lang="es-ES"/>
            </a:p>
          </p:txBody>
        </p:sp>
        <p:sp>
          <p:nvSpPr>
            <p:cNvPr id="238650" name="Rectangle 58"/>
            <p:cNvSpPr>
              <a:spLocks noChangeArrowheads="1"/>
            </p:cNvSpPr>
            <p:nvPr/>
          </p:nvSpPr>
          <p:spPr bwMode="auto">
            <a:xfrm>
              <a:off x="585" y="2876"/>
              <a:ext cx="84" cy="107"/>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1100">
                  <a:latin typeface="Verdana" pitchFamily="34" charset="0"/>
                </a:rPr>
                <a:t>Si</a:t>
              </a:r>
              <a:endParaRPr lang="es-ES" sz="2400">
                <a:effectLst>
                  <a:outerShdw blurRad="38100" dist="38100" dir="2700000" algn="tl">
                    <a:srgbClr val="FFFFFF"/>
                  </a:outerShdw>
                </a:effectLst>
                <a:latin typeface="Verdana" pitchFamily="34" charset="0"/>
              </a:endParaRPr>
            </a:p>
          </p:txBody>
        </p:sp>
        <p:sp>
          <p:nvSpPr>
            <p:cNvPr id="164927" name="Line 59"/>
            <p:cNvSpPr>
              <a:spLocks noChangeShapeType="1"/>
            </p:cNvSpPr>
            <p:nvPr/>
          </p:nvSpPr>
          <p:spPr bwMode="auto">
            <a:xfrm>
              <a:off x="1037" y="2827"/>
              <a:ext cx="114" cy="78"/>
            </a:xfrm>
            <a:prstGeom prst="line">
              <a:avLst/>
            </a:prstGeom>
            <a:noFill/>
            <a:ln w="4763" cap="rnd">
              <a:solidFill>
                <a:srgbClr val="000000"/>
              </a:solidFill>
              <a:round/>
              <a:headEnd/>
              <a:tailEnd/>
            </a:ln>
          </p:spPr>
          <p:txBody>
            <a:bodyPr/>
            <a:lstStyle/>
            <a:p>
              <a:endParaRPr lang="es-ES"/>
            </a:p>
          </p:txBody>
        </p:sp>
        <p:sp>
          <p:nvSpPr>
            <p:cNvPr id="164928" name="Line 60"/>
            <p:cNvSpPr>
              <a:spLocks noChangeShapeType="1"/>
            </p:cNvSpPr>
            <p:nvPr/>
          </p:nvSpPr>
          <p:spPr bwMode="auto">
            <a:xfrm>
              <a:off x="1047" y="2809"/>
              <a:ext cx="114" cy="78"/>
            </a:xfrm>
            <a:prstGeom prst="line">
              <a:avLst/>
            </a:prstGeom>
            <a:noFill/>
            <a:ln w="4763" cap="rnd">
              <a:solidFill>
                <a:srgbClr val="000000"/>
              </a:solidFill>
              <a:round/>
              <a:headEnd/>
              <a:tailEnd/>
            </a:ln>
          </p:spPr>
          <p:txBody>
            <a:bodyPr/>
            <a:lstStyle/>
            <a:p>
              <a:endParaRPr lang="es-ES"/>
            </a:p>
          </p:txBody>
        </p:sp>
        <p:sp>
          <p:nvSpPr>
            <p:cNvPr id="238653" name="Rectangle 61"/>
            <p:cNvSpPr>
              <a:spLocks noChangeArrowheads="1"/>
            </p:cNvSpPr>
            <p:nvPr/>
          </p:nvSpPr>
          <p:spPr bwMode="auto">
            <a:xfrm>
              <a:off x="1657" y="2855"/>
              <a:ext cx="66" cy="106"/>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1100" dirty="0">
                  <a:latin typeface="Verdana" pitchFamily="34" charset="0"/>
                </a:rPr>
                <a:t>N</a:t>
              </a:r>
              <a:endParaRPr lang="es-ES" sz="2400" dirty="0">
                <a:effectLst>
                  <a:outerShdw blurRad="38100" dist="38100" dir="2700000" algn="tl">
                    <a:srgbClr val="FFFFFF"/>
                  </a:outerShdw>
                </a:effectLst>
                <a:latin typeface="Verdana" pitchFamily="34" charset="0"/>
              </a:endParaRPr>
            </a:p>
          </p:txBody>
        </p:sp>
        <p:sp>
          <p:nvSpPr>
            <p:cNvPr id="164930" name="Line 62"/>
            <p:cNvSpPr>
              <a:spLocks noChangeShapeType="1"/>
            </p:cNvSpPr>
            <p:nvPr/>
          </p:nvSpPr>
          <p:spPr bwMode="auto">
            <a:xfrm>
              <a:off x="1521" y="2825"/>
              <a:ext cx="114" cy="78"/>
            </a:xfrm>
            <a:prstGeom prst="line">
              <a:avLst/>
            </a:prstGeom>
            <a:noFill/>
            <a:ln w="4763" cap="rnd">
              <a:solidFill>
                <a:srgbClr val="000000"/>
              </a:solidFill>
              <a:round/>
              <a:headEnd/>
              <a:tailEnd/>
            </a:ln>
          </p:spPr>
          <p:txBody>
            <a:bodyPr/>
            <a:lstStyle/>
            <a:p>
              <a:endParaRPr lang="es-ES"/>
            </a:p>
          </p:txBody>
        </p:sp>
        <p:sp>
          <p:nvSpPr>
            <p:cNvPr id="164931" name="Line 63"/>
            <p:cNvSpPr>
              <a:spLocks noChangeShapeType="1"/>
            </p:cNvSpPr>
            <p:nvPr/>
          </p:nvSpPr>
          <p:spPr bwMode="auto">
            <a:xfrm>
              <a:off x="1531" y="2807"/>
              <a:ext cx="114" cy="78"/>
            </a:xfrm>
            <a:prstGeom prst="line">
              <a:avLst/>
            </a:prstGeom>
            <a:noFill/>
            <a:ln w="4763" cap="rnd">
              <a:solidFill>
                <a:srgbClr val="000000"/>
              </a:solidFill>
              <a:round/>
              <a:headEnd/>
              <a:tailEnd/>
            </a:ln>
          </p:spPr>
          <p:txBody>
            <a:bodyPr/>
            <a:lstStyle/>
            <a:p>
              <a:endParaRPr lang="es-ES"/>
            </a:p>
          </p:txBody>
        </p:sp>
        <p:sp>
          <p:nvSpPr>
            <p:cNvPr id="164932" name="Line 64"/>
            <p:cNvSpPr>
              <a:spLocks noChangeShapeType="1"/>
            </p:cNvSpPr>
            <p:nvPr/>
          </p:nvSpPr>
          <p:spPr bwMode="auto">
            <a:xfrm flipV="1">
              <a:off x="1763" y="2808"/>
              <a:ext cx="114" cy="78"/>
            </a:xfrm>
            <a:prstGeom prst="line">
              <a:avLst/>
            </a:prstGeom>
            <a:noFill/>
            <a:ln w="4763" cap="rnd">
              <a:solidFill>
                <a:srgbClr val="000000"/>
              </a:solidFill>
              <a:round/>
              <a:headEnd/>
              <a:tailEnd/>
            </a:ln>
          </p:spPr>
          <p:txBody>
            <a:bodyPr/>
            <a:lstStyle/>
            <a:p>
              <a:endParaRPr lang="es-ES"/>
            </a:p>
          </p:txBody>
        </p:sp>
        <p:sp>
          <p:nvSpPr>
            <p:cNvPr id="164933" name="Line 65"/>
            <p:cNvSpPr>
              <a:spLocks noChangeShapeType="1"/>
            </p:cNvSpPr>
            <p:nvPr/>
          </p:nvSpPr>
          <p:spPr bwMode="auto">
            <a:xfrm>
              <a:off x="1879" y="2808"/>
              <a:ext cx="138" cy="0"/>
            </a:xfrm>
            <a:prstGeom prst="line">
              <a:avLst/>
            </a:prstGeom>
            <a:noFill/>
            <a:ln w="4763" cap="rnd">
              <a:solidFill>
                <a:srgbClr val="000000"/>
              </a:solidFill>
              <a:round/>
              <a:headEnd/>
              <a:tailEnd/>
            </a:ln>
          </p:spPr>
          <p:txBody>
            <a:bodyPr/>
            <a:lstStyle/>
            <a:p>
              <a:endParaRPr lang="es-ES"/>
            </a:p>
          </p:txBody>
        </p:sp>
        <p:sp>
          <p:nvSpPr>
            <p:cNvPr id="238658" name="Rectangle 66"/>
            <p:cNvSpPr>
              <a:spLocks noChangeArrowheads="1"/>
            </p:cNvSpPr>
            <p:nvPr/>
          </p:nvSpPr>
          <p:spPr bwMode="auto">
            <a:xfrm>
              <a:off x="2159" y="2848"/>
              <a:ext cx="168" cy="106"/>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1100">
                  <a:latin typeface="Verdana" pitchFamily="34" charset="0"/>
                </a:rPr>
                <a:t>NH</a:t>
              </a:r>
              <a:r>
                <a:rPr lang="es-ES" sz="1100" baseline="-25000">
                  <a:latin typeface="Verdana" pitchFamily="34" charset="0"/>
                </a:rPr>
                <a:t>2</a:t>
              </a:r>
              <a:endParaRPr lang="es-ES" sz="2400" baseline="-25000">
                <a:effectLst>
                  <a:outerShdw blurRad="38100" dist="38100" dir="2700000" algn="tl">
                    <a:srgbClr val="FFFFFF"/>
                  </a:outerShdw>
                </a:effectLst>
                <a:latin typeface="Verdana" pitchFamily="34" charset="0"/>
              </a:endParaRPr>
            </a:p>
          </p:txBody>
        </p:sp>
        <p:sp>
          <p:nvSpPr>
            <p:cNvPr id="164935" name="Line 67"/>
            <p:cNvSpPr>
              <a:spLocks noChangeShapeType="1"/>
            </p:cNvSpPr>
            <p:nvPr/>
          </p:nvSpPr>
          <p:spPr bwMode="auto">
            <a:xfrm>
              <a:off x="2015" y="2802"/>
              <a:ext cx="114" cy="78"/>
            </a:xfrm>
            <a:prstGeom prst="line">
              <a:avLst/>
            </a:prstGeom>
            <a:noFill/>
            <a:ln w="4763" cap="rnd">
              <a:solidFill>
                <a:srgbClr val="000000"/>
              </a:solidFill>
              <a:round/>
              <a:headEnd/>
              <a:tailEnd/>
            </a:ln>
          </p:spPr>
          <p:txBody>
            <a:bodyPr/>
            <a:lstStyle/>
            <a:p>
              <a:endParaRPr lang="es-ES"/>
            </a:p>
          </p:txBody>
        </p:sp>
        <p:sp>
          <p:nvSpPr>
            <p:cNvPr id="164936" name="Oval 93"/>
            <p:cNvSpPr>
              <a:spLocks noChangeArrowheads="1"/>
            </p:cNvSpPr>
            <p:nvPr/>
          </p:nvSpPr>
          <p:spPr bwMode="auto">
            <a:xfrm>
              <a:off x="1553" y="2780"/>
              <a:ext cx="252" cy="252"/>
            </a:xfrm>
            <a:prstGeom prst="ellipse">
              <a:avLst/>
            </a:prstGeom>
            <a:noFill/>
            <a:ln w="19050">
              <a:solidFill>
                <a:srgbClr val="CC0000"/>
              </a:solidFill>
              <a:prstDash val="sysDot"/>
              <a:round/>
              <a:headEnd/>
              <a:tailEnd/>
            </a:ln>
          </p:spPr>
          <p:txBody>
            <a:bodyPr wrap="none" anchor="ctr"/>
            <a:lstStyle/>
            <a:p>
              <a:endParaRPr lang="en-US"/>
            </a:p>
          </p:txBody>
        </p:sp>
        <p:sp>
          <p:nvSpPr>
            <p:cNvPr id="164937" name="Oval 95"/>
            <p:cNvSpPr>
              <a:spLocks noChangeArrowheads="1"/>
            </p:cNvSpPr>
            <p:nvPr/>
          </p:nvSpPr>
          <p:spPr bwMode="auto">
            <a:xfrm>
              <a:off x="1080" y="2771"/>
              <a:ext cx="252" cy="252"/>
            </a:xfrm>
            <a:prstGeom prst="ellipse">
              <a:avLst/>
            </a:prstGeom>
            <a:noFill/>
            <a:ln w="19050">
              <a:solidFill>
                <a:srgbClr val="CC0000"/>
              </a:solidFill>
              <a:prstDash val="sysDot"/>
              <a:round/>
              <a:headEnd/>
              <a:tailEnd/>
            </a:ln>
          </p:spPr>
          <p:txBody>
            <a:bodyPr wrap="none" anchor="ctr"/>
            <a:lstStyle/>
            <a:p>
              <a:endParaRPr lang="en-US"/>
            </a:p>
          </p:txBody>
        </p:sp>
        <p:sp>
          <p:nvSpPr>
            <p:cNvPr id="164938" name="Oval 96"/>
            <p:cNvSpPr>
              <a:spLocks noChangeArrowheads="1"/>
            </p:cNvSpPr>
            <p:nvPr/>
          </p:nvSpPr>
          <p:spPr bwMode="auto">
            <a:xfrm>
              <a:off x="1070" y="2211"/>
              <a:ext cx="252" cy="252"/>
            </a:xfrm>
            <a:prstGeom prst="ellipse">
              <a:avLst/>
            </a:prstGeom>
            <a:noFill/>
            <a:ln w="19050">
              <a:solidFill>
                <a:srgbClr val="CC0000"/>
              </a:solidFill>
              <a:prstDash val="sysDot"/>
              <a:round/>
              <a:headEnd/>
              <a:tailEnd/>
            </a:ln>
          </p:spPr>
          <p:txBody>
            <a:bodyPr wrap="none" anchor="ctr"/>
            <a:lstStyle/>
            <a:p>
              <a:endParaRPr lang="en-US"/>
            </a:p>
          </p:txBody>
        </p:sp>
        <p:sp>
          <p:nvSpPr>
            <p:cNvPr id="164939" name="Oval 97"/>
            <p:cNvSpPr>
              <a:spLocks noChangeArrowheads="1"/>
            </p:cNvSpPr>
            <p:nvPr/>
          </p:nvSpPr>
          <p:spPr bwMode="auto">
            <a:xfrm>
              <a:off x="1579" y="2167"/>
              <a:ext cx="315" cy="308"/>
            </a:xfrm>
            <a:prstGeom prst="ellipse">
              <a:avLst/>
            </a:prstGeom>
            <a:noFill/>
            <a:ln w="19050">
              <a:solidFill>
                <a:srgbClr val="CC0000"/>
              </a:solidFill>
              <a:prstDash val="sysDot"/>
              <a:round/>
              <a:headEnd/>
              <a:tailEnd/>
            </a:ln>
          </p:spPr>
          <p:txBody>
            <a:bodyPr wrap="none" anchor="ctr"/>
            <a:lstStyle/>
            <a:p>
              <a:endParaRPr lang="en-US"/>
            </a:p>
          </p:txBody>
        </p:sp>
        <p:sp>
          <p:nvSpPr>
            <p:cNvPr id="164940" name="Oval 92"/>
            <p:cNvSpPr>
              <a:spLocks noChangeArrowheads="1"/>
            </p:cNvSpPr>
            <p:nvPr/>
          </p:nvSpPr>
          <p:spPr bwMode="auto">
            <a:xfrm>
              <a:off x="1571" y="3255"/>
              <a:ext cx="252" cy="252"/>
            </a:xfrm>
            <a:prstGeom prst="ellipse">
              <a:avLst/>
            </a:prstGeom>
            <a:noFill/>
            <a:ln w="19050">
              <a:solidFill>
                <a:srgbClr val="CC0000"/>
              </a:solidFill>
              <a:prstDash val="sysDot"/>
              <a:round/>
              <a:headEnd/>
              <a:tailEnd/>
            </a:ln>
          </p:spPr>
          <p:txBody>
            <a:bodyPr wrap="none" anchor="ctr"/>
            <a:lstStyle/>
            <a:p>
              <a:endParaRPr lang="en-US"/>
            </a:p>
          </p:txBody>
        </p:sp>
        <p:sp>
          <p:nvSpPr>
            <p:cNvPr id="164941" name="Line 99"/>
            <p:cNvSpPr>
              <a:spLocks noChangeShapeType="1"/>
            </p:cNvSpPr>
            <p:nvPr/>
          </p:nvSpPr>
          <p:spPr bwMode="auto">
            <a:xfrm flipV="1">
              <a:off x="1269" y="3294"/>
              <a:ext cx="114" cy="78"/>
            </a:xfrm>
            <a:prstGeom prst="line">
              <a:avLst/>
            </a:prstGeom>
            <a:noFill/>
            <a:ln w="4763" cap="rnd">
              <a:solidFill>
                <a:srgbClr val="000000"/>
              </a:solidFill>
              <a:round/>
              <a:headEnd/>
              <a:tailEnd/>
            </a:ln>
          </p:spPr>
          <p:txBody>
            <a:bodyPr/>
            <a:lstStyle/>
            <a:p>
              <a:endParaRPr lang="es-ES"/>
            </a:p>
          </p:txBody>
        </p:sp>
        <p:sp>
          <p:nvSpPr>
            <p:cNvPr id="164942" name="Line 100"/>
            <p:cNvSpPr>
              <a:spLocks noChangeShapeType="1"/>
            </p:cNvSpPr>
            <p:nvPr/>
          </p:nvSpPr>
          <p:spPr bwMode="auto">
            <a:xfrm flipV="1">
              <a:off x="697" y="3300"/>
              <a:ext cx="113" cy="77"/>
            </a:xfrm>
            <a:prstGeom prst="line">
              <a:avLst/>
            </a:prstGeom>
            <a:noFill/>
            <a:ln w="4763" cap="rnd">
              <a:solidFill>
                <a:srgbClr val="000000"/>
              </a:solidFill>
              <a:round/>
              <a:headEnd/>
              <a:tailEnd/>
            </a:ln>
          </p:spPr>
          <p:txBody>
            <a:bodyPr/>
            <a:lstStyle/>
            <a:p>
              <a:endParaRPr lang="es-ES"/>
            </a:p>
          </p:txBody>
        </p:sp>
        <p:sp>
          <p:nvSpPr>
            <p:cNvPr id="164943" name="Line 101"/>
            <p:cNvSpPr>
              <a:spLocks noChangeShapeType="1"/>
            </p:cNvSpPr>
            <p:nvPr/>
          </p:nvSpPr>
          <p:spPr bwMode="auto">
            <a:xfrm>
              <a:off x="811" y="3297"/>
              <a:ext cx="113" cy="79"/>
            </a:xfrm>
            <a:prstGeom prst="line">
              <a:avLst/>
            </a:prstGeom>
            <a:noFill/>
            <a:ln w="4763" cap="rnd">
              <a:solidFill>
                <a:srgbClr val="000000"/>
              </a:solidFill>
              <a:round/>
              <a:headEnd/>
              <a:tailEnd/>
            </a:ln>
          </p:spPr>
          <p:txBody>
            <a:bodyPr/>
            <a:lstStyle/>
            <a:p>
              <a:endParaRPr lang="es-ES"/>
            </a:p>
          </p:txBody>
        </p:sp>
        <p:sp>
          <p:nvSpPr>
            <p:cNvPr id="164944" name="Line 102"/>
            <p:cNvSpPr>
              <a:spLocks noChangeShapeType="1"/>
            </p:cNvSpPr>
            <p:nvPr/>
          </p:nvSpPr>
          <p:spPr bwMode="auto">
            <a:xfrm flipV="1">
              <a:off x="927" y="3297"/>
              <a:ext cx="112" cy="79"/>
            </a:xfrm>
            <a:prstGeom prst="line">
              <a:avLst/>
            </a:prstGeom>
            <a:noFill/>
            <a:ln w="4763" cap="rnd">
              <a:solidFill>
                <a:srgbClr val="000000"/>
              </a:solidFill>
              <a:round/>
              <a:headEnd/>
              <a:tailEnd/>
            </a:ln>
          </p:spPr>
          <p:txBody>
            <a:bodyPr/>
            <a:lstStyle/>
            <a:p>
              <a:endParaRPr lang="es-ES"/>
            </a:p>
          </p:txBody>
        </p:sp>
        <p:sp>
          <p:nvSpPr>
            <p:cNvPr id="238695" name="Rectangle 103"/>
            <p:cNvSpPr>
              <a:spLocks noChangeArrowheads="1"/>
            </p:cNvSpPr>
            <p:nvPr/>
          </p:nvSpPr>
          <p:spPr bwMode="auto">
            <a:xfrm>
              <a:off x="1181" y="3336"/>
              <a:ext cx="66" cy="106"/>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1100">
                  <a:latin typeface="Verdana" pitchFamily="34" charset="0"/>
                </a:rPr>
                <a:t>N</a:t>
              </a:r>
              <a:endParaRPr lang="es-ES" sz="2400">
                <a:effectLst>
                  <a:outerShdw blurRad="38100" dist="38100" dir="2700000" algn="tl">
                    <a:srgbClr val="FFFFFF"/>
                  </a:outerShdw>
                </a:effectLst>
                <a:latin typeface="Verdana" pitchFamily="34" charset="0"/>
              </a:endParaRPr>
            </a:p>
          </p:txBody>
        </p:sp>
        <p:sp>
          <p:nvSpPr>
            <p:cNvPr id="164946" name="Line 104"/>
            <p:cNvSpPr>
              <a:spLocks noChangeShapeType="1"/>
            </p:cNvSpPr>
            <p:nvPr/>
          </p:nvSpPr>
          <p:spPr bwMode="auto">
            <a:xfrm>
              <a:off x="1385" y="3294"/>
              <a:ext cx="138" cy="0"/>
            </a:xfrm>
            <a:prstGeom prst="line">
              <a:avLst/>
            </a:prstGeom>
            <a:noFill/>
            <a:ln w="4763" cap="rnd">
              <a:solidFill>
                <a:srgbClr val="000000"/>
              </a:solidFill>
              <a:round/>
              <a:headEnd/>
              <a:tailEnd/>
            </a:ln>
          </p:spPr>
          <p:txBody>
            <a:bodyPr/>
            <a:lstStyle/>
            <a:p>
              <a:endParaRPr lang="es-ES"/>
            </a:p>
          </p:txBody>
        </p:sp>
        <p:sp>
          <p:nvSpPr>
            <p:cNvPr id="238698" name="Rectangle 106"/>
            <p:cNvSpPr>
              <a:spLocks noChangeArrowheads="1"/>
            </p:cNvSpPr>
            <p:nvPr/>
          </p:nvSpPr>
          <p:spPr bwMode="auto">
            <a:xfrm>
              <a:off x="593" y="3356"/>
              <a:ext cx="84" cy="107"/>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1100">
                  <a:latin typeface="Verdana" pitchFamily="34" charset="0"/>
                </a:rPr>
                <a:t>Si</a:t>
              </a:r>
              <a:endParaRPr lang="es-ES" sz="2400">
                <a:effectLst>
                  <a:outerShdw blurRad="38100" dist="38100" dir="2700000" algn="tl">
                    <a:srgbClr val="FFFFFF"/>
                  </a:outerShdw>
                </a:effectLst>
                <a:latin typeface="Verdana" pitchFamily="34" charset="0"/>
              </a:endParaRPr>
            </a:p>
          </p:txBody>
        </p:sp>
        <p:sp>
          <p:nvSpPr>
            <p:cNvPr id="164948" name="Line 107"/>
            <p:cNvSpPr>
              <a:spLocks noChangeShapeType="1"/>
            </p:cNvSpPr>
            <p:nvPr/>
          </p:nvSpPr>
          <p:spPr bwMode="auto">
            <a:xfrm>
              <a:off x="1045" y="3306"/>
              <a:ext cx="114" cy="78"/>
            </a:xfrm>
            <a:prstGeom prst="line">
              <a:avLst/>
            </a:prstGeom>
            <a:noFill/>
            <a:ln w="4763" cap="rnd">
              <a:solidFill>
                <a:srgbClr val="000000"/>
              </a:solidFill>
              <a:round/>
              <a:headEnd/>
              <a:tailEnd/>
            </a:ln>
          </p:spPr>
          <p:txBody>
            <a:bodyPr/>
            <a:lstStyle/>
            <a:p>
              <a:endParaRPr lang="es-ES"/>
            </a:p>
          </p:txBody>
        </p:sp>
        <p:sp>
          <p:nvSpPr>
            <p:cNvPr id="164949" name="Line 108"/>
            <p:cNvSpPr>
              <a:spLocks noChangeShapeType="1"/>
            </p:cNvSpPr>
            <p:nvPr/>
          </p:nvSpPr>
          <p:spPr bwMode="auto">
            <a:xfrm>
              <a:off x="1055" y="3288"/>
              <a:ext cx="114" cy="78"/>
            </a:xfrm>
            <a:prstGeom prst="line">
              <a:avLst/>
            </a:prstGeom>
            <a:noFill/>
            <a:ln w="4763" cap="rnd">
              <a:solidFill>
                <a:srgbClr val="000000"/>
              </a:solidFill>
              <a:round/>
              <a:headEnd/>
              <a:tailEnd/>
            </a:ln>
          </p:spPr>
          <p:txBody>
            <a:bodyPr/>
            <a:lstStyle/>
            <a:p>
              <a:endParaRPr lang="es-ES"/>
            </a:p>
          </p:txBody>
        </p:sp>
        <p:sp>
          <p:nvSpPr>
            <p:cNvPr id="238701" name="Rectangle 109"/>
            <p:cNvSpPr>
              <a:spLocks noChangeArrowheads="1"/>
            </p:cNvSpPr>
            <p:nvPr/>
          </p:nvSpPr>
          <p:spPr bwMode="auto">
            <a:xfrm>
              <a:off x="1665" y="3334"/>
              <a:ext cx="66" cy="106"/>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1100">
                  <a:latin typeface="Verdana" pitchFamily="34" charset="0"/>
                </a:rPr>
                <a:t>N</a:t>
              </a:r>
              <a:endParaRPr lang="es-ES" sz="2400">
                <a:effectLst>
                  <a:outerShdw blurRad="38100" dist="38100" dir="2700000" algn="tl">
                    <a:srgbClr val="FFFFFF"/>
                  </a:outerShdw>
                </a:effectLst>
                <a:latin typeface="Verdana" pitchFamily="34" charset="0"/>
              </a:endParaRPr>
            </a:p>
          </p:txBody>
        </p:sp>
        <p:sp>
          <p:nvSpPr>
            <p:cNvPr id="164951" name="Line 110"/>
            <p:cNvSpPr>
              <a:spLocks noChangeShapeType="1"/>
            </p:cNvSpPr>
            <p:nvPr/>
          </p:nvSpPr>
          <p:spPr bwMode="auto">
            <a:xfrm>
              <a:off x="1529" y="3304"/>
              <a:ext cx="114" cy="78"/>
            </a:xfrm>
            <a:prstGeom prst="line">
              <a:avLst/>
            </a:prstGeom>
            <a:noFill/>
            <a:ln w="4763" cap="rnd">
              <a:solidFill>
                <a:srgbClr val="000000"/>
              </a:solidFill>
              <a:round/>
              <a:headEnd/>
              <a:tailEnd/>
            </a:ln>
          </p:spPr>
          <p:txBody>
            <a:bodyPr/>
            <a:lstStyle/>
            <a:p>
              <a:endParaRPr lang="es-ES"/>
            </a:p>
          </p:txBody>
        </p:sp>
        <p:sp>
          <p:nvSpPr>
            <p:cNvPr id="164952" name="Line 111"/>
            <p:cNvSpPr>
              <a:spLocks noChangeShapeType="1"/>
            </p:cNvSpPr>
            <p:nvPr/>
          </p:nvSpPr>
          <p:spPr bwMode="auto">
            <a:xfrm>
              <a:off x="1539" y="3286"/>
              <a:ext cx="114" cy="78"/>
            </a:xfrm>
            <a:prstGeom prst="line">
              <a:avLst/>
            </a:prstGeom>
            <a:noFill/>
            <a:ln w="4763" cap="rnd">
              <a:solidFill>
                <a:srgbClr val="000000"/>
              </a:solidFill>
              <a:round/>
              <a:headEnd/>
              <a:tailEnd/>
            </a:ln>
          </p:spPr>
          <p:txBody>
            <a:bodyPr/>
            <a:lstStyle/>
            <a:p>
              <a:endParaRPr lang="es-ES"/>
            </a:p>
          </p:txBody>
        </p:sp>
        <p:sp>
          <p:nvSpPr>
            <p:cNvPr id="164953" name="Line 112"/>
            <p:cNvSpPr>
              <a:spLocks noChangeShapeType="1"/>
            </p:cNvSpPr>
            <p:nvPr/>
          </p:nvSpPr>
          <p:spPr bwMode="auto">
            <a:xfrm flipV="1">
              <a:off x="1773" y="3294"/>
              <a:ext cx="114" cy="78"/>
            </a:xfrm>
            <a:prstGeom prst="line">
              <a:avLst/>
            </a:prstGeom>
            <a:noFill/>
            <a:ln w="4763" cap="rnd">
              <a:solidFill>
                <a:srgbClr val="000000"/>
              </a:solidFill>
              <a:round/>
              <a:headEnd/>
              <a:tailEnd/>
            </a:ln>
          </p:spPr>
          <p:txBody>
            <a:bodyPr/>
            <a:lstStyle/>
            <a:p>
              <a:endParaRPr lang="es-ES"/>
            </a:p>
          </p:txBody>
        </p:sp>
        <p:sp>
          <p:nvSpPr>
            <p:cNvPr id="164954" name="Line 113"/>
            <p:cNvSpPr>
              <a:spLocks noChangeShapeType="1"/>
            </p:cNvSpPr>
            <p:nvPr/>
          </p:nvSpPr>
          <p:spPr bwMode="auto">
            <a:xfrm>
              <a:off x="1889" y="3294"/>
              <a:ext cx="138" cy="0"/>
            </a:xfrm>
            <a:prstGeom prst="line">
              <a:avLst/>
            </a:prstGeom>
            <a:noFill/>
            <a:ln w="4763" cap="rnd">
              <a:solidFill>
                <a:srgbClr val="000000"/>
              </a:solidFill>
              <a:round/>
              <a:headEnd/>
              <a:tailEnd/>
            </a:ln>
          </p:spPr>
          <p:txBody>
            <a:bodyPr/>
            <a:lstStyle/>
            <a:p>
              <a:endParaRPr lang="es-ES"/>
            </a:p>
          </p:txBody>
        </p:sp>
        <p:sp>
          <p:nvSpPr>
            <p:cNvPr id="238706" name="Rectangle 114"/>
            <p:cNvSpPr>
              <a:spLocks noChangeArrowheads="1"/>
            </p:cNvSpPr>
            <p:nvPr/>
          </p:nvSpPr>
          <p:spPr bwMode="auto">
            <a:xfrm>
              <a:off x="2169" y="3334"/>
              <a:ext cx="132" cy="106"/>
            </a:xfrm>
            <a:prstGeom prst="rect">
              <a:avLst/>
            </a:prstGeom>
            <a:noFill/>
            <a:ln w="9525">
              <a:noFill/>
              <a:miter lim="800000"/>
              <a:headEnd/>
              <a:tailEnd/>
            </a:ln>
          </p:spPr>
          <p:txBody>
            <a:bodyPr wrap="none" lIns="0" tIns="0" rIns="0" bIns="0">
              <a:spAutoFit/>
            </a:bodyPr>
            <a:lstStyle/>
            <a:p>
              <a:pPr marL="342900" indent="-342900" defTabSz="912813">
                <a:spcBef>
                  <a:spcPct val="20000"/>
                </a:spcBef>
                <a:buClr>
                  <a:schemeClr val="hlink"/>
                </a:buClr>
                <a:buSzPct val="70000"/>
                <a:buFont typeface="Wingdings" pitchFamily="2" charset="2"/>
                <a:buNone/>
                <a:defRPr/>
              </a:pPr>
              <a:r>
                <a:rPr lang="es-ES" sz="1100">
                  <a:latin typeface="Verdana" pitchFamily="34" charset="0"/>
                </a:rPr>
                <a:t>NH</a:t>
              </a:r>
              <a:endParaRPr lang="es-ES" sz="2400">
                <a:effectLst>
                  <a:outerShdw blurRad="38100" dist="38100" dir="2700000" algn="tl">
                    <a:srgbClr val="FFFFFF"/>
                  </a:outerShdw>
                </a:effectLst>
                <a:latin typeface="Verdana" pitchFamily="34" charset="0"/>
              </a:endParaRPr>
            </a:p>
          </p:txBody>
        </p:sp>
        <p:sp>
          <p:nvSpPr>
            <p:cNvPr id="164956" name="Line 115"/>
            <p:cNvSpPr>
              <a:spLocks noChangeShapeType="1"/>
            </p:cNvSpPr>
            <p:nvPr/>
          </p:nvSpPr>
          <p:spPr bwMode="auto">
            <a:xfrm>
              <a:off x="2033" y="3304"/>
              <a:ext cx="114" cy="78"/>
            </a:xfrm>
            <a:prstGeom prst="line">
              <a:avLst/>
            </a:prstGeom>
            <a:noFill/>
            <a:ln w="4763" cap="rnd">
              <a:solidFill>
                <a:srgbClr val="000000"/>
              </a:solidFill>
              <a:round/>
              <a:headEnd/>
              <a:tailEnd/>
            </a:ln>
          </p:spPr>
          <p:txBody>
            <a:bodyPr/>
            <a:lstStyle/>
            <a:p>
              <a:endParaRPr lang="es-ES"/>
            </a:p>
          </p:txBody>
        </p:sp>
        <p:sp>
          <p:nvSpPr>
            <p:cNvPr id="164957" name="Line 116"/>
            <p:cNvSpPr>
              <a:spLocks noChangeShapeType="1"/>
            </p:cNvSpPr>
            <p:nvPr/>
          </p:nvSpPr>
          <p:spPr bwMode="auto">
            <a:xfrm>
              <a:off x="2043" y="3286"/>
              <a:ext cx="114" cy="78"/>
            </a:xfrm>
            <a:prstGeom prst="line">
              <a:avLst/>
            </a:prstGeom>
            <a:noFill/>
            <a:ln w="4763" cap="rnd">
              <a:solidFill>
                <a:srgbClr val="000000"/>
              </a:solidFill>
              <a:round/>
              <a:headEnd/>
              <a:tailEnd/>
            </a:ln>
          </p:spPr>
          <p:txBody>
            <a:bodyPr/>
            <a:lstStyle/>
            <a:p>
              <a:endParaRPr lang="es-ES"/>
            </a:p>
          </p:txBody>
        </p:sp>
        <p:sp>
          <p:nvSpPr>
            <p:cNvPr id="164958" name="Oval 117"/>
            <p:cNvSpPr>
              <a:spLocks noChangeArrowheads="1"/>
            </p:cNvSpPr>
            <p:nvPr/>
          </p:nvSpPr>
          <p:spPr bwMode="auto">
            <a:xfrm>
              <a:off x="1085" y="3252"/>
              <a:ext cx="252" cy="252"/>
            </a:xfrm>
            <a:prstGeom prst="ellipse">
              <a:avLst/>
            </a:prstGeom>
            <a:noFill/>
            <a:ln w="19050">
              <a:solidFill>
                <a:srgbClr val="CC0000"/>
              </a:solidFill>
              <a:prstDash val="sysDot"/>
              <a:round/>
              <a:headEnd/>
              <a:tailEnd/>
            </a:ln>
          </p:spPr>
          <p:txBody>
            <a:bodyPr wrap="none" anchor="ctr"/>
            <a:lstStyle/>
            <a:p>
              <a:endParaRPr lang="en-US"/>
            </a:p>
          </p:txBody>
        </p:sp>
        <p:sp>
          <p:nvSpPr>
            <p:cNvPr id="164959" name="Line 120"/>
            <p:cNvSpPr>
              <a:spLocks noChangeShapeType="1"/>
            </p:cNvSpPr>
            <p:nvPr/>
          </p:nvSpPr>
          <p:spPr bwMode="auto">
            <a:xfrm>
              <a:off x="484" y="2351"/>
              <a:ext cx="67" cy="1"/>
            </a:xfrm>
            <a:prstGeom prst="line">
              <a:avLst/>
            </a:prstGeom>
            <a:noFill/>
            <a:ln w="4763" cap="rnd">
              <a:solidFill>
                <a:srgbClr val="000000"/>
              </a:solidFill>
              <a:round/>
              <a:headEnd/>
              <a:tailEnd/>
            </a:ln>
          </p:spPr>
          <p:txBody>
            <a:bodyPr/>
            <a:lstStyle/>
            <a:p>
              <a:endParaRPr lang="es-ES"/>
            </a:p>
          </p:txBody>
        </p:sp>
        <p:sp>
          <p:nvSpPr>
            <p:cNvPr id="164960" name="Line 121"/>
            <p:cNvSpPr>
              <a:spLocks noChangeShapeType="1"/>
            </p:cNvSpPr>
            <p:nvPr/>
          </p:nvSpPr>
          <p:spPr bwMode="auto">
            <a:xfrm>
              <a:off x="613" y="2426"/>
              <a:ext cx="1" cy="65"/>
            </a:xfrm>
            <a:prstGeom prst="line">
              <a:avLst/>
            </a:prstGeom>
            <a:noFill/>
            <a:ln w="4763" cap="rnd">
              <a:solidFill>
                <a:srgbClr val="000000"/>
              </a:solidFill>
              <a:round/>
              <a:headEnd/>
              <a:tailEnd/>
            </a:ln>
          </p:spPr>
          <p:txBody>
            <a:bodyPr/>
            <a:lstStyle/>
            <a:p>
              <a:endParaRPr lang="es-ES"/>
            </a:p>
          </p:txBody>
        </p:sp>
        <p:sp>
          <p:nvSpPr>
            <p:cNvPr id="164961" name="Line 122"/>
            <p:cNvSpPr>
              <a:spLocks noChangeShapeType="1"/>
            </p:cNvSpPr>
            <p:nvPr/>
          </p:nvSpPr>
          <p:spPr bwMode="auto">
            <a:xfrm>
              <a:off x="613" y="2221"/>
              <a:ext cx="1" cy="64"/>
            </a:xfrm>
            <a:prstGeom prst="line">
              <a:avLst/>
            </a:prstGeom>
            <a:noFill/>
            <a:ln w="4763" cap="rnd">
              <a:solidFill>
                <a:srgbClr val="000000"/>
              </a:solidFill>
              <a:round/>
              <a:headEnd/>
              <a:tailEnd/>
            </a:ln>
          </p:spPr>
          <p:txBody>
            <a:bodyPr/>
            <a:lstStyle/>
            <a:p>
              <a:endParaRPr lang="es-ES"/>
            </a:p>
          </p:txBody>
        </p:sp>
        <p:sp>
          <p:nvSpPr>
            <p:cNvPr id="164962" name="Line 123"/>
            <p:cNvSpPr>
              <a:spLocks noChangeShapeType="1"/>
            </p:cNvSpPr>
            <p:nvPr/>
          </p:nvSpPr>
          <p:spPr bwMode="auto">
            <a:xfrm>
              <a:off x="494" y="3411"/>
              <a:ext cx="67" cy="1"/>
            </a:xfrm>
            <a:prstGeom prst="line">
              <a:avLst/>
            </a:prstGeom>
            <a:noFill/>
            <a:ln w="4763" cap="rnd">
              <a:solidFill>
                <a:srgbClr val="000000"/>
              </a:solidFill>
              <a:round/>
              <a:headEnd/>
              <a:tailEnd/>
            </a:ln>
          </p:spPr>
          <p:txBody>
            <a:bodyPr/>
            <a:lstStyle/>
            <a:p>
              <a:endParaRPr lang="es-ES"/>
            </a:p>
          </p:txBody>
        </p:sp>
        <p:sp>
          <p:nvSpPr>
            <p:cNvPr id="164963" name="Line 124"/>
            <p:cNvSpPr>
              <a:spLocks noChangeShapeType="1"/>
            </p:cNvSpPr>
            <p:nvPr/>
          </p:nvSpPr>
          <p:spPr bwMode="auto">
            <a:xfrm>
              <a:off x="623" y="3486"/>
              <a:ext cx="1" cy="65"/>
            </a:xfrm>
            <a:prstGeom prst="line">
              <a:avLst/>
            </a:prstGeom>
            <a:noFill/>
            <a:ln w="4763" cap="rnd">
              <a:solidFill>
                <a:srgbClr val="000000"/>
              </a:solidFill>
              <a:round/>
              <a:headEnd/>
              <a:tailEnd/>
            </a:ln>
          </p:spPr>
          <p:txBody>
            <a:bodyPr/>
            <a:lstStyle/>
            <a:p>
              <a:endParaRPr lang="es-ES"/>
            </a:p>
          </p:txBody>
        </p:sp>
        <p:sp>
          <p:nvSpPr>
            <p:cNvPr id="164964" name="Line 125"/>
            <p:cNvSpPr>
              <a:spLocks noChangeShapeType="1"/>
            </p:cNvSpPr>
            <p:nvPr/>
          </p:nvSpPr>
          <p:spPr bwMode="auto">
            <a:xfrm>
              <a:off x="623" y="3281"/>
              <a:ext cx="1" cy="64"/>
            </a:xfrm>
            <a:prstGeom prst="line">
              <a:avLst/>
            </a:prstGeom>
            <a:noFill/>
            <a:ln w="4763" cap="rnd">
              <a:solidFill>
                <a:srgbClr val="000000"/>
              </a:solidFill>
              <a:round/>
              <a:headEnd/>
              <a:tailEnd/>
            </a:ln>
          </p:spPr>
          <p:txBody>
            <a:bodyPr/>
            <a:lstStyle/>
            <a:p>
              <a:endParaRPr lang="es-ES"/>
            </a:p>
          </p:txBody>
        </p:sp>
        <p:sp>
          <p:nvSpPr>
            <p:cNvPr id="164965" name="Line 126"/>
            <p:cNvSpPr>
              <a:spLocks noChangeShapeType="1"/>
            </p:cNvSpPr>
            <p:nvPr/>
          </p:nvSpPr>
          <p:spPr bwMode="auto">
            <a:xfrm>
              <a:off x="490" y="2924"/>
              <a:ext cx="67" cy="1"/>
            </a:xfrm>
            <a:prstGeom prst="line">
              <a:avLst/>
            </a:prstGeom>
            <a:noFill/>
            <a:ln w="4763" cap="rnd">
              <a:solidFill>
                <a:srgbClr val="000000"/>
              </a:solidFill>
              <a:round/>
              <a:headEnd/>
              <a:tailEnd/>
            </a:ln>
          </p:spPr>
          <p:txBody>
            <a:bodyPr/>
            <a:lstStyle/>
            <a:p>
              <a:endParaRPr lang="es-ES"/>
            </a:p>
          </p:txBody>
        </p:sp>
        <p:sp>
          <p:nvSpPr>
            <p:cNvPr id="164966" name="Line 127"/>
            <p:cNvSpPr>
              <a:spLocks noChangeShapeType="1"/>
            </p:cNvSpPr>
            <p:nvPr/>
          </p:nvSpPr>
          <p:spPr bwMode="auto">
            <a:xfrm>
              <a:off x="619" y="2999"/>
              <a:ext cx="1" cy="65"/>
            </a:xfrm>
            <a:prstGeom prst="line">
              <a:avLst/>
            </a:prstGeom>
            <a:noFill/>
            <a:ln w="4763" cap="rnd">
              <a:solidFill>
                <a:srgbClr val="000000"/>
              </a:solidFill>
              <a:round/>
              <a:headEnd/>
              <a:tailEnd/>
            </a:ln>
          </p:spPr>
          <p:txBody>
            <a:bodyPr/>
            <a:lstStyle/>
            <a:p>
              <a:endParaRPr lang="es-ES"/>
            </a:p>
          </p:txBody>
        </p:sp>
        <p:sp>
          <p:nvSpPr>
            <p:cNvPr id="164967" name="Line 128"/>
            <p:cNvSpPr>
              <a:spLocks noChangeShapeType="1"/>
            </p:cNvSpPr>
            <p:nvPr/>
          </p:nvSpPr>
          <p:spPr bwMode="auto">
            <a:xfrm>
              <a:off x="619" y="2794"/>
              <a:ext cx="1" cy="64"/>
            </a:xfrm>
            <a:prstGeom prst="line">
              <a:avLst/>
            </a:prstGeom>
            <a:noFill/>
            <a:ln w="4763" cap="rnd">
              <a:solidFill>
                <a:srgbClr val="000000"/>
              </a:solidFill>
              <a:round/>
              <a:headEnd/>
              <a:tailEnd/>
            </a:ln>
          </p:spPr>
          <p:txBody>
            <a:bodyPr/>
            <a:lstStyle/>
            <a:p>
              <a:endParaRPr lang="es-ES"/>
            </a:p>
          </p:txBody>
        </p:sp>
      </p:grpSp>
      <p:grpSp>
        <p:nvGrpSpPr>
          <p:cNvPr id="164867" name="21 Grupo"/>
          <p:cNvGrpSpPr>
            <a:grpSpLocks/>
          </p:cNvGrpSpPr>
          <p:nvPr/>
        </p:nvGrpSpPr>
        <p:grpSpPr bwMode="auto">
          <a:xfrm>
            <a:off x="323850" y="188913"/>
            <a:ext cx="4319588" cy="396875"/>
            <a:chOff x="323528" y="188640"/>
            <a:chExt cx="4968552" cy="396935"/>
          </a:xfrm>
        </p:grpSpPr>
        <p:sp>
          <p:nvSpPr>
            <p:cNvPr id="164872" name="22 CuadroTexto"/>
            <p:cNvSpPr txBox="1">
              <a:spLocks noChangeArrowheads="1"/>
            </p:cNvSpPr>
            <p:nvPr/>
          </p:nvSpPr>
          <p:spPr bwMode="auto">
            <a:xfrm>
              <a:off x="716118" y="188640"/>
              <a:ext cx="4179720" cy="396935"/>
            </a:xfrm>
            <a:prstGeom prst="rect">
              <a:avLst/>
            </a:prstGeom>
            <a:solidFill>
              <a:srgbClr val="FFF8EF"/>
            </a:solidFill>
            <a:ln w="9525">
              <a:noFill/>
              <a:miter lim="800000"/>
              <a:headEnd/>
              <a:tailEnd/>
            </a:ln>
          </p:spPr>
          <p:txBody>
            <a:bodyPr wrap="none">
              <a:spAutoFit/>
            </a:bodyPr>
            <a:lstStyle/>
            <a:p>
              <a:pPr algn="ctr"/>
              <a:r>
                <a:rPr lang="es-ES" sz="2000" b="1">
                  <a:solidFill>
                    <a:srgbClr val="000099"/>
                  </a:solidFill>
                  <a:cs typeface="Arial" charset="0"/>
                </a:rPr>
                <a:t>RESULTADOS Y DISCUSION</a:t>
              </a:r>
            </a:p>
          </p:txBody>
        </p:sp>
        <p:sp>
          <p:nvSpPr>
            <p:cNvPr id="101" name="100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grpSp>
      <p:sp>
        <p:nvSpPr>
          <p:cNvPr id="164868" name="Rectangle 70"/>
          <p:cNvSpPr>
            <a:spLocks noChangeArrowheads="1"/>
          </p:cNvSpPr>
          <p:nvPr/>
        </p:nvSpPr>
        <p:spPr bwMode="auto">
          <a:xfrm>
            <a:off x="179388" y="549275"/>
            <a:ext cx="3960812" cy="576263"/>
          </a:xfrm>
          <a:prstGeom prst="rect">
            <a:avLst/>
          </a:prstGeom>
          <a:noFill/>
          <a:ln w="9525">
            <a:noFill/>
            <a:miter lim="800000"/>
            <a:headEnd/>
            <a:tailEnd/>
          </a:ln>
        </p:spPr>
        <p:txBody>
          <a:bodyPr/>
          <a:lstStyle/>
          <a:p>
            <a:pPr algn="just">
              <a:lnSpc>
                <a:spcPct val="50000"/>
              </a:lnSpc>
              <a:spcBef>
                <a:spcPct val="50000"/>
              </a:spcBef>
              <a:buFontTx/>
              <a:buChar char="•"/>
            </a:pPr>
            <a:endParaRPr lang="en-US" sz="1600">
              <a:solidFill>
                <a:srgbClr val="000099"/>
              </a:solidFill>
              <a:latin typeface="Verdana" pitchFamily="34" charset="0"/>
            </a:endParaRPr>
          </a:p>
          <a:p>
            <a:pPr algn="ctr">
              <a:lnSpc>
                <a:spcPct val="50000"/>
              </a:lnSpc>
              <a:spcBef>
                <a:spcPct val="50000"/>
              </a:spcBef>
            </a:pPr>
            <a:r>
              <a:rPr lang="en-US" sz="2000" b="1"/>
              <a:t>Condiciones de secado</a:t>
            </a:r>
          </a:p>
        </p:txBody>
      </p:sp>
      <p:sp>
        <p:nvSpPr>
          <p:cNvPr id="164870" name="Rectangle 11"/>
          <p:cNvSpPr>
            <a:spLocks noChangeArrowheads="1"/>
          </p:cNvSpPr>
          <p:nvPr/>
        </p:nvSpPr>
        <p:spPr bwMode="auto">
          <a:xfrm>
            <a:off x="3635375" y="679450"/>
            <a:ext cx="4595813" cy="400050"/>
          </a:xfrm>
          <a:prstGeom prst="rect">
            <a:avLst/>
          </a:prstGeom>
          <a:noFill/>
          <a:ln w="9525">
            <a:noFill/>
            <a:miter lim="800000"/>
            <a:headEnd/>
            <a:tailEnd/>
          </a:ln>
        </p:spPr>
        <p:txBody>
          <a:bodyPr>
            <a:spAutoFit/>
          </a:bodyPr>
          <a:lstStyle/>
          <a:p>
            <a:pPr algn="ctr">
              <a:spcBef>
                <a:spcPct val="50000"/>
              </a:spcBef>
            </a:pPr>
            <a:r>
              <a:rPr lang="en-US" b="1"/>
              <a:t>Materiales secados al aire a 110 ºC</a:t>
            </a:r>
            <a:r>
              <a:rPr lang="en-US" sz="2000" b="1"/>
              <a:t> </a:t>
            </a:r>
          </a:p>
        </p:txBody>
      </p:sp>
      <p:sp>
        <p:nvSpPr>
          <p:cNvPr id="105" name="Rectangle 24"/>
          <p:cNvSpPr>
            <a:spLocks noChangeArrowheads="1"/>
          </p:cNvSpPr>
          <p:nvPr/>
        </p:nvSpPr>
        <p:spPr bwMode="auto">
          <a:xfrm>
            <a:off x="250825" y="1341438"/>
            <a:ext cx="8280400" cy="493712"/>
          </a:xfrm>
          <a:prstGeom prst="rect">
            <a:avLst/>
          </a:prstGeom>
          <a:noFill/>
          <a:ln w="9525">
            <a:noFill/>
            <a:miter lim="800000"/>
            <a:headEnd/>
            <a:tailEnd/>
          </a:ln>
        </p:spPr>
        <p:txBody>
          <a:bodyPr>
            <a:spAutoFit/>
          </a:bodyPr>
          <a:lstStyle/>
          <a:p>
            <a:pPr algn="ctr">
              <a:lnSpc>
                <a:spcPct val="60000"/>
              </a:lnSpc>
              <a:spcBef>
                <a:spcPct val="70000"/>
              </a:spcBef>
            </a:pPr>
            <a:r>
              <a:rPr lang="es-ES" sz="1500" b="1">
                <a:solidFill>
                  <a:srgbClr val="CC0000"/>
                </a:solidFill>
              </a:rPr>
              <a:t>Los grupos amino secundarios se oxidan a grupos oxima, -C=N-OH, </a:t>
            </a:r>
          </a:p>
          <a:p>
            <a:pPr algn="ctr">
              <a:lnSpc>
                <a:spcPct val="60000"/>
              </a:lnSpc>
              <a:spcBef>
                <a:spcPct val="50000"/>
              </a:spcBef>
            </a:pPr>
            <a:r>
              <a:rPr lang="es-ES" sz="1500" b="1">
                <a:solidFill>
                  <a:srgbClr val="CC0000"/>
                </a:solidFill>
              </a:rPr>
              <a:t>y simultáneamente se pierden grupos amino primarios  </a:t>
            </a:r>
          </a:p>
        </p:txBody>
      </p:sp>
      <p:sp>
        <p:nvSpPr>
          <p:cNvPr id="106" name="Text Box 16"/>
          <p:cNvSpPr txBox="1">
            <a:spLocks noChangeArrowheads="1"/>
          </p:cNvSpPr>
          <p:nvPr/>
        </p:nvSpPr>
        <p:spPr bwMode="auto">
          <a:xfrm>
            <a:off x="899592" y="6453336"/>
            <a:ext cx="5264431" cy="307777"/>
          </a:xfrm>
          <a:prstGeom prst="rect">
            <a:avLst/>
          </a:prstGeom>
          <a:noFill/>
          <a:ln w="9525">
            <a:noFill/>
            <a:miter lim="800000"/>
            <a:headEnd/>
            <a:tailEnd/>
          </a:ln>
        </p:spPr>
        <p:txBody>
          <a:bodyPr wrap="square">
            <a:spAutoFit/>
          </a:bodyPr>
          <a:lstStyle/>
          <a:p>
            <a:r>
              <a:rPr lang="en-US" sz="1400" b="1" dirty="0">
                <a:solidFill>
                  <a:srgbClr val="990000"/>
                </a:solidFill>
              </a:rPr>
              <a:t>Calleja et al. </a:t>
            </a:r>
            <a:r>
              <a:rPr lang="en-US" sz="1400" b="1" i="1" dirty="0">
                <a:solidFill>
                  <a:srgbClr val="990000"/>
                </a:solidFill>
              </a:rPr>
              <a:t>Top. </a:t>
            </a:r>
            <a:r>
              <a:rPr lang="en-US" sz="1400" b="1" i="1" dirty="0" err="1">
                <a:solidFill>
                  <a:srgbClr val="990000"/>
                </a:solidFill>
              </a:rPr>
              <a:t>Catal</a:t>
            </a:r>
            <a:r>
              <a:rPr lang="en-US" sz="1400" b="1" i="1" dirty="0" smtClean="0">
                <a:solidFill>
                  <a:srgbClr val="990000"/>
                </a:solidFill>
              </a:rPr>
              <a:t>. </a:t>
            </a:r>
            <a:r>
              <a:rPr lang="en-US" sz="1400" b="1" dirty="0" smtClean="0">
                <a:solidFill>
                  <a:srgbClr val="990000"/>
                </a:solidFill>
              </a:rPr>
              <a:t>54 </a:t>
            </a:r>
            <a:r>
              <a:rPr lang="en-US" sz="1400" b="1" dirty="0">
                <a:solidFill>
                  <a:srgbClr val="990000"/>
                </a:solidFill>
              </a:rPr>
              <a:t>(2011) 135-145</a:t>
            </a:r>
            <a:endParaRPr lang="en-US" sz="1400" dirty="0">
              <a:solidFill>
                <a:srgbClr val="990000"/>
              </a:solidFill>
            </a:endParaRPr>
          </a:p>
        </p:txBody>
      </p:sp>
      <p:sp>
        <p:nvSpPr>
          <p:cNvPr id="107" name="Text Box 106"/>
          <p:cNvSpPr txBox="1">
            <a:spLocks noChangeArrowheads="1"/>
          </p:cNvSpPr>
          <p:nvPr/>
        </p:nvSpPr>
        <p:spPr bwMode="auto">
          <a:xfrm>
            <a:off x="5950251" y="3140968"/>
            <a:ext cx="2331087" cy="523220"/>
          </a:xfrm>
          <a:prstGeom prst="rect">
            <a:avLst/>
          </a:prstGeom>
          <a:noFill/>
          <a:ln w="9525">
            <a:noFill/>
            <a:miter lim="800000"/>
            <a:headEnd/>
            <a:tailEnd/>
          </a:ln>
        </p:spPr>
        <p:txBody>
          <a:bodyPr wrap="none">
            <a:spAutoFit/>
          </a:bodyPr>
          <a:lstStyle/>
          <a:p>
            <a:pPr algn="ctr"/>
            <a:r>
              <a:rPr lang="en-US" sz="1400" b="1" dirty="0">
                <a:solidFill>
                  <a:srgbClr val="008000"/>
                </a:solidFill>
              </a:rPr>
              <a:t>Jones et al. </a:t>
            </a:r>
            <a:r>
              <a:rPr lang="en-US" sz="1400" b="1" i="1" dirty="0">
                <a:solidFill>
                  <a:srgbClr val="008000"/>
                </a:solidFill>
              </a:rPr>
              <a:t>Energy Fuels</a:t>
            </a:r>
          </a:p>
          <a:p>
            <a:pPr algn="ctr"/>
            <a:r>
              <a:rPr lang="en-US" sz="1400" b="1" dirty="0">
                <a:solidFill>
                  <a:srgbClr val="008000"/>
                </a:solidFill>
              </a:rPr>
              <a:t>25 (2011) 2416-2425</a:t>
            </a:r>
            <a:endParaRPr lang="en-US" sz="1400" dirty="0">
              <a:solidFill>
                <a:srgbClr val="008000"/>
              </a:solidFill>
            </a:endParaRPr>
          </a:p>
        </p:txBody>
      </p:sp>
      <p:sp>
        <p:nvSpPr>
          <p:cNvPr id="108" name="Rectangle 24"/>
          <p:cNvSpPr>
            <a:spLocks noChangeArrowheads="1"/>
          </p:cNvSpPr>
          <p:nvPr/>
        </p:nvSpPr>
        <p:spPr bwMode="auto">
          <a:xfrm>
            <a:off x="5435600" y="2276475"/>
            <a:ext cx="3240088" cy="915988"/>
          </a:xfrm>
          <a:prstGeom prst="rect">
            <a:avLst/>
          </a:prstGeom>
          <a:noFill/>
          <a:ln w="9525">
            <a:noFill/>
            <a:miter lim="800000"/>
            <a:headEnd/>
            <a:tailEnd/>
          </a:ln>
        </p:spPr>
        <p:txBody>
          <a:bodyPr>
            <a:spAutoFit/>
          </a:bodyPr>
          <a:lstStyle/>
          <a:p>
            <a:pPr algn="ctr">
              <a:spcBef>
                <a:spcPct val="70000"/>
              </a:spcBef>
            </a:pPr>
            <a:r>
              <a:rPr lang="es-ES" b="1" dirty="0" err="1">
                <a:solidFill>
                  <a:srgbClr val="008000"/>
                </a:solidFill>
              </a:rPr>
              <a:t>By</a:t>
            </a:r>
            <a:r>
              <a:rPr lang="es-ES" b="1" dirty="0">
                <a:solidFill>
                  <a:srgbClr val="008000"/>
                </a:solidFill>
              </a:rPr>
              <a:t> </a:t>
            </a:r>
            <a:r>
              <a:rPr lang="es-ES" b="1" dirty="0" err="1">
                <a:solidFill>
                  <a:srgbClr val="008000"/>
                </a:solidFill>
              </a:rPr>
              <a:t>using</a:t>
            </a:r>
            <a:r>
              <a:rPr lang="es-ES" b="1" dirty="0">
                <a:solidFill>
                  <a:srgbClr val="008000"/>
                </a:solidFill>
              </a:rPr>
              <a:t> XPS </a:t>
            </a:r>
            <a:r>
              <a:rPr lang="es-ES" b="1" dirty="0" err="1">
                <a:solidFill>
                  <a:srgbClr val="008000"/>
                </a:solidFill>
              </a:rPr>
              <a:t>the</a:t>
            </a:r>
            <a:r>
              <a:rPr lang="es-ES" b="1" dirty="0">
                <a:solidFill>
                  <a:srgbClr val="008000"/>
                </a:solidFill>
              </a:rPr>
              <a:t> </a:t>
            </a:r>
            <a:r>
              <a:rPr lang="es-ES" b="1" dirty="0" err="1">
                <a:solidFill>
                  <a:srgbClr val="008000"/>
                </a:solidFill>
              </a:rPr>
              <a:t>reaction</a:t>
            </a:r>
            <a:r>
              <a:rPr lang="es-ES" b="1" dirty="0">
                <a:solidFill>
                  <a:srgbClr val="008000"/>
                </a:solidFill>
              </a:rPr>
              <a:t> </a:t>
            </a:r>
            <a:r>
              <a:rPr lang="es-ES" b="1" dirty="0" err="1">
                <a:solidFill>
                  <a:srgbClr val="008000"/>
                </a:solidFill>
              </a:rPr>
              <a:t>products</a:t>
            </a:r>
            <a:r>
              <a:rPr lang="es-ES" b="1" dirty="0">
                <a:solidFill>
                  <a:srgbClr val="008000"/>
                </a:solidFill>
              </a:rPr>
              <a:t> </a:t>
            </a:r>
            <a:r>
              <a:rPr lang="es-ES" b="1" dirty="0" err="1">
                <a:solidFill>
                  <a:srgbClr val="008000"/>
                </a:solidFill>
              </a:rPr>
              <a:t>were</a:t>
            </a:r>
            <a:r>
              <a:rPr lang="es-ES" b="1" dirty="0">
                <a:solidFill>
                  <a:srgbClr val="008000"/>
                </a:solidFill>
              </a:rPr>
              <a:t> </a:t>
            </a:r>
            <a:r>
              <a:rPr lang="es-ES" b="1" dirty="0" err="1">
                <a:solidFill>
                  <a:srgbClr val="008000"/>
                </a:solidFill>
              </a:rPr>
              <a:t>identified</a:t>
            </a:r>
            <a:r>
              <a:rPr lang="es-ES" b="1" dirty="0">
                <a:solidFill>
                  <a:srgbClr val="008000"/>
                </a:solidFill>
              </a:rPr>
              <a:t> as </a:t>
            </a:r>
            <a:r>
              <a:rPr lang="en-GB" b="1" dirty="0">
                <a:solidFill>
                  <a:srgbClr val="008000"/>
                </a:solidFill>
              </a:rPr>
              <a:t>amides (R‑C=O‑NH‑)</a:t>
            </a:r>
            <a:r>
              <a:rPr lang="en-GB" b="1" dirty="0">
                <a:solidFill>
                  <a:srgbClr val="33CC33"/>
                </a:solidFill>
              </a:rPr>
              <a:t> </a:t>
            </a:r>
            <a:endParaRPr lang="es-ES" b="1" dirty="0">
              <a:solidFill>
                <a:srgbClr val="33CC33"/>
              </a:solidFill>
            </a:endParaRPr>
          </a:p>
        </p:txBody>
      </p:sp>
      <p:sp>
        <p:nvSpPr>
          <p:cNvPr id="109" name="108 CuadroTexto"/>
          <p:cNvSpPr txBox="1"/>
          <p:nvPr/>
        </p:nvSpPr>
        <p:spPr>
          <a:xfrm>
            <a:off x="7092280" y="188640"/>
            <a:ext cx="864339" cy="369332"/>
          </a:xfrm>
          <a:prstGeom prst="rect">
            <a:avLst/>
          </a:prstGeom>
          <a:solidFill>
            <a:srgbClr val="FFFF00"/>
          </a:solidFill>
        </p:spPr>
        <p:txBody>
          <a:bodyPr wrap="none" rtlCol="0">
            <a:spAutoFit/>
          </a:bodyPr>
          <a:lstStyle/>
          <a:p>
            <a:r>
              <a:rPr lang="es-ES" b="1" dirty="0" smtClean="0">
                <a:solidFill>
                  <a:srgbClr val="3333FF"/>
                </a:solidFill>
              </a:rPr>
              <a:t>oculta</a:t>
            </a:r>
            <a:endParaRPr lang="es-ES" b="1" dirty="0">
              <a:solidFill>
                <a:srgbClr val="3333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38722"/>
                                        </p:tgtEl>
                                        <p:attrNameLst>
                                          <p:attrName>style.visibility</p:attrName>
                                        </p:attrNameLst>
                                      </p:cBhvr>
                                      <p:to>
                                        <p:strVal val="visible"/>
                                      </p:to>
                                    </p:set>
                                    <p:animEffect transition="in" filter="wipe(down)">
                                      <p:cBhvr>
                                        <p:cTn id="7" dur="500"/>
                                        <p:tgtEl>
                                          <p:spTgt spid="23872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5"/>
                                        </p:tgtEl>
                                        <p:attrNameLst>
                                          <p:attrName>style.visibility</p:attrName>
                                        </p:attrNameLst>
                                      </p:cBhvr>
                                      <p:to>
                                        <p:strVal val="visible"/>
                                      </p:to>
                                    </p:set>
                                    <p:animEffect transition="in" filter="wipe(down)">
                                      <p:cBhvr>
                                        <p:cTn id="10" dur="500"/>
                                        <p:tgtEl>
                                          <p:spTgt spid="10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8"/>
                                        </p:tgtEl>
                                        <p:attrNameLst>
                                          <p:attrName>style.visibility</p:attrName>
                                        </p:attrNameLst>
                                      </p:cBhvr>
                                      <p:to>
                                        <p:strVal val="visible"/>
                                      </p:to>
                                    </p:set>
                                    <p:animEffect transition="in" filter="wipe(down)">
                                      <p:cBhvr>
                                        <p:cTn id="13"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722" grpId="0"/>
      <p:bldP spid="105" grpId="0"/>
      <p:bldP spid="10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CuadroTexto 12"/>
          <p:cNvSpPr txBox="1">
            <a:spLocks noChangeArrowheads="1"/>
          </p:cNvSpPr>
          <p:nvPr/>
        </p:nvSpPr>
        <p:spPr bwMode="auto">
          <a:xfrm>
            <a:off x="5789688" y="5085184"/>
            <a:ext cx="3600127" cy="584775"/>
          </a:xfrm>
          <a:prstGeom prst="rect">
            <a:avLst/>
          </a:prstGeom>
          <a:noFill/>
          <a:ln w="9525">
            <a:noFill/>
            <a:miter lim="800000"/>
            <a:headEnd/>
            <a:tailEnd/>
          </a:ln>
        </p:spPr>
        <p:txBody>
          <a:bodyPr wrap="square">
            <a:spAutoFit/>
          </a:bodyPr>
          <a:lstStyle/>
          <a:p>
            <a:pPr algn="ctr"/>
            <a:r>
              <a:rPr lang="es-ES" sz="1600" b="1" dirty="0" err="1" smtClean="0">
                <a:solidFill>
                  <a:srgbClr val="FF0000"/>
                </a:solidFill>
                <a:cs typeface="Arial" charset="0"/>
              </a:rPr>
              <a:t>Larger</a:t>
            </a:r>
            <a:r>
              <a:rPr lang="es-ES" sz="1600" b="1" dirty="0" smtClean="0">
                <a:solidFill>
                  <a:srgbClr val="FF0000"/>
                </a:solidFill>
                <a:cs typeface="Arial" charset="0"/>
              </a:rPr>
              <a:t> </a:t>
            </a:r>
            <a:r>
              <a:rPr lang="es-ES" sz="1600" b="1" dirty="0" err="1" smtClean="0">
                <a:solidFill>
                  <a:srgbClr val="FF0000"/>
                </a:solidFill>
                <a:cs typeface="Arial" charset="0"/>
              </a:rPr>
              <a:t>pore</a:t>
            </a:r>
            <a:r>
              <a:rPr lang="es-ES" sz="1600" b="1" dirty="0" smtClean="0">
                <a:solidFill>
                  <a:srgbClr val="FF0000"/>
                </a:solidFill>
                <a:cs typeface="Arial" charset="0"/>
              </a:rPr>
              <a:t> </a:t>
            </a:r>
            <a:r>
              <a:rPr lang="es-ES" sz="1600" b="1" dirty="0" err="1" smtClean="0">
                <a:solidFill>
                  <a:srgbClr val="FF0000"/>
                </a:solidFill>
                <a:cs typeface="Arial" charset="0"/>
              </a:rPr>
              <a:t>diameter</a:t>
            </a:r>
            <a:endParaRPr lang="es-ES" sz="1600" b="1" dirty="0" smtClean="0">
              <a:solidFill>
                <a:srgbClr val="FF0000"/>
              </a:solidFill>
              <a:cs typeface="Arial" charset="0"/>
            </a:endParaRPr>
          </a:p>
          <a:p>
            <a:pPr algn="ctr"/>
            <a:r>
              <a:rPr lang="es-ES" sz="1600" b="1" dirty="0" err="1" smtClean="0">
                <a:solidFill>
                  <a:srgbClr val="FF0000"/>
                </a:solidFill>
                <a:cs typeface="Arial" charset="0"/>
              </a:rPr>
              <a:t>Same</a:t>
            </a:r>
            <a:r>
              <a:rPr lang="es-ES" sz="1600" b="1" dirty="0" smtClean="0">
                <a:solidFill>
                  <a:srgbClr val="FF0000"/>
                </a:solidFill>
                <a:cs typeface="Arial" charset="0"/>
              </a:rPr>
              <a:t> </a:t>
            </a:r>
            <a:r>
              <a:rPr lang="es-ES" sz="1600" b="1" dirty="0" err="1" smtClean="0">
                <a:solidFill>
                  <a:srgbClr val="FF0000"/>
                </a:solidFill>
                <a:cs typeface="Arial" charset="0"/>
              </a:rPr>
              <a:t>pore</a:t>
            </a:r>
            <a:r>
              <a:rPr lang="es-ES" sz="1600" b="1" dirty="0" smtClean="0">
                <a:solidFill>
                  <a:srgbClr val="FF0000"/>
                </a:solidFill>
                <a:cs typeface="Arial" charset="0"/>
              </a:rPr>
              <a:t> </a:t>
            </a:r>
            <a:r>
              <a:rPr lang="es-ES" sz="1600" b="1" dirty="0" err="1" smtClean="0">
                <a:solidFill>
                  <a:srgbClr val="FF0000"/>
                </a:solidFill>
                <a:cs typeface="Arial" charset="0"/>
              </a:rPr>
              <a:t>volume</a:t>
            </a:r>
            <a:endParaRPr lang="es-ES" sz="1600" b="1" dirty="0" smtClean="0">
              <a:solidFill>
                <a:srgbClr val="FF0000"/>
              </a:solidFill>
              <a:cs typeface="Arial" charset="0"/>
            </a:endParaRPr>
          </a:p>
        </p:txBody>
      </p:sp>
      <p:sp>
        <p:nvSpPr>
          <p:cNvPr id="25" name="Flecha abajo 11"/>
          <p:cNvSpPr/>
          <p:nvPr/>
        </p:nvSpPr>
        <p:spPr>
          <a:xfrm>
            <a:off x="7452320" y="4853862"/>
            <a:ext cx="139700" cy="260350"/>
          </a:xfrm>
          <a:prstGeom prst="downArrow">
            <a:avLst/>
          </a:prstGeom>
          <a:solidFill>
            <a:srgbClr val="00B0F0"/>
          </a:solidFill>
          <a:ln w="9525" cap="flat" cmpd="sng" algn="ctr">
            <a:solidFill>
              <a:srgbClr val="000099"/>
            </a:solidFill>
            <a:prstDash val="solid"/>
          </a:ln>
          <a:effectLst/>
        </p:spPr>
        <p:txBody>
          <a:bodyPr anchor="ctr"/>
          <a:lstStyle/>
          <a:p>
            <a:pPr algn="ctr" fontAlgn="auto">
              <a:spcBef>
                <a:spcPts val="0"/>
              </a:spcBef>
              <a:spcAft>
                <a:spcPts val="0"/>
              </a:spcAft>
              <a:defRPr/>
            </a:pPr>
            <a:endParaRPr lang="es-ES" kern="0">
              <a:solidFill>
                <a:sysClr val="window" lastClr="FFFFFF"/>
              </a:solidFill>
              <a:latin typeface="Arial"/>
            </a:endParaRPr>
          </a:p>
        </p:txBody>
      </p:sp>
      <p:sp>
        <p:nvSpPr>
          <p:cNvPr id="20" name="Text Box 128"/>
          <p:cNvSpPr txBox="1">
            <a:spLocks noChangeArrowheads="1"/>
          </p:cNvSpPr>
          <p:nvPr/>
        </p:nvSpPr>
        <p:spPr bwMode="auto">
          <a:xfrm>
            <a:off x="1619672" y="6550223"/>
            <a:ext cx="3744416" cy="307777"/>
          </a:xfrm>
          <a:prstGeom prst="rect">
            <a:avLst/>
          </a:prstGeom>
          <a:noFill/>
          <a:ln w="9525">
            <a:noFill/>
            <a:miter lim="800000"/>
            <a:headEnd/>
            <a:tailEnd/>
          </a:ln>
        </p:spPr>
        <p:txBody>
          <a:bodyPr wrap="square">
            <a:spAutoFit/>
          </a:bodyPr>
          <a:lstStyle/>
          <a:p>
            <a:r>
              <a:rPr lang="en-US" sz="1400" b="1" dirty="0">
                <a:solidFill>
                  <a:srgbClr val="990000"/>
                </a:solidFill>
              </a:rPr>
              <a:t>Calleja et al. </a:t>
            </a:r>
            <a:r>
              <a:rPr lang="en-US" sz="1400" b="1" i="1" dirty="0" smtClean="0">
                <a:solidFill>
                  <a:srgbClr val="990000"/>
                </a:solidFill>
              </a:rPr>
              <a:t>Adsorption </a:t>
            </a:r>
            <a:r>
              <a:rPr lang="en-US" sz="1400" b="1" dirty="0" smtClean="0">
                <a:solidFill>
                  <a:srgbClr val="990000"/>
                </a:solidFill>
              </a:rPr>
              <a:t>In </a:t>
            </a:r>
            <a:r>
              <a:rPr lang="en-US" sz="1400" b="1" dirty="0">
                <a:solidFill>
                  <a:srgbClr val="990000"/>
                </a:solidFill>
              </a:rPr>
              <a:t>Press (2013)</a:t>
            </a:r>
            <a:endParaRPr lang="en-US" sz="1400" dirty="0">
              <a:solidFill>
                <a:srgbClr val="990000"/>
              </a:solidFill>
            </a:endParaRPr>
          </a:p>
        </p:txBody>
      </p:sp>
      <p:sp>
        <p:nvSpPr>
          <p:cNvPr id="34" name="Text Box 58"/>
          <p:cNvSpPr txBox="1">
            <a:spLocks noChangeArrowheads="1"/>
          </p:cNvSpPr>
          <p:nvPr/>
        </p:nvSpPr>
        <p:spPr bwMode="auto">
          <a:xfrm>
            <a:off x="472331" y="724694"/>
            <a:ext cx="7412037" cy="400050"/>
          </a:xfrm>
          <a:prstGeom prst="rect">
            <a:avLst/>
          </a:prstGeom>
          <a:noFill/>
          <a:ln w="9525">
            <a:noFill/>
            <a:miter lim="800000"/>
            <a:headEnd/>
            <a:tailEnd/>
          </a:ln>
        </p:spPr>
        <p:txBody>
          <a:bodyPr>
            <a:spAutoFit/>
          </a:bodyPr>
          <a:lstStyle/>
          <a:p>
            <a:pPr>
              <a:spcBef>
                <a:spcPct val="50000"/>
              </a:spcBef>
            </a:pPr>
            <a:r>
              <a:rPr lang="es-ES" sz="2000" b="1" dirty="0">
                <a:latin typeface="Times New Roman" pitchFamily="18" charset="0"/>
              </a:rPr>
              <a:t> </a:t>
            </a:r>
            <a:r>
              <a:rPr lang="es-ES" sz="2000" b="1" dirty="0" err="1" smtClean="0">
                <a:cs typeface="Arial" charset="0"/>
              </a:rPr>
              <a:t>Characterization</a:t>
            </a:r>
            <a:r>
              <a:rPr lang="es-ES" sz="2000" b="1" dirty="0" smtClean="0">
                <a:cs typeface="Arial" charset="0"/>
              </a:rPr>
              <a:t> of </a:t>
            </a:r>
            <a:r>
              <a:rPr lang="es-ES" sz="2000" b="1" dirty="0" smtClean="0">
                <a:solidFill>
                  <a:srgbClr val="C00000"/>
                </a:solidFill>
                <a:cs typeface="Arial" charset="0"/>
              </a:rPr>
              <a:t>PE-</a:t>
            </a:r>
            <a:r>
              <a:rPr lang="es-ES" sz="2000" b="1" dirty="0" err="1" smtClean="0">
                <a:solidFill>
                  <a:srgbClr val="C00000"/>
                </a:solidFill>
                <a:cs typeface="Arial" charset="0"/>
              </a:rPr>
              <a:t>SBA15</a:t>
            </a:r>
            <a:r>
              <a:rPr lang="es-ES" sz="2000" b="1" dirty="0" smtClean="0">
                <a:cs typeface="Arial" charset="0"/>
              </a:rPr>
              <a:t> </a:t>
            </a:r>
            <a:r>
              <a:rPr lang="es-ES" sz="2000" b="1" dirty="0" err="1" smtClean="0">
                <a:cs typeface="Arial" charset="0"/>
              </a:rPr>
              <a:t>supports</a:t>
            </a:r>
            <a:endParaRPr lang="es-ES" sz="2000" b="1" dirty="0">
              <a:cs typeface="Arial" charset="0"/>
            </a:endParaRPr>
          </a:p>
        </p:txBody>
      </p:sp>
      <p:sp>
        <p:nvSpPr>
          <p:cNvPr id="35" name="CuadroTexto 1"/>
          <p:cNvSpPr txBox="1"/>
          <p:nvPr/>
        </p:nvSpPr>
        <p:spPr>
          <a:xfrm>
            <a:off x="2771800" y="1124744"/>
            <a:ext cx="2308645" cy="369332"/>
          </a:xfrm>
          <a:prstGeom prst="rect">
            <a:avLst/>
          </a:prstGeom>
          <a:noFill/>
        </p:spPr>
        <p:txBody>
          <a:bodyPr wrap="none">
            <a:spAutoFit/>
          </a:bodyPr>
          <a:lstStyle/>
          <a:p>
            <a:pPr fontAlgn="auto">
              <a:spcBef>
                <a:spcPts val="0"/>
              </a:spcBef>
              <a:spcAft>
                <a:spcPts val="0"/>
              </a:spcAft>
              <a:defRPr/>
            </a:pPr>
            <a:r>
              <a:rPr lang="es-ES" b="1" kern="0" dirty="0" err="1" smtClean="0">
                <a:solidFill>
                  <a:srgbClr val="000099"/>
                </a:solidFill>
                <a:latin typeface="Arial" pitchFamily="34" charset="0"/>
                <a:cs typeface="Arial" pitchFamily="34" charset="0"/>
              </a:rPr>
              <a:t>N</a:t>
            </a:r>
            <a:r>
              <a:rPr lang="es-ES" b="1" kern="0" baseline="-25000" dirty="0" err="1" smtClean="0">
                <a:solidFill>
                  <a:srgbClr val="000099"/>
                </a:solidFill>
                <a:latin typeface="Arial" pitchFamily="34" charset="0"/>
                <a:cs typeface="Arial" pitchFamily="34" charset="0"/>
              </a:rPr>
              <a:t>2</a:t>
            </a:r>
            <a:r>
              <a:rPr lang="es-ES" b="1" kern="0" dirty="0" smtClean="0">
                <a:solidFill>
                  <a:srgbClr val="000099"/>
                </a:solidFill>
                <a:latin typeface="Arial" pitchFamily="34" charset="0"/>
                <a:cs typeface="Arial" pitchFamily="34" charset="0"/>
              </a:rPr>
              <a:t> </a:t>
            </a:r>
            <a:r>
              <a:rPr lang="es-ES" b="1" kern="0" dirty="0" err="1" smtClean="0">
                <a:solidFill>
                  <a:srgbClr val="000099"/>
                </a:solidFill>
                <a:latin typeface="Arial" pitchFamily="34" charset="0"/>
                <a:cs typeface="Arial" pitchFamily="34" charset="0"/>
              </a:rPr>
              <a:t>adsorption</a:t>
            </a:r>
            <a:r>
              <a:rPr lang="es-ES" b="1" kern="0" dirty="0" smtClean="0">
                <a:solidFill>
                  <a:srgbClr val="000099"/>
                </a:solidFill>
                <a:latin typeface="Arial" pitchFamily="34" charset="0"/>
                <a:cs typeface="Arial" pitchFamily="34" charset="0"/>
              </a:rPr>
              <a:t>, </a:t>
            </a:r>
            <a:r>
              <a:rPr lang="es-ES" b="1" kern="0" dirty="0">
                <a:solidFill>
                  <a:srgbClr val="000099"/>
                </a:solidFill>
                <a:latin typeface="Arial" pitchFamily="34" charset="0"/>
                <a:cs typeface="Arial" pitchFamily="34" charset="0"/>
              </a:rPr>
              <a:t>77 K</a:t>
            </a:r>
          </a:p>
        </p:txBody>
      </p:sp>
      <p:sp>
        <p:nvSpPr>
          <p:cNvPr id="73" name="CuadroTexto 4"/>
          <p:cNvSpPr txBox="1">
            <a:spLocks noChangeArrowheads="1"/>
          </p:cNvSpPr>
          <p:nvPr/>
        </p:nvSpPr>
        <p:spPr bwMode="auto">
          <a:xfrm>
            <a:off x="6084168" y="4241405"/>
            <a:ext cx="3024336" cy="584775"/>
          </a:xfrm>
          <a:prstGeom prst="rect">
            <a:avLst/>
          </a:prstGeom>
          <a:noFill/>
          <a:ln w="9525">
            <a:noFill/>
            <a:miter lim="800000"/>
            <a:headEnd/>
            <a:tailEnd/>
          </a:ln>
        </p:spPr>
        <p:txBody>
          <a:bodyPr wrap="square">
            <a:spAutoFit/>
          </a:bodyPr>
          <a:lstStyle/>
          <a:p>
            <a:pPr algn="ctr"/>
            <a:r>
              <a:rPr lang="es-ES" sz="1600" b="1" dirty="0" err="1" smtClean="0">
                <a:solidFill>
                  <a:srgbClr val="000099"/>
                </a:solidFill>
                <a:cs typeface="Arial" charset="0"/>
              </a:rPr>
              <a:t>Low</a:t>
            </a:r>
            <a:r>
              <a:rPr lang="es-ES" sz="1600" b="1" dirty="0" smtClean="0">
                <a:solidFill>
                  <a:srgbClr val="000099"/>
                </a:solidFill>
                <a:cs typeface="Arial" charset="0"/>
              </a:rPr>
              <a:t> </a:t>
            </a:r>
            <a:r>
              <a:rPr lang="es-ES" sz="1600" b="1" dirty="0" err="1" smtClean="0">
                <a:solidFill>
                  <a:srgbClr val="000099"/>
                </a:solidFill>
                <a:cs typeface="Arial" charset="0"/>
              </a:rPr>
              <a:t>hydrolisisT</a:t>
            </a:r>
            <a:r>
              <a:rPr lang="es-ES" sz="1600" b="1" dirty="0" smtClean="0">
                <a:solidFill>
                  <a:srgbClr val="000099"/>
                </a:solidFill>
                <a:cs typeface="Arial" charset="0"/>
              </a:rPr>
              <a:t> (17ºC)</a:t>
            </a:r>
            <a:endParaRPr lang="es-ES" sz="1600" b="1" dirty="0">
              <a:solidFill>
                <a:srgbClr val="000099"/>
              </a:solidFill>
              <a:cs typeface="Arial" charset="0"/>
            </a:endParaRPr>
          </a:p>
          <a:p>
            <a:pPr algn="ctr"/>
            <a:r>
              <a:rPr lang="es-ES" sz="1600" b="1" dirty="0" err="1" smtClean="0">
                <a:solidFill>
                  <a:srgbClr val="000099"/>
                </a:solidFill>
                <a:cs typeface="Arial" charset="0"/>
              </a:rPr>
              <a:t>Swelling</a:t>
            </a:r>
            <a:r>
              <a:rPr lang="es-ES" sz="1600" b="1" dirty="0" smtClean="0">
                <a:solidFill>
                  <a:srgbClr val="000099"/>
                </a:solidFill>
                <a:cs typeface="Arial" charset="0"/>
              </a:rPr>
              <a:t> </a:t>
            </a:r>
            <a:r>
              <a:rPr lang="es-ES" sz="1600" b="1" dirty="0" err="1" smtClean="0">
                <a:solidFill>
                  <a:srgbClr val="000099"/>
                </a:solidFill>
                <a:cs typeface="Arial" charset="0"/>
              </a:rPr>
              <a:t>agent</a:t>
            </a:r>
            <a:r>
              <a:rPr lang="es-ES" sz="1600" b="1" dirty="0" smtClean="0">
                <a:solidFill>
                  <a:srgbClr val="000099"/>
                </a:solidFill>
                <a:cs typeface="Arial" charset="0"/>
              </a:rPr>
              <a:t> (</a:t>
            </a:r>
            <a:r>
              <a:rPr lang="es-ES" sz="1600" b="1" dirty="0" err="1" smtClean="0">
                <a:solidFill>
                  <a:srgbClr val="000099"/>
                </a:solidFill>
                <a:cs typeface="Arial" charset="0"/>
              </a:rPr>
              <a:t>TIPB</a:t>
            </a:r>
            <a:r>
              <a:rPr lang="es-ES" sz="1600" b="1" dirty="0" smtClean="0">
                <a:solidFill>
                  <a:srgbClr val="000099"/>
                </a:solidFill>
                <a:cs typeface="Arial" charset="0"/>
              </a:rPr>
              <a:t>)</a:t>
            </a:r>
            <a:endParaRPr lang="es-ES" sz="2000" b="1" dirty="0">
              <a:solidFill>
                <a:srgbClr val="000099"/>
              </a:solidFill>
              <a:cs typeface="Arial" charset="0"/>
            </a:endParaRPr>
          </a:p>
        </p:txBody>
      </p:sp>
      <p:graphicFrame>
        <p:nvGraphicFramePr>
          <p:cNvPr id="65" name="64 Tabla"/>
          <p:cNvGraphicFramePr>
            <a:graphicFrameLocks noGrp="1"/>
          </p:cNvGraphicFramePr>
          <p:nvPr/>
        </p:nvGraphicFramePr>
        <p:xfrm>
          <a:off x="228281" y="4509120"/>
          <a:ext cx="5423839" cy="1964690"/>
        </p:xfrm>
        <a:graphic>
          <a:graphicData uri="http://schemas.openxmlformats.org/drawingml/2006/table">
            <a:tbl>
              <a:tblPr/>
              <a:tblGrid>
                <a:gridCol w="1751558"/>
                <a:gridCol w="1017345"/>
                <a:gridCol w="1200660"/>
                <a:gridCol w="1454276"/>
              </a:tblGrid>
              <a:tr h="641350">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Sample</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BET</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(m</a:t>
                      </a:r>
                      <a:r>
                        <a:rPr kumimoji="0" lang="es-ES_tradnl" sz="1400" b="1" i="0" u="none" strike="noStrike" cap="none" normalizeH="0" baseline="30000" dirty="0" smtClean="0">
                          <a:ln>
                            <a:noFill/>
                          </a:ln>
                          <a:solidFill>
                            <a:schemeClr val="tx1"/>
                          </a:solidFill>
                          <a:effectLst/>
                          <a:latin typeface="Arial" charset="0"/>
                          <a:ea typeface="Times New Roman" pitchFamily="18" charset="0"/>
                          <a:cs typeface="Arial" charset="0"/>
                        </a:rPr>
                        <a:t>2</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/g)</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Dp</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(Å)</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Vp</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cm</a:t>
                      </a:r>
                      <a:r>
                        <a:rPr kumimoji="0" lang="es-ES_tradnl" sz="1400" b="1" i="0" u="none" strike="noStrike" cap="none" normalizeH="0" baseline="30000" dirty="0" err="1" smtClean="0">
                          <a:ln>
                            <a:noFill/>
                          </a:ln>
                          <a:solidFill>
                            <a:schemeClr val="tx1"/>
                          </a:solidFill>
                          <a:effectLst/>
                          <a:latin typeface="Arial" charset="0"/>
                          <a:ea typeface="Times New Roman" pitchFamily="18" charset="0"/>
                          <a:cs typeface="Arial" charset="0"/>
                        </a:rPr>
                        <a:t>3</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/g)</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15228">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SBA15</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-c</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smtClean="0">
                          <a:ln>
                            <a:noFill/>
                          </a:ln>
                          <a:solidFill>
                            <a:schemeClr val="tx1"/>
                          </a:solidFill>
                          <a:effectLst/>
                          <a:latin typeface="Arial" charset="0"/>
                          <a:ea typeface="Times New Roman" pitchFamily="18" charset="0"/>
                          <a:cs typeface="Arial" charset="0"/>
                        </a:rPr>
                        <a:t>692</a:t>
                      </a:r>
                      <a:endParaRPr kumimoji="0" lang="es-ES" sz="1400" b="1" i="0" u="none" strike="noStrike" cap="none" normalizeH="0" baseline="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tab pos="447675" algn="l"/>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  90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smtClean="0">
                          <a:ln>
                            <a:noFill/>
                          </a:ln>
                          <a:solidFill>
                            <a:schemeClr val="tx1"/>
                          </a:solidFill>
                          <a:effectLst/>
                          <a:latin typeface="Arial" charset="0"/>
                          <a:ea typeface="Times New Roman" pitchFamily="18" charset="0"/>
                          <a:cs typeface="Arial" charset="0"/>
                        </a:rPr>
                        <a:t>1,03</a:t>
                      </a:r>
                      <a:endParaRPr kumimoji="0" lang="es-ES" sz="1400" b="1" i="0" u="none" strike="noStrike" cap="none" normalizeH="0" baseline="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320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SBA15</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-e</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577</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  97</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1,06</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a:noFill/>
                    </a:lnB>
                    <a:lnTlToBr>
                      <a:noFill/>
                    </a:lnTlToBr>
                    <a:lnBlToTr>
                      <a:noFill/>
                    </a:lnBlToTr>
                    <a:solidFill>
                      <a:srgbClr val="FFFFFF"/>
                    </a:solidFill>
                  </a:tcPr>
                </a:tc>
              </a:tr>
              <a:tr h="361950">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SBA15</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-c</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smtClean="0">
                          <a:ln>
                            <a:noFill/>
                          </a:ln>
                          <a:solidFill>
                            <a:schemeClr val="tx1"/>
                          </a:solidFill>
                          <a:effectLst/>
                          <a:latin typeface="Arial" charset="0"/>
                          <a:ea typeface="Times New Roman" pitchFamily="18" charset="0"/>
                          <a:cs typeface="Arial" charset="0"/>
                        </a:rPr>
                        <a:t>452</a:t>
                      </a:r>
                      <a:endParaRPr kumimoji="0" lang="es-ES" sz="1400" b="1" i="0" u="none" strike="noStrike" cap="none" normalizeH="0" baseline="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117</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1,02</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a:noFill/>
                    </a:lnB>
                    <a:lnTlToBr>
                      <a:noFill/>
                    </a:lnTlToBr>
                    <a:lnBlToTr>
                      <a:noFill/>
                    </a:lnBlToTr>
                    <a:solidFill>
                      <a:srgbClr val="FFFFFF"/>
                    </a:solidFill>
                  </a:tcPr>
                </a:tc>
              </a:tr>
              <a:tr h="320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SBA15</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-e</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428</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152</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1,18</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77" name="76 Rectángulo"/>
          <p:cNvSpPr/>
          <p:nvPr/>
        </p:nvSpPr>
        <p:spPr>
          <a:xfrm>
            <a:off x="228777" y="6141132"/>
            <a:ext cx="5112568" cy="324079"/>
          </a:xfrm>
          <a:prstGeom prst="rect">
            <a:avLst/>
          </a:prstGeom>
          <a:noFill/>
          <a:ln w="28575" cap="flat" cmpd="sng" algn="ctr">
            <a:solidFill>
              <a:schemeClr val="accent1"/>
            </a:solidFill>
            <a:prstDash val="solid"/>
          </a:ln>
          <a:effectLst/>
        </p:spPr>
        <p:txBody>
          <a:bodyPr anchor="ctr"/>
          <a:lstStyle/>
          <a:p>
            <a:pPr algn="ctr" fontAlgn="auto">
              <a:spcBef>
                <a:spcPts val="0"/>
              </a:spcBef>
              <a:spcAft>
                <a:spcPts val="0"/>
              </a:spcAft>
              <a:defRPr/>
            </a:pPr>
            <a:endParaRPr lang="es-ES" sz="2400" kern="0">
              <a:solidFill>
                <a:sysClr val="window" lastClr="FFFFFF"/>
              </a:solidFill>
              <a:latin typeface="Arial"/>
            </a:endParaRPr>
          </a:p>
        </p:txBody>
      </p:sp>
      <p:cxnSp>
        <p:nvCxnSpPr>
          <p:cNvPr id="21" name="20 Conector recto"/>
          <p:cNvCxnSpPr/>
          <p:nvPr/>
        </p:nvCxnSpPr>
        <p:spPr>
          <a:xfrm>
            <a:off x="193281" y="5786659"/>
            <a:ext cx="5435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Flecha abajo 11"/>
          <p:cNvSpPr/>
          <p:nvPr/>
        </p:nvSpPr>
        <p:spPr>
          <a:xfrm>
            <a:off x="7445599" y="5734986"/>
            <a:ext cx="144016" cy="216024"/>
          </a:xfrm>
          <a:prstGeom prst="downArrow">
            <a:avLst/>
          </a:prstGeom>
          <a:solidFill>
            <a:srgbClr val="00B0F0"/>
          </a:solidFill>
          <a:ln w="9525" cap="flat" cmpd="sng" algn="ctr">
            <a:solidFill>
              <a:srgbClr val="000099"/>
            </a:solidFill>
            <a:prstDash val="solid"/>
          </a:ln>
          <a:effectLst/>
        </p:spPr>
        <p:txBody>
          <a:bodyPr anchor="ctr"/>
          <a:lstStyle/>
          <a:p>
            <a:pPr algn="ctr" fontAlgn="auto">
              <a:spcBef>
                <a:spcPts val="0"/>
              </a:spcBef>
              <a:spcAft>
                <a:spcPts val="0"/>
              </a:spcAft>
              <a:defRPr/>
            </a:pPr>
            <a:endParaRPr lang="es-ES" kern="0">
              <a:solidFill>
                <a:sysClr val="window" lastClr="FFFFFF"/>
              </a:solidFill>
              <a:latin typeface="Arial"/>
            </a:endParaRPr>
          </a:p>
        </p:txBody>
      </p:sp>
      <p:sp>
        <p:nvSpPr>
          <p:cNvPr id="26" name="25 Rectángulo"/>
          <p:cNvSpPr/>
          <p:nvPr/>
        </p:nvSpPr>
        <p:spPr>
          <a:xfrm>
            <a:off x="5991094" y="5982379"/>
            <a:ext cx="3089307" cy="830997"/>
          </a:xfrm>
          <a:prstGeom prst="rect">
            <a:avLst/>
          </a:prstGeom>
          <a:solidFill>
            <a:schemeClr val="bg1"/>
          </a:solidFill>
        </p:spPr>
        <p:txBody>
          <a:bodyPr wrap="none">
            <a:spAutoFit/>
          </a:bodyPr>
          <a:lstStyle/>
          <a:p>
            <a:pPr algn="ctr"/>
            <a:r>
              <a:rPr lang="es-ES" sz="1600" b="1" dirty="0" err="1" smtClean="0">
                <a:solidFill>
                  <a:srgbClr val="003399"/>
                </a:solidFill>
                <a:cs typeface="Arial" charset="0"/>
              </a:rPr>
              <a:t>Extracted</a:t>
            </a:r>
            <a:r>
              <a:rPr lang="es-ES" sz="1600" b="1" dirty="0" smtClean="0">
                <a:solidFill>
                  <a:srgbClr val="003399"/>
                </a:solidFill>
                <a:cs typeface="Arial" charset="0"/>
              </a:rPr>
              <a:t> material </a:t>
            </a:r>
            <a:r>
              <a:rPr lang="es-ES" sz="1600" b="1" dirty="0" err="1" smtClean="0">
                <a:solidFill>
                  <a:srgbClr val="003399"/>
                </a:solidFill>
                <a:cs typeface="Arial" charset="0"/>
              </a:rPr>
              <a:t>selected</a:t>
            </a:r>
            <a:endParaRPr lang="es-ES" sz="1600" b="1" dirty="0" smtClean="0">
              <a:solidFill>
                <a:srgbClr val="003399"/>
              </a:solidFill>
              <a:cs typeface="Arial" charset="0"/>
            </a:endParaRPr>
          </a:p>
          <a:p>
            <a:pPr algn="ctr"/>
            <a:r>
              <a:rPr lang="es-ES" sz="1600" b="1" dirty="0" smtClean="0">
                <a:solidFill>
                  <a:srgbClr val="003399"/>
                </a:solidFill>
                <a:cs typeface="Arial" charset="0"/>
              </a:rPr>
              <a:t>(</a:t>
            </a:r>
            <a:r>
              <a:rPr lang="es-ES" sz="1600" b="1" dirty="0" err="1" smtClean="0">
                <a:solidFill>
                  <a:srgbClr val="003399"/>
                </a:solidFill>
                <a:cs typeface="Arial" charset="0"/>
              </a:rPr>
              <a:t>calcination</a:t>
            </a:r>
            <a:r>
              <a:rPr lang="es-ES" sz="1600" b="1" dirty="0" smtClean="0">
                <a:solidFill>
                  <a:srgbClr val="003399"/>
                </a:solidFill>
                <a:cs typeface="Arial" charset="0"/>
              </a:rPr>
              <a:t> at 550 </a:t>
            </a:r>
            <a:r>
              <a:rPr lang="es-ES" sz="1600" b="1" dirty="0" err="1" smtClean="0">
                <a:solidFill>
                  <a:srgbClr val="003399"/>
                </a:solidFill>
                <a:cs typeface="Arial" charset="0"/>
              </a:rPr>
              <a:t>ºC</a:t>
            </a:r>
            <a:r>
              <a:rPr lang="es-ES" sz="1600" b="1" dirty="0" smtClean="0">
                <a:solidFill>
                  <a:srgbClr val="003399"/>
                </a:solidFill>
                <a:cs typeface="Arial" charset="0"/>
              </a:rPr>
              <a:t> reduces</a:t>
            </a:r>
          </a:p>
          <a:p>
            <a:pPr algn="ctr"/>
            <a:r>
              <a:rPr lang="es-ES" sz="1600" b="1" dirty="0" smtClean="0">
                <a:solidFill>
                  <a:srgbClr val="003399"/>
                </a:solidFill>
                <a:cs typeface="Arial" charset="0"/>
              </a:rPr>
              <a:t> no. of </a:t>
            </a:r>
            <a:r>
              <a:rPr lang="es-ES" sz="1600" b="1" dirty="0" err="1" smtClean="0">
                <a:solidFill>
                  <a:srgbClr val="003399"/>
                </a:solidFill>
                <a:cs typeface="Arial" charset="0"/>
              </a:rPr>
              <a:t>SiOH</a:t>
            </a:r>
            <a:r>
              <a:rPr lang="es-ES" sz="1600" b="1" dirty="0" smtClean="0">
                <a:solidFill>
                  <a:srgbClr val="003399"/>
                </a:solidFill>
                <a:cs typeface="Arial" charset="0"/>
              </a:rPr>
              <a:t> </a:t>
            </a:r>
            <a:r>
              <a:rPr lang="es-ES" sz="1600" b="1" dirty="0" err="1" smtClean="0">
                <a:solidFill>
                  <a:srgbClr val="003399"/>
                </a:solidFill>
                <a:cs typeface="Arial" charset="0"/>
              </a:rPr>
              <a:t>groups</a:t>
            </a:r>
            <a:r>
              <a:rPr lang="es-ES" sz="1600" b="1" dirty="0" smtClean="0">
                <a:solidFill>
                  <a:srgbClr val="003399"/>
                </a:solidFill>
                <a:cs typeface="Arial" charset="0"/>
              </a:rPr>
              <a:t>)</a:t>
            </a:r>
            <a:endParaRPr lang="es-ES" sz="1600" b="1" dirty="0">
              <a:solidFill>
                <a:srgbClr val="003399"/>
              </a:solidFill>
              <a:cs typeface="Arial" charset="0"/>
            </a:endParaRPr>
          </a:p>
        </p:txBody>
      </p:sp>
      <p:graphicFrame>
        <p:nvGraphicFramePr>
          <p:cNvPr id="1033" name="Object 9"/>
          <p:cNvGraphicFramePr>
            <a:graphicFrameLocks noChangeAspect="1"/>
          </p:cNvGraphicFramePr>
          <p:nvPr/>
        </p:nvGraphicFramePr>
        <p:xfrm>
          <a:off x="179512" y="1340768"/>
          <a:ext cx="6911975" cy="3189287"/>
        </p:xfrm>
        <a:graphic>
          <a:graphicData uri="http://schemas.openxmlformats.org/presentationml/2006/ole">
            <p:oleObj spid="_x0000_s1033" name="Graph" r:id="rId4" imgW="3513600" imgH="1814400" progId="">
              <p:embed/>
            </p:oleObj>
          </a:graphicData>
        </a:graphic>
      </p:graphicFrame>
      <p:sp>
        <p:nvSpPr>
          <p:cNvPr id="29" name="28 Rectángulo"/>
          <p:cNvSpPr/>
          <p:nvPr/>
        </p:nvSpPr>
        <p:spPr>
          <a:xfrm>
            <a:off x="3419872" y="5229200"/>
            <a:ext cx="432048" cy="12241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3" name="21 Grupo"/>
          <p:cNvGrpSpPr>
            <a:grpSpLocks/>
          </p:cNvGrpSpPr>
          <p:nvPr/>
        </p:nvGrpSpPr>
        <p:grpSpPr bwMode="auto">
          <a:xfrm>
            <a:off x="323850" y="188913"/>
            <a:ext cx="4319588" cy="400110"/>
            <a:chOff x="323528" y="188640"/>
            <a:chExt cx="4968552" cy="400170"/>
          </a:xfrm>
        </p:grpSpPr>
        <p:sp>
          <p:nvSpPr>
            <p:cNvPr id="27" name="22 CuadroTexto"/>
            <p:cNvSpPr txBox="1">
              <a:spLocks noChangeArrowheads="1"/>
            </p:cNvSpPr>
            <p:nvPr/>
          </p:nvSpPr>
          <p:spPr bwMode="auto">
            <a:xfrm>
              <a:off x="1004263" y="188640"/>
              <a:ext cx="3603442" cy="400170"/>
            </a:xfrm>
            <a:prstGeom prst="rect">
              <a:avLst/>
            </a:prstGeom>
            <a:solidFill>
              <a:srgbClr val="FFF8EF"/>
            </a:solidFill>
            <a:ln w="9525">
              <a:noFill/>
              <a:miter lim="800000"/>
              <a:headEnd/>
              <a:tailEnd/>
            </a:ln>
          </p:spPr>
          <p:txBody>
            <a:bodyPr wrap="none">
              <a:spAutoFit/>
            </a:bodyPr>
            <a:lstStyle/>
            <a:p>
              <a:pPr algn="ctr"/>
              <a:r>
                <a:rPr lang="es-ES" sz="2000" b="1" dirty="0" err="1" smtClean="0">
                  <a:solidFill>
                    <a:srgbClr val="000099"/>
                  </a:solidFill>
                  <a:cs typeface="Arial" charset="0"/>
                </a:rPr>
                <a:t>RESULTS</a:t>
              </a:r>
              <a:r>
                <a:rPr lang="es-ES" sz="2000" b="1" dirty="0" smtClean="0">
                  <a:solidFill>
                    <a:srgbClr val="000099"/>
                  </a:solidFill>
                  <a:cs typeface="Arial" charset="0"/>
                </a:rPr>
                <a:t>  –  </a:t>
              </a:r>
              <a:r>
                <a:rPr lang="es-ES" sz="2000" b="1" dirty="0" smtClean="0">
                  <a:solidFill>
                    <a:srgbClr val="C00000"/>
                  </a:solidFill>
                  <a:cs typeface="Arial" charset="0"/>
                </a:rPr>
                <a:t>PE-</a:t>
              </a:r>
              <a:r>
                <a:rPr lang="es-ES" sz="2000" b="1" dirty="0" err="1" smtClean="0">
                  <a:solidFill>
                    <a:srgbClr val="C00000"/>
                  </a:solidFill>
                  <a:cs typeface="Arial" charset="0"/>
                </a:rPr>
                <a:t>SBA</a:t>
              </a:r>
              <a:r>
                <a:rPr lang="es-ES" sz="2000" b="1" dirty="0" smtClean="0">
                  <a:solidFill>
                    <a:srgbClr val="C00000"/>
                  </a:solidFill>
                  <a:cs typeface="Arial" charset="0"/>
                </a:rPr>
                <a:t>-15</a:t>
              </a:r>
              <a:endParaRPr lang="es-ES" sz="2000" b="1" dirty="0">
                <a:solidFill>
                  <a:srgbClr val="C00000"/>
                </a:solidFill>
                <a:cs typeface="Arial" charset="0"/>
              </a:endParaRPr>
            </a:p>
          </p:txBody>
        </p:sp>
        <p:sp>
          <p:nvSpPr>
            <p:cNvPr id="30" name="29 Rectángulo"/>
            <p:cNvSpPr/>
            <p:nvPr/>
          </p:nvSpPr>
          <p:spPr>
            <a:xfrm>
              <a:off x="323528" y="214044"/>
              <a:ext cx="4968552" cy="360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grpSp>
      <p:sp>
        <p:nvSpPr>
          <p:cNvPr id="36" name="35 CuadroTexto"/>
          <p:cNvSpPr txBox="1"/>
          <p:nvPr/>
        </p:nvSpPr>
        <p:spPr>
          <a:xfrm>
            <a:off x="2123728" y="1484784"/>
            <a:ext cx="1415772" cy="369332"/>
          </a:xfrm>
          <a:prstGeom prst="rect">
            <a:avLst/>
          </a:prstGeom>
          <a:noFill/>
        </p:spPr>
        <p:txBody>
          <a:bodyPr wrap="none" rtlCol="0">
            <a:spAutoFit/>
          </a:bodyPr>
          <a:lstStyle/>
          <a:p>
            <a:r>
              <a:rPr lang="es-ES" dirty="0" err="1" smtClean="0"/>
              <a:t>calcined</a:t>
            </a:r>
            <a:r>
              <a:rPr lang="es-ES" dirty="0" smtClean="0"/>
              <a:t> (c)</a:t>
            </a:r>
            <a:endParaRPr lang="es-ES" dirty="0"/>
          </a:p>
        </p:txBody>
      </p:sp>
      <p:sp>
        <p:nvSpPr>
          <p:cNvPr id="37" name="36 CuadroTexto"/>
          <p:cNvSpPr txBox="1"/>
          <p:nvPr/>
        </p:nvSpPr>
        <p:spPr>
          <a:xfrm>
            <a:off x="4909101" y="1484784"/>
            <a:ext cx="1505540" cy="369332"/>
          </a:xfrm>
          <a:prstGeom prst="rect">
            <a:avLst/>
          </a:prstGeom>
          <a:noFill/>
        </p:spPr>
        <p:txBody>
          <a:bodyPr wrap="none" rtlCol="0">
            <a:spAutoFit/>
          </a:bodyPr>
          <a:lstStyle/>
          <a:p>
            <a:r>
              <a:rPr lang="es-ES" dirty="0" err="1" smtClean="0"/>
              <a:t>extracted</a:t>
            </a:r>
            <a:r>
              <a:rPr lang="es-ES" dirty="0" smtClean="0"/>
              <a:t> (e)</a:t>
            </a:r>
            <a:endParaRPr lang="es-ES" dirty="0"/>
          </a:p>
        </p:txBody>
      </p:sp>
      <p:sp>
        <p:nvSpPr>
          <p:cNvPr id="22" name="21 CuadroTexto"/>
          <p:cNvSpPr txBox="1"/>
          <p:nvPr/>
        </p:nvSpPr>
        <p:spPr>
          <a:xfrm>
            <a:off x="7020272" y="1898248"/>
            <a:ext cx="2127505" cy="738664"/>
          </a:xfrm>
          <a:prstGeom prst="rect">
            <a:avLst/>
          </a:prstGeom>
          <a:noFill/>
        </p:spPr>
        <p:txBody>
          <a:bodyPr wrap="none" rtlCol="0">
            <a:spAutoFit/>
          </a:bodyPr>
          <a:lstStyle/>
          <a:p>
            <a:r>
              <a:rPr lang="es-ES" sz="1400" b="1" dirty="0" err="1" smtClean="0">
                <a:solidFill>
                  <a:srgbClr val="3333FF"/>
                </a:solidFill>
              </a:rPr>
              <a:t>Larger</a:t>
            </a:r>
            <a:r>
              <a:rPr lang="es-ES" sz="1400" b="1" dirty="0" smtClean="0">
                <a:solidFill>
                  <a:srgbClr val="3333FF"/>
                </a:solidFill>
              </a:rPr>
              <a:t> </a:t>
            </a:r>
            <a:r>
              <a:rPr lang="es-ES" sz="1400" b="1" dirty="0" err="1" smtClean="0">
                <a:solidFill>
                  <a:srgbClr val="3333FF"/>
                </a:solidFill>
              </a:rPr>
              <a:t>pores</a:t>
            </a:r>
            <a:r>
              <a:rPr lang="es-ES" sz="1400" b="1" dirty="0" smtClean="0">
                <a:solidFill>
                  <a:srgbClr val="3333FF"/>
                </a:solidFill>
              </a:rPr>
              <a:t> </a:t>
            </a:r>
          </a:p>
          <a:p>
            <a:r>
              <a:rPr lang="es-ES" sz="1400" b="1" dirty="0" smtClean="0">
                <a:solidFill>
                  <a:srgbClr val="3333FF"/>
                </a:solidFill>
              </a:rPr>
              <a:t>(</a:t>
            </a:r>
            <a:r>
              <a:rPr lang="es-ES" sz="1400" b="1" dirty="0" err="1" smtClean="0">
                <a:solidFill>
                  <a:srgbClr val="3333FF"/>
                </a:solidFill>
              </a:rPr>
              <a:t>interparticle</a:t>
            </a:r>
            <a:r>
              <a:rPr lang="es-ES" sz="1400" b="1" dirty="0" smtClean="0">
                <a:solidFill>
                  <a:srgbClr val="3333FF"/>
                </a:solidFill>
              </a:rPr>
              <a:t> </a:t>
            </a:r>
            <a:r>
              <a:rPr lang="es-ES" sz="1400" b="1" dirty="0" err="1" smtClean="0">
                <a:solidFill>
                  <a:srgbClr val="3333FF"/>
                </a:solidFill>
              </a:rPr>
              <a:t>porosity</a:t>
            </a:r>
            <a:r>
              <a:rPr lang="es-ES" sz="1400" b="1" dirty="0" smtClean="0">
                <a:solidFill>
                  <a:srgbClr val="3333FF"/>
                </a:solidFill>
              </a:rPr>
              <a:t>)</a:t>
            </a:r>
          </a:p>
          <a:p>
            <a:r>
              <a:rPr lang="es-ES" sz="1400" b="1" dirty="0" smtClean="0">
                <a:solidFill>
                  <a:srgbClr val="3333FF"/>
                </a:solidFill>
              </a:rPr>
              <a:t> of </a:t>
            </a:r>
            <a:r>
              <a:rPr lang="es-ES" sz="1400" b="1" dirty="0" err="1" smtClean="0">
                <a:solidFill>
                  <a:srgbClr val="3333FF"/>
                </a:solidFill>
              </a:rPr>
              <a:t>smaller</a:t>
            </a:r>
            <a:r>
              <a:rPr lang="es-ES" sz="1400" b="1" dirty="0" smtClean="0">
                <a:solidFill>
                  <a:srgbClr val="3333FF"/>
                </a:solidFill>
              </a:rPr>
              <a:t> </a:t>
            </a:r>
            <a:r>
              <a:rPr lang="es-ES" sz="1400" b="1" dirty="0" err="1" smtClean="0">
                <a:solidFill>
                  <a:srgbClr val="3333FF"/>
                </a:solidFill>
              </a:rPr>
              <a:t>particles</a:t>
            </a:r>
            <a:endParaRPr lang="es-ES" sz="1400" b="1" dirty="0">
              <a:solidFill>
                <a:srgbClr val="3333FF"/>
              </a:solidFill>
            </a:endParaRPr>
          </a:p>
        </p:txBody>
      </p:sp>
      <p:cxnSp>
        <p:nvCxnSpPr>
          <p:cNvPr id="31" name="30 Conector recto de flecha"/>
          <p:cNvCxnSpPr/>
          <p:nvPr/>
        </p:nvCxnSpPr>
        <p:spPr>
          <a:xfrm flipH="1" flipV="1">
            <a:off x="6948264" y="1628800"/>
            <a:ext cx="504056" cy="288032"/>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ox(in)">
                                      <p:cBhvr>
                                        <p:cTn id="7" dur="500"/>
                                        <p:tgtEl>
                                          <p:spTgt spid="65"/>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73"/>
                                        </p:tgtEl>
                                        <p:attrNameLst>
                                          <p:attrName>style.visibility</p:attrName>
                                        </p:attrNameLst>
                                      </p:cBhvr>
                                      <p:to>
                                        <p:strVal val="visible"/>
                                      </p:to>
                                    </p:set>
                                    <p:animEffect transition="in" filter="box(in)">
                                      <p:cBhvr>
                                        <p:cTn id="10" dur="500"/>
                                        <p:tgtEl>
                                          <p:spTgt spid="73"/>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ox(in)">
                                      <p:cBhvr>
                                        <p:cTn id="13" dur="500"/>
                                        <p:tgtEl>
                                          <p:spTgt spid="25"/>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box(in)">
                                      <p:cBhvr>
                                        <p:cTn id="16" dur="500"/>
                                        <p:tgtEl>
                                          <p:spTgt spid="75"/>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ox(in)">
                                      <p:cBhvr>
                                        <p:cTn id="19" dur="500"/>
                                        <p:tgtEl>
                                          <p:spTgt spid="20"/>
                                        </p:tgtEl>
                                      </p:cBhvr>
                                    </p:animEffect>
                                  </p:childTnLst>
                                </p:cTn>
                              </p:par>
                              <p:par>
                                <p:cTn id="20" presetID="4" presetClass="entr" presetSubtype="16"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ox(in)">
                                      <p:cBhvr>
                                        <p:cTn id="22" dur="500"/>
                                        <p:tgtEl>
                                          <p:spTgt spid="21"/>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box(in)">
                                      <p:cBhvr>
                                        <p:cTn id="29" dur="500"/>
                                        <p:tgtEl>
                                          <p:spTgt spid="77"/>
                                        </p:tgtEl>
                                      </p:cBhvr>
                                    </p:animEffect>
                                  </p:childTnLst>
                                </p:cTn>
                              </p:par>
                              <p:par>
                                <p:cTn id="30" presetID="4" presetClass="entr" presetSubtype="16"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box(in)">
                                      <p:cBhvr>
                                        <p:cTn id="32" dur="500"/>
                                        <p:tgtEl>
                                          <p:spTgt spid="24"/>
                                        </p:tgtEl>
                                      </p:cBhvr>
                                    </p:animEffect>
                                  </p:childTnLst>
                                </p:cTn>
                              </p:par>
                              <p:par>
                                <p:cTn id="33" presetID="4" presetClass="entr" presetSubtype="16"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box(in)">
                                      <p:cBhvr>
                                        <p:cTn id="35" dur="500"/>
                                        <p:tgtEl>
                                          <p:spTgt spid="26"/>
                                        </p:tgtEl>
                                      </p:cBhvr>
                                    </p:animEffect>
                                  </p:childTnLst>
                                </p:cTn>
                              </p:par>
                              <p:par>
                                <p:cTn id="36" presetID="4" presetClass="exit" presetSubtype="16" fill="hold" grpId="1" nodeType="withEffect">
                                  <p:stCondLst>
                                    <p:cond delay="0"/>
                                  </p:stCondLst>
                                  <p:childTnLst>
                                    <p:animEffect transition="out" filter="box(in)">
                                      <p:cBhvr>
                                        <p:cTn id="37" dur="500"/>
                                        <p:tgtEl>
                                          <p:spTgt spid="29"/>
                                        </p:tgtEl>
                                      </p:cBhvr>
                                    </p:animEffect>
                                    <p:set>
                                      <p:cBhvr>
                                        <p:cTn id="38" dur="1" fill="hold">
                                          <p:stCondLst>
                                            <p:cond delay="499"/>
                                          </p:stCondLst>
                                        </p:cTn>
                                        <p:tgtEl>
                                          <p:spTgt spid="2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25" grpId="0" animBg="1"/>
      <p:bldP spid="20" grpId="0"/>
      <p:bldP spid="73" grpId="0"/>
      <p:bldP spid="77" grpId="0" animBg="1"/>
      <p:bldP spid="24" grpId="0" animBg="1"/>
      <p:bldP spid="26" grpId="0" animBg="1"/>
      <p:bldP spid="29" grpId="0" animBg="1"/>
      <p:bldP spid="29" grpId="1" animBg="1"/>
      <p:bldP spid="22" grpId="0"/>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8" name="Text Box 58"/>
          <p:cNvSpPr txBox="1">
            <a:spLocks noChangeArrowheads="1"/>
          </p:cNvSpPr>
          <p:nvPr/>
        </p:nvSpPr>
        <p:spPr bwMode="auto">
          <a:xfrm>
            <a:off x="472331" y="404664"/>
            <a:ext cx="7412037" cy="400050"/>
          </a:xfrm>
          <a:prstGeom prst="rect">
            <a:avLst/>
          </a:prstGeom>
          <a:noFill/>
          <a:ln w="9525">
            <a:noFill/>
            <a:miter lim="800000"/>
            <a:headEnd/>
            <a:tailEnd/>
          </a:ln>
        </p:spPr>
        <p:txBody>
          <a:bodyPr>
            <a:spAutoFit/>
          </a:bodyPr>
          <a:lstStyle/>
          <a:p>
            <a:pPr>
              <a:spcBef>
                <a:spcPct val="50000"/>
              </a:spcBef>
            </a:pPr>
            <a:r>
              <a:rPr lang="es-ES" sz="2000" b="1" dirty="0">
                <a:latin typeface="Times New Roman" pitchFamily="18" charset="0"/>
              </a:rPr>
              <a:t> </a:t>
            </a:r>
            <a:r>
              <a:rPr lang="es-ES" sz="2000" b="1" dirty="0" err="1" smtClean="0">
                <a:cs typeface="Arial" charset="0"/>
              </a:rPr>
              <a:t>Characterization</a:t>
            </a:r>
            <a:r>
              <a:rPr lang="es-ES" sz="2000" b="1" dirty="0" smtClean="0">
                <a:cs typeface="Arial" charset="0"/>
              </a:rPr>
              <a:t> of </a:t>
            </a:r>
            <a:r>
              <a:rPr lang="es-ES" sz="2000" b="1" dirty="0" smtClean="0">
                <a:solidFill>
                  <a:srgbClr val="C00000"/>
                </a:solidFill>
                <a:cs typeface="Arial" charset="0"/>
              </a:rPr>
              <a:t>PE-</a:t>
            </a:r>
            <a:r>
              <a:rPr lang="es-ES" sz="2000" b="1" dirty="0" err="1" smtClean="0">
                <a:solidFill>
                  <a:srgbClr val="C00000"/>
                </a:solidFill>
                <a:cs typeface="Arial" charset="0"/>
              </a:rPr>
              <a:t>SBA15</a:t>
            </a:r>
            <a:r>
              <a:rPr lang="es-ES" sz="2000" b="1" dirty="0" smtClean="0">
                <a:cs typeface="Arial" charset="0"/>
              </a:rPr>
              <a:t> </a:t>
            </a:r>
            <a:r>
              <a:rPr lang="es-ES" sz="2000" b="1" dirty="0" err="1" smtClean="0">
                <a:cs typeface="Arial" charset="0"/>
              </a:rPr>
              <a:t>supports</a:t>
            </a:r>
            <a:endParaRPr lang="es-ES" sz="2000" b="1" dirty="0">
              <a:cs typeface="Arial" charset="0"/>
            </a:endParaRPr>
          </a:p>
        </p:txBody>
      </p:sp>
      <p:sp>
        <p:nvSpPr>
          <p:cNvPr id="80" name="79 CuadroTexto"/>
          <p:cNvSpPr txBox="1"/>
          <p:nvPr/>
        </p:nvSpPr>
        <p:spPr>
          <a:xfrm>
            <a:off x="4067175" y="876945"/>
            <a:ext cx="885825" cy="400050"/>
          </a:xfrm>
          <a:prstGeom prst="rect">
            <a:avLst/>
          </a:prstGeom>
          <a:noFill/>
        </p:spPr>
        <p:txBody>
          <a:bodyPr>
            <a:spAutoFit/>
          </a:bodyPr>
          <a:lstStyle/>
          <a:p>
            <a:pPr fontAlgn="auto">
              <a:spcBef>
                <a:spcPts val="0"/>
              </a:spcBef>
              <a:spcAft>
                <a:spcPts val="0"/>
              </a:spcAft>
              <a:defRPr/>
            </a:pPr>
            <a:r>
              <a:rPr lang="es-ES" sz="2000" b="1" kern="0" dirty="0">
                <a:solidFill>
                  <a:srgbClr val="000099"/>
                </a:solidFill>
                <a:latin typeface="Arial" pitchFamily="34" charset="0"/>
                <a:cs typeface="Arial" pitchFamily="34" charset="0"/>
              </a:rPr>
              <a:t>DRX</a:t>
            </a:r>
          </a:p>
        </p:txBody>
      </p:sp>
      <p:sp>
        <p:nvSpPr>
          <p:cNvPr id="26631" name="7 CuadroTexto"/>
          <p:cNvSpPr txBox="1">
            <a:spLocks noChangeArrowheads="1"/>
          </p:cNvSpPr>
          <p:nvPr/>
        </p:nvSpPr>
        <p:spPr bwMode="auto">
          <a:xfrm>
            <a:off x="167363" y="4837162"/>
            <a:ext cx="8573181" cy="861774"/>
          </a:xfrm>
          <a:prstGeom prst="rect">
            <a:avLst/>
          </a:prstGeom>
          <a:noFill/>
          <a:ln w="9525">
            <a:noFill/>
            <a:miter lim="800000"/>
            <a:headEnd/>
            <a:tailEnd/>
          </a:ln>
        </p:spPr>
        <p:txBody>
          <a:bodyPr wrap="none">
            <a:spAutoFit/>
          </a:bodyPr>
          <a:lstStyle/>
          <a:p>
            <a:pPr algn="ctr"/>
            <a:r>
              <a:rPr lang="es-ES" b="1" dirty="0" err="1" smtClean="0">
                <a:solidFill>
                  <a:srgbClr val="000099"/>
                </a:solidFill>
              </a:rPr>
              <a:t>Pore</a:t>
            </a:r>
            <a:r>
              <a:rPr lang="es-ES" b="1" dirty="0" smtClean="0">
                <a:solidFill>
                  <a:srgbClr val="000099"/>
                </a:solidFill>
              </a:rPr>
              <a:t> –</a:t>
            </a:r>
            <a:r>
              <a:rPr lang="es-ES" b="1" dirty="0" err="1" smtClean="0">
                <a:solidFill>
                  <a:srgbClr val="000099"/>
                </a:solidFill>
              </a:rPr>
              <a:t>expanded</a:t>
            </a:r>
            <a:r>
              <a:rPr lang="es-ES" b="1" dirty="0" smtClean="0">
                <a:solidFill>
                  <a:srgbClr val="000099"/>
                </a:solidFill>
              </a:rPr>
              <a:t> SBA-15 </a:t>
            </a:r>
            <a:endParaRPr lang="es-ES" b="1" dirty="0">
              <a:solidFill>
                <a:srgbClr val="000099"/>
              </a:solidFill>
            </a:endParaRPr>
          </a:p>
          <a:p>
            <a:r>
              <a:rPr lang="es-ES" sz="1600" b="1" dirty="0" err="1" smtClean="0">
                <a:solidFill>
                  <a:srgbClr val="FF0000"/>
                </a:solidFill>
              </a:rPr>
              <a:t>Calcination</a:t>
            </a:r>
            <a:r>
              <a:rPr lang="es-ES" sz="1600" b="1" dirty="0" smtClean="0">
                <a:solidFill>
                  <a:srgbClr val="FF0000"/>
                </a:solidFill>
              </a:rPr>
              <a:t> produces a </a:t>
            </a:r>
            <a:r>
              <a:rPr lang="es-ES" sz="1600" b="1" dirty="0" err="1" smtClean="0">
                <a:solidFill>
                  <a:srgbClr val="FF0000"/>
                </a:solidFill>
              </a:rPr>
              <a:t>partial</a:t>
            </a:r>
            <a:r>
              <a:rPr lang="es-ES" sz="1600" b="1" dirty="0" smtClean="0">
                <a:solidFill>
                  <a:srgbClr val="FF0000"/>
                </a:solidFill>
              </a:rPr>
              <a:t> </a:t>
            </a:r>
            <a:r>
              <a:rPr lang="es-ES" sz="1600" b="1" dirty="0" err="1" smtClean="0">
                <a:solidFill>
                  <a:srgbClr val="FF0000"/>
                </a:solidFill>
              </a:rPr>
              <a:t>contraction</a:t>
            </a:r>
            <a:r>
              <a:rPr lang="es-ES" sz="1600" b="1" dirty="0" smtClean="0">
                <a:solidFill>
                  <a:srgbClr val="FF0000"/>
                </a:solidFill>
              </a:rPr>
              <a:t> of </a:t>
            </a:r>
            <a:r>
              <a:rPr lang="es-ES" sz="1600" b="1" dirty="0" err="1" smtClean="0">
                <a:solidFill>
                  <a:srgbClr val="FF0000"/>
                </a:solidFill>
              </a:rPr>
              <a:t>structure</a:t>
            </a:r>
            <a:r>
              <a:rPr lang="es-ES" sz="1600" b="1" dirty="0" smtClean="0">
                <a:solidFill>
                  <a:srgbClr val="FF0000"/>
                </a:solidFill>
              </a:rPr>
              <a:t> (</a:t>
            </a:r>
            <a:r>
              <a:rPr lang="es-ES" sz="1600" b="1" dirty="0" err="1" smtClean="0">
                <a:solidFill>
                  <a:srgbClr val="FF0000"/>
                </a:solidFill>
              </a:rPr>
              <a:t>pore</a:t>
            </a:r>
            <a:r>
              <a:rPr lang="es-ES" sz="1600" b="1" dirty="0" smtClean="0">
                <a:solidFill>
                  <a:srgbClr val="FF0000"/>
                </a:solidFill>
              </a:rPr>
              <a:t> </a:t>
            </a:r>
            <a:r>
              <a:rPr lang="es-ES" sz="1600" b="1" dirty="0" err="1" smtClean="0">
                <a:solidFill>
                  <a:srgbClr val="FF0000"/>
                </a:solidFill>
              </a:rPr>
              <a:t>size</a:t>
            </a:r>
            <a:r>
              <a:rPr lang="es-ES" sz="1600" b="1" dirty="0" smtClean="0">
                <a:solidFill>
                  <a:srgbClr val="FF0000"/>
                </a:solidFill>
              </a:rPr>
              <a:t> </a:t>
            </a:r>
            <a:r>
              <a:rPr lang="es-ES" sz="1600" b="1" dirty="0" err="1" smtClean="0">
                <a:solidFill>
                  <a:srgbClr val="FF0000"/>
                </a:solidFill>
              </a:rPr>
              <a:t>reduction</a:t>
            </a:r>
            <a:r>
              <a:rPr lang="es-ES" sz="1600" b="1" dirty="0" smtClean="0">
                <a:solidFill>
                  <a:srgbClr val="FF0000"/>
                </a:solidFill>
              </a:rPr>
              <a:t>)</a:t>
            </a:r>
            <a:endParaRPr lang="es-ES" sz="1600" b="1" dirty="0">
              <a:solidFill>
                <a:srgbClr val="FF0000"/>
              </a:solidFill>
            </a:endParaRPr>
          </a:p>
          <a:p>
            <a:r>
              <a:rPr lang="es-ES" sz="1600" b="1" dirty="0" err="1" smtClean="0">
                <a:solidFill>
                  <a:srgbClr val="FF0000"/>
                </a:solidFill>
              </a:rPr>
              <a:t>Ethanol</a:t>
            </a:r>
            <a:r>
              <a:rPr lang="es-ES" sz="1600" b="1" dirty="0" smtClean="0">
                <a:solidFill>
                  <a:srgbClr val="FF0000"/>
                </a:solidFill>
              </a:rPr>
              <a:t> </a:t>
            </a:r>
            <a:r>
              <a:rPr lang="es-ES" sz="1600" b="1" dirty="0" err="1" smtClean="0">
                <a:solidFill>
                  <a:srgbClr val="FF0000"/>
                </a:solidFill>
              </a:rPr>
              <a:t>extraction</a:t>
            </a:r>
            <a:r>
              <a:rPr lang="es-ES" sz="1600" b="1" dirty="0" smtClean="0">
                <a:solidFill>
                  <a:srgbClr val="FF0000"/>
                </a:solidFill>
              </a:rPr>
              <a:t>: </a:t>
            </a:r>
            <a:r>
              <a:rPr lang="es-ES" sz="1600" b="1" dirty="0" smtClean="0">
                <a:solidFill>
                  <a:srgbClr val="000099"/>
                </a:solidFill>
              </a:rPr>
              <a:t> </a:t>
            </a:r>
            <a:r>
              <a:rPr lang="es-ES" sz="1600" b="1" dirty="0" smtClean="0">
                <a:solidFill>
                  <a:srgbClr val="FF0000"/>
                </a:solidFill>
              </a:rPr>
              <a:t>no </a:t>
            </a:r>
            <a:r>
              <a:rPr lang="es-ES" sz="1600" b="1" dirty="0" err="1" smtClean="0">
                <a:solidFill>
                  <a:srgbClr val="FF0000"/>
                </a:solidFill>
              </a:rPr>
              <a:t>change</a:t>
            </a:r>
            <a:r>
              <a:rPr lang="es-ES" sz="1600" b="1" dirty="0" smtClean="0">
                <a:solidFill>
                  <a:srgbClr val="FF0000"/>
                </a:solidFill>
              </a:rPr>
              <a:t> in </a:t>
            </a:r>
            <a:r>
              <a:rPr lang="es-ES" sz="1600" b="1" dirty="0" err="1" smtClean="0">
                <a:solidFill>
                  <a:srgbClr val="FF0000"/>
                </a:solidFill>
              </a:rPr>
              <a:t>structure</a:t>
            </a:r>
            <a:r>
              <a:rPr lang="es-ES" sz="1600" b="1" dirty="0" smtClean="0">
                <a:solidFill>
                  <a:srgbClr val="FF0000"/>
                </a:solidFill>
              </a:rPr>
              <a:t> (</a:t>
            </a:r>
            <a:r>
              <a:rPr lang="es-ES" sz="1600" b="1" dirty="0" err="1" smtClean="0">
                <a:solidFill>
                  <a:srgbClr val="FF0000"/>
                </a:solidFill>
              </a:rPr>
              <a:t>but</a:t>
            </a:r>
            <a:r>
              <a:rPr lang="es-ES" sz="1600" b="1" dirty="0" smtClean="0">
                <a:solidFill>
                  <a:srgbClr val="FF0000"/>
                </a:solidFill>
              </a:rPr>
              <a:t> </a:t>
            </a:r>
            <a:r>
              <a:rPr lang="es-ES" sz="1600" b="1" dirty="0" err="1" smtClean="0">
                <a:solidFill>
                  <a:srgbClr val="FF0000"/>
                </a:solidFill>
              </a:rPr>
              <a:t>some</a:t>
            </a:r>
            <a:r>
              <a:rPr lang="es-ES" sz="1600" b="1" dirty="0" smtClean="0">
                <a:solidFill>
                  <a:srgbClr val="FF0000"/>
                </a:solidFill>
              </a:rPr>
              <a:t> residual </a:t>
            </a:r>
            <a:r>
              <a:rPr lang="es-ES" sz="1600" b="1" dirty="0" err="1" smtClean="0">
                <a:solidFill>
                  <a:srgbClr val="FF0000"/>
                </a:solidFill>
              </a:rPr>
              <a:t>surfactant</a:t>
            </a:r>
            <a:r>
              <a:rPr lang="es-ES" sz="1600" b="1" dirty="0" smtClean="0">
                <a:solidFill>
                  <a:srgbClr val="FF0000"/>
                </a:solidFill>
              </a:rPr>
              <a:t> </a:t>
            </a:r>
            <a:r>
              <a:rPr lang="es-ES" sz="1600" b="1" dirty="0" err="1" smtClean="0">
                <a:solidFill>
                  <a:srgbClr val="FF0000"/>
                </a:solidFill>
              </a:rPr>
              <a:t>may</a:t>
            </a:r>
            <a:r>
              <a:rPr lang="es-ES" sz="1600" b="1" dirty="0" smtClean="0">
                <a:solidFill>
                  <a:srgbClr val="FF0000"/>
                </a:solidFill>
              </a:rPr>
              <a:t> </a:t>
            </a:r>
            <a:r>
              <a:rPr lang="es-ES" sz="1600" b="1" dirty="0" err="1" smtClean="0">
                <a:solidFill>
                  <a:srgbClr val="FF0000"/>
                </a:solidFill>
              </a:rPr>
              <a:t>remain</a:t>
            </a:r>
            <a:r>
              <a:rPr lang="es-ES" sz="1600" b="1" dirty="0" smtClean="0">
                <a:solidFill>
                  <a:srgbClr val="FF0000"/>
                </a:solidFill>
              </a:rPr>
              <a:t>)</a:t>
            </a:r>
            <a:endParaRPr lang="es-ES" sz="1600" b="1" dirty="0">
              <a:solidFill>
                <a:srgbClr val="FF0000"/>
              </a:solidFill>
            </a:endParaRPr>
          </a:p>
        </p:txBody>
      </p:sp>
      <p:sp>
        <p:nvSpPr>
          <p:cNvPr id="13" name="Text Box 128"/>
          <p:cNvSpPr txBox="1">
            <a:spLocks noChangeArrowheads="1"/>
          </p:cNvSpPr>
          <p:nvPr/>
        </p:nvSpPr>
        <p:spPr bwMode="auto">
          <a:xfrm>
            <a:off x="2555776" y="6525344"/>
            <a:ext cx="6228184" cy="307777"/>
          </a:xfrm>
          <a:prstGeom prst="rect">
            <a:avLst/>
          </a:prstGeom>
          <a:noFill/>
          <a:ln w="9525">
            <a:noFill/>
            <a:miter lim="800000"/>
            <a:headEnd/>
            <a:tailEnd/>
          </a:ln>
        </p:spPr>
        <p:txBody>
          <a:bodyPr wrap="square">
            <a:spAutoFit/>
          </a:bodyPr>
          <a:lstStyle/>
          <a:p>
            <a:r>
              <a:rPr lang="en-US" sz="1400" b="1" dirty="0">
                <a:solidFill>
                  <a:srgbClr val="990000"/>
                </a:solidFill>
              </a:rPr>
              <a:t>Calleja et al. </a:t>
            </a:r>
            <a:r>
              <a:rPr lang="en-US" sz="1400" b="1" i="1" dirty="0" smtClean="0">
                <a:solidFill>
                  <a:srgbClr val="990000"/>
                </a:solidFill>
              </a:rPr>
              <a:t>Adsorption </a:t>
            </a:r>
            <a:r>
              <a:rPr lang="en-US" sz="1400" b="1" dirty="0" smtClean="0">
                <a:solidFill>
                  <a:srgbClr val="990000"/>
                </a:solidFill>
              </a:rPr>
              <a:t>In </a:t>
            </a:r>
            <a:r>
              <a:rPr lang="en-US" sz="1400" b="1" dirty="0">
                <a:solidFill>
                  <a:srgbClr val="990000"/>
                </a:solidFill>
              </a:rPr>
              <a:t>Press (2013)</a:t>
            </a:r>
            <a:endParaRPr lang="en-US" sz="1400" dirty="0">
              <a:solidFill>
                <a:srgbClr val="990000"/>
              </a:solidFill>
            </a:endParaRPr>
          </a:p>
        </p:txBody>
      </p:sp>
      <p:graphicFrame>
        <p:nvGraphicFramePr>
          <p:cNvPr id="20" name="Object 17"/>
          <p:cNvGraphicFramePr>
            <a:graphicFrameLocks noChangeAspect="1"/>
          </p:cNvGraphicFramePr>
          <p:nvPr/>
        </p:nvGraphicFramePr>
        <p:xfrm>
          <a:off x="539750" y="1103958"/>
          <a:ext cx="7848600" cy="3879850"/>
        </p:xfrm>
        <a:graphic>
          <a:graphicData uri="http://schemas.openxmlformats.org/presentationml/2006/ole">
            <p:oleObj spid="_x0000_s26628" name="Graph" r:id="rId4" imgW="3303360" imgH="1814400" progId="">
              <p:embed/>
            </p:oleObj>
          </a:graphicData>
        </a:graphic>
      </p:graphicFrame>
      <p:sp>
        <p:nvSpPr>
          <p:cNvPr id="21" name="20 CuadroTexto"/>
          <p:cNvSpPr txBox="1"/>
          <p:nvPr/>
        </p:nvSpPr>
        <p:spPr>
          <a:xfrm>
            <a:off x="2268538" y="1310333"/>
            <a:ext cx="1317625" cy="366712"/>
          </a:xfrm>
          <a:prstGeom prst="rect">
            <a:avLst/>
          </a:prstGeom>
          <a:noFill/>
        </p:spPr>
        <p:txBody>
          <a:bodyPr>
            <a:spAutoFit/>
          </a:bodyPr>
          <a:lstStyle/>
          <a:p>
            <a:pPr fontAlgn="auto">
              <a:spcBef>
                <a:spcPts val="0"/>
              </a:spcBef>
              <a:spcAft>
                <a:spcPts val="0"/>
              </a:spcAft>
              <a:defRPr/>
            </a:pPr>
            <a:r>
              <a:rPr lang="es-ES" b="1" kern="0" dirty="0" err="1">
                <a:solidFill>
                  <a:srgbClr val="000099"/>
                </a:solidFill>
                <a:latin typeface="Arial" pitchFamily="34" charset="0"/>
                <a:cs typeface="Arial" pitchFamily="34" charset="0"/>
              </a:rPr>
              <a:t>Calcined</a:t>
            </a:r>
            <a:endParaRPr lang="es-ES" b="1" kern="0" dirty="0">
              <a:solidFill>
                <a:srgbClr val="000099"/>
              </a:solidFill>
              <a:latin typeface="Arial" pitchFamily="34" charset="0"/>
              <a:cs typeface="Arial" pitchFamily="34" charset="0"/>
            </a:endParaRPr>
          </a:p>
        </p:txBody>
      </p:sp>
      <p:sp>
        <p:nvSpPr>
          <p:cNvPr id="22" name="21 CuadroTexto"/>
          <p:cNvSpPr txBox="1"/>
          <p:nvPr/>
        </p:nvSpPr>
        <p:spPr>
          <a:xfrm>
            <a:off x="5292725" y="1291283"/>
            <a:ext cx="2376488" cy="366712"/>
          </a:xfrm>
          <a:prstGeom prst="rect">
            <a:avLst/>
          </a:prstGeom>
          <a:noFill/>
        </p:spPr>
        <p:txBody>
          <a:bodyPr>
            <a:spAutoFit/>
          </a:bodyPr>
          <a:lstStyle/>
          <a:p>
            <a:pPr fontAlgn="auto">
              <a:spcBef>
                <a:spcPts val="0"/>
              </a:spcBef>
              <a:spcAft>
                <a:spcPts val="0"/>
              </a:spcAft>
              <a:defRPr/>
            </a:pPr>
            <a:r>
              <a:rPr lang="es-ES" b="1" kern="0" dirty="0" err="1">
                <a:solidFill>
                  <a:srgbClr val="000099"/>
                </a:solidFill>
                <a:latin typeface="Arial" pitchFamily="34" charset="0"/>
                <a:cs typeface="Arial" pitchFamily="34" charset="0"/>
              </a:rPr>
              <a:t>Ethanol</a:t>
            </a:r>
            <a:r>
              <a:rPr lang="es-ES" b="1" kern="0" dirty="0">
                <a:solidFill>
                  <a:srgbClr val="000099"/>
                </a:solidFill>
                <a:latin typeface="Arial" pitchFamily="34" charset="0"/>
                <a:cs typeface="Arial" pitchFamily="34" charset="0"/>
              </a:rPr>
              <a:t> </a:t>
            </a:r>
            <a:r>
              <a:rPr lang="es-ES" b="1" kern="0" dirty="0" err="1">
                <a:solidFill>
                  <a:srgbClr val="000099"/>
                </a:solidFill>
                <a:latin typeface="Arial" pitchFamily="34" charset="0"/>
                <a:cs typeface="Arial" pitchFamily="34" charset="0"/>
              </a:rPr>
              <a:t>extracted</a:t>
            </a:r>
            <a:endParaRPr lang="es-ES" b="1" kern="0" dirty="0">
              <a:solidFill>
                <a:srgbClr val="000099"/>
              </a:solidFill>
              <a:latin typeface="Arial" pitchFamily="34" charset="0"/>
              <a:cs typeface="Arial" pitchFamily="34" charset="0"/>
            </a:endParaRPr>
          </a:p>
        </p:txBody>
      </p:sp>
      <p:sp>
        <p:nvSpPr>
          <p:cNvPr id="17" name="16 CuadroTexto"/>
          <p:cNvSpPr txBox="1"/>
          <p:nvPr/>
        </p:nvSpPr>
        <p:spPr>
          <a:xfrm>
            <a:off x="7092280" y="188640"/>
            <a:ext cx="864339" cy="369332"/>
          </a:xfrm>
          <a:prstGeom prst="rect">
            <a:avLst/>
          </a:prstGeom>
          <a:solidFill>
            <a:srgbClr val="FFFF00"/>
          </a:solidFill>
        </p:spPr>
        <p:txBody>
          <a:bodyPr wrap="none" rtlCol="0">
            <a:spAutoFit/>
          </a:bodyPr>
          <a:lstStyle/>
          <a:p>
            <a:r>
              <a:rPr lang="es-ES" b="1" dirty="0" smtClean="0">
                <a:solidFill>
                  <a:srgbClr val="3333FF"/>
                </a:solidFill>
              </a:rPr>
              <a:t>oculta</a:t>
            </a:r>
            <a:endParaRPr lang="es-ES" b="1" dirty="0">
              <a:solidFill>
                <a:srgbClr val="3333FF"/>
              </a:solidFill>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p:cNvPicPr>
            <a:picLocks noChangeAspect="1" noChangeArrowheads="1"/>
          </p:cNvPicPr>
          <p:nvPr/>
        </p:nvPicPr>
        <p:blipFill>
          <a:blip r:embed="rId2" cstate="print"/>
          <a:srcRect/>
          <a:stretch>
            <a:fillRect/>
          </a:stretch>
        </p:blipFill>
        <p:spPr bwMode="auto">
          <a:xfrm>
            <a:off x="683568" y="1841773"/>
            <a:ext cx="3744416" cy="2785365"/>
          </a:xfrm>
          <a:prstGeom prst="rect">
            <a:avLst/>
          </a:prstGeom>
          <a:noFill/>
          <a:ln w="9525">
            <a:noFill/>
            <a:miter lim="800000"/>
            <a:headEnd/>
            <a:tailEnd/>
          </a:ln>
        </p:spPr>
      </p:pic>
      <p:pic>
        <p:nvPicPr>
          <p:cNvPr id="3" name="Picture 8"/>
          <p:cNvPicPr>
            <a:picLocks noChangeAspect="1" noChangeArrowheads="1"/>
          </p:cNvPicPr>
          <p:nvPr/>
        </p:nvPicPr>
        <p:blipFill>
          <a:blip r:embed="rId3" cstate="print"/>
          <a:srcRect/>
          <a:stretch>
            <a:fillRect/>
          </a:stretch>
        </p:blipFill>
        <p:spPr bwMode="auto">
          <a:xfrm>
            <a:off x="4933949" y="1876896"/>
            <a:ext cx="3741889" cy="2776240"/>
          </a:xfrm>
          <a:prstGeom prst="rect">
            <a:avLst/>
          </a:prstGeom>
          <a:noFill/>
          <a:ln w="9525">
            <a:noFill/>
            <a:miter lim="800000"/>
            <a:headEnd/>
            <a:tailEnd/>
          </a:ln>
        </p:spPr>
      </p:pic>
      <p:sp>
        <p:nvSpPr>
          <p:cNvPr id="4" name="Rectangle 11"/>
          <p:cNvSpPr>
            <a:spLocks noChangeArrowheads="1"/>
          </p:cNvSpPr>
          <p:nvPr/>
        </p:nvSpPr>
        <p:spPr bwMode="auto">
          <a:xfrm>
            <a:off x="3779912" y="1124744"/>
            <a:ext cx="1944216" cy="423863"/>
          </a:xfrm>
          <a:prstGeom prst="rect">
            <a:avLst/>
          </a:prstGeom>
          <a:noFill/>
          <a:ln w="9525">
            <a:noFill/>
            <a:miter lim="800000"/>
            <a:headEnd/>
            <a:tailEnd/>
          </a:ln>
        </p:spPr>
        <p:txBody>
          <a:bodyPr/>
          <a:lstStyle/>
          <a:p>
            <a:pPr algn="just">
              <a:spcBef>
                <a:spcPct val="20000"/>
              </a:spcBef>
            </a:pPr>
            <a:r>
              <a:rPr lang="en-US" sz="2000" b="1" dirty="0" smtClean="0">
                <a:cs typeface="Arial" charset="0"/>
              </a:rPr>
              <a:t>TEM pictures</a:t>
            </a:r>
            <a:endParaRPr lang="en-US" sz="2000" dirty="0">
              <a:solidFill>
                <a:srgbClr val="C00000"/>
              </a:solidFill>
              <a:cs typeface="Arial" charset="0"/>
              <a:sym typeface="Symbol" pitchFamily="18" charset="2"/>
            </a:endParaRPr>
          </a:p>
        </p:txBody>
      </p:sp>
      <p:sp>
        <p:nvSpPr>
          <p:cNvPr id="5" name="Text Box 58"/>
          <p:cNvSpPr txBox="1">
            <a:spLocks noChangeArrowheads="1"/>
          </p:cNvSpPr>
          <p:nvPr/>
        </p:nvSpPr>
        <p:spPr bwMode="auto">
          <a:xfrm>
            <a:off x="472331" y="404664"/>
            <a:ext cx="7412037" cy="400050"/>
          </a:xfrm>
          <a:prstGeom prst="rect">
            <a:avLst/>
          </a:prstGeom>
          <a:noFill/>
          <a:ln w="9525">
            <a:noFill/>
            <a:miter lim="800000"/>
            <a:headEnd/>
            <a:tailEnd/>
          </a:ln>
        </p:spPr>
        <p:txBody>
          <a:bodyPr>
            <a:spAutoFit/>
          </a:bodyPr>
          <a:lstStyle/>
          <a:p>
            <a:pPr>
              <a:spcBef>
                <a:spcPct val="50000"/>
              </a:spcBef>
            </a:pPr>
            <a:r>
              <a:rPr lang="es-ES" sz="2000" b="1" dirty="0">
                <a:latin typeface="Times New Roman" pitchFamily="18" charset="0"/>
              </a:rPr>
              <a:t> </a:t>
            </a:r>
            <a:r>
              <a:rPr lang="es-ES" sz="2000" b="1" dirty="0" err="1" smtClean="0">
                <a:cs typeface="Arial" charset="0"/>
              </a:rPr>
              <a:t>Characterization</a:t>
            </a:r>
            <a:r>
              <a:rPr lang="es-ES" sz="2000" b="1" dirty="0" smtClean="0">
                <a:cs typeface="Arial" charset="0"/>
              </a:rPr>
              <a:t> of </a:t>
            </a:r>
            <a:r>
              <a:rPr lang="es-ES" sz="2000" b="1" dirty="0" smtClean="0">
                <a:solidFill>
                  <a:srgbClr val="C00000"/>
                </a:solidFill>
                <a:cs typeface="Arial" charset="0"/>
              </a:rPr>
              <a:t>PE-</a:t>
            </a:r>
            <a:r>
              <a:rPr lang="es-ES" sz="2000" b="1" dirty="0" err="1" smtClean="0">
                <a:solidFill>
                  <a:srgbClr val="C00000"/>
                </a:solidFill>
                <a:cs typeface="Arial" charset="0"/>
              </a:rPr>
              <a:t>SBA15</a:t>
            </a:r>
            <a:r>
              <a:rPr lang="es-ES" sz="2000" b="1" dirty="0" smtClean="0">
                <a:cs typeface="Arial" charset="0"/>
              </a:rPr>
              <a:t> </a:t>
            </a:r>
            <a:r>
              <a:rPr lang="es-ES" sz="2000" b="1" dirty="0" err="1" smtClean="0">
                <a:cs typeface="Arial" charset="0"/>
              </a:rPr>
              <a:t>supports</a:t>
            </a:r>
            <a:endParaRPr lang="es-ES" sz="2000" b="1" dirty="0">
              <a:cs typeface="Arial"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0450" name="Group 50"/>
          <p:cNvGraphicFramePr>
            <a:graphicFrameLocks noGrp="1"/>
          </p:cNvGraphicFramePr>
          <p:nvPr/>
        </p:nvGraphicFramePr>
        <p:xfrm>
          <a:off x="162368" y="4440014"/>
          <a:ext cx="5832648" cy="1706880"/>
        </p:xfrm>
        <a:graphic>
          <a:graphicData uri="http://schemas.openxmlformats.org/drawingml/2006/table">
            <a:tbl>
              <a:tblPr/>
              <a:tblGrid>
                <a:gridCol w="1897281"/>
                <a:gridCol w="983775"/>
                <a:gridCol w="843236"/>
                <a:gridCol w="1054045"/>
                <a:gridCol w="1054311"/>
              </a:tblGrid>
              <a:tr h="504056">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err="1" smtClean="0">
                          <a:ln>
                            <a:noFill/>
                          </a:ln>
                          <a:solidFill>
                            <a:srgbClr val="000000"/>
                          </a:solidFill>
                          <a:effectLst/>
                          <a:latin typeface="Arial" charset="0"/>
                          <a:ea typeface="Times New Roman" pitchFamily="18" charset="0"/>
                          <a:cs typeface="Arial" charset="0"/>
                        </a:rPr>
                        <a:t>Sample</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BET (m</a:t>
                      </a:r>
                      <a:r>
                        <a:rPr kumimoji="0" lang="es-ES_tradnl" sz="1400" b="1" i="0" u="none" strike="noStrike" cap="none" normalizeH="0" baseline="30000" dirty="0" smtClean="0">
                          <a:ln>
                            <a:noFill/>
                          </a:ln>
                          <a:solidFill>
                            <a:srgbClr val="000000"/>
                          </a:solidFill>
                          <a:effectLst/>
                          <a:latin typeface="Arial" charset="0"/>
                          <a:ea typeface="Times New Roman" pitchFamily="18" charset="0"/>
                          <a:cs typeface="Arial" charset="0"/>
                        </a:rPr>
                        <a:t>2</a:t>
                      </a: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/g)</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smtClean="0">
                          <a:ln>
                            <a:noFill/>
                          </a:ln>
                          <a:solidFill>
                            <a:srgbClr val="000000"/>
                          </a:solidFill>
                          <a:effectLst/>
                          <a:latin typeface="Arial" charset="0"/>
                          <a:ea typeface="Times New Roman" pitchFamily="18" charset="0"/>
                          <a:cs typeface="Arial" charset="0"/>
                        </a:rPr>
                        <a:t>Dp</a:t>
                      </a:r>
                    </a:p>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smtClean="0">
                          <a:ln>
                            <a:noFill/>
                          </a:ln>
                          <a:solidFill>
                            <a:srgbClr val="000000"/>
                          </a:solidFill>
                          <a:effectLst/>
                          <a:latin typeface="Arial" charset="0"/>
                          <a:ea typeface="Times New Roman" pitchFamily="18" charset="0"/>
                          <a:cs typeface="Arial" charset="0"/>
                        </a:rPr>
                        <a:t> (Å)</a:t>
                      </a:r>
                      <a:endParaRPr kumimoji="0" lang="es-ES" sz="1000" b="1"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err="1" smtClean="0">
                          <a:ln>
                            <a:noFill/>
                          </a:ln>
                          <a:solidFill>
                            <a:srgbClr val="000000"/>
                          </a:solidFill>
                          <a:effectLst/>
                          <a:latin typeface="Arial" charset="0"/>
                          <a:ea typeface="Times New Roman" pitchFamily="18" charset="0"/>
                          <a:cs typeface="Arial" charset="0"/>
                        </a:rPr>
                        <a:t>Vp</a:t>
                      </a:r>
                      <a:endPar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 (cm</a:t>
                      </a:r>
                      <a:r>
                        <a:rPr kumimoji="0" lang="es-ES_tradnl" sz="1400" b="1" i="0" u="none" strike="noStrike" cap="none" normalizeH="0" baseline="30000" dirty="0" smtClean="0">
                          <a:ln>
                            <a:noFill/>
                          </a:ln>
                          <a:solidFill>
                            <a:srgbClr val="000000"/>
                          </a:solidFill>
                          <a:effectLst/>
                          <a:latin typeface="Arial" charset="0"/>
                          <a:ea typeface="Times New Roman" pitchFamily="18" charset="0"/>
                          <a:cs typeface="Arial" charset="0"/>
                        </a:rPr>
                        <a:t>3</a:t>
                      </a: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/g)</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 N</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55600">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rgbClr val="000000"/>
                          </a:solidFill>
                          <a:effectLst/>
                          <a:latin typeface="Arial" charset="0"/>
                          <a:ea typeface="Times New Roman" pitchFamily="18" charset="0"/>
                          <a:cs typeface="Arial" charset="0"/>
                        </a:rPr>
                        <a:t>PE-SBA15-e</a:t>
                      </a:r>
                      <a:endParaRPr kumimoji="0" lang="es-ES" sz="1000" b="1"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Times New Roman" pitchFamily="18" charset="0"/>
                          <a:cs typeface="Arial" charset="0"/>
                        </a:rPr>
                        <a:t>428</a:t>
                      </a:r>
                      <a:endParaRPr kumimoji="0" lang="es-ES" sz="1000" b="1"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Times New Roman" pitchFamily="18" charset="0"/>
                          <a:cs typeface="Arial" charset="0"/>
                        </a:rPr>
                        <a:t>152</a:t>
                      </a:r>
                      <a:endParaRPr kumimoji="0" lang="es-ES" sz="1000" b="1"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Times New Roman" pitchFamily="18" charset="0"/>
                          <a:cs typeface="Arial" charset="0"/>
                        </a:rPr>
                        <a:t>1,18</a:t>
                      </a:r>
                      <a:endParaRPr kumimoji="0" lang="es-ES" sz="1000" b="1"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ea typeface="Times New Roman" pitchFamily="18" charset="0"/>
                          <a:cs typeface="Arial" charset="0"/>
                        </a:rPr>
                        <a:t>-</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55600">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Times New Roman" pitchFamily="18" charset="0"/>
                          <a:cs typeface="Arial" charset="0"/>
                        </a:rPr>
                        <a:t>PE-SBA15-e-(N)-6</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Times New Roman" pitchFamily="18" charset="0"/>
                          <a:cs typeface="Arial" charset="0"/>
                        </a:rPr>
                        <a:t>228</a:t>
                      </a:r>
                      <a:endParaRPr kumimoji="0" lang="es-ES" sz="1000" b="1"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Times New Roman" pitchFamily="18" charset="0"/>
                          <a:cs typeface="Arial" charset="0"/>
                        </a:rPr>
                        <a:t>118</a:t>
                      </a:r>
                      <a:endParaRPr kumimoji="0" lang="es-ES" sz="1000" b="1"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Times New Roman" pitchFamily="18" charset="0"/>
                          <a:cs typeface="Arial" charset="0"/>
                        </a:rPr>
                        <a:t>0,66</a:t>
                      </a:r>
                      <a:endParaRPr kumimoji="0" lang="es-ES" sz="1000" b="1"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Times New Roman" pitchFamily="18" charset="0"/>
                          <a:cs typeface="Arial" charset="0"/>
                        </a:rPr>
                        <a:t>4,4</a:t>
                      </a:r>
                      <a:endParaRPr kumimoji="0" lang="es-ES" sz="1000" b="1"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355600">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Times New Roman" pitchFamily="18" charset="0"/>
                          <a:cs typeface="Arial" charset="0"/>
                        </a:rPr>
                        <a:t>PE-SBA15-e-(NNN)-6</a:t>
                      </a:r>
                    </a:p>
                  </a:txBody>
                  <a:tcPr marL="68580" marR="68580" marT="0" marB="0"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Times New Roman" pitchFamily="18" charset="0"/>
                          <a:cs typeface="Arial" charset="0"/>
                        </a:rPr>
                        <a:t>223</a:t>
                      </a:r>
                      <a:endParaRPr kumimoji="0" lang="es-ES" sz="1000" b="1"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Times New Roman" pitchFamily="18" charset="0"/>
                          <a:cs typeface="Arial" charset="0"/>
                        </a:rPr>
                        <a:t>117</a:t>
                      </a:r>
                      <a:endParaRPr kumimoji="0" lang="es-ES" sz="1000" b="1"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ea typeface="Times New Roman" pitchFamily="18" charset="0"/>
                          <a:cs typeface="Arial" charset="0"/>
                        </a:rPr>
                        <a:t>0,68</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ea typeface="Times New Roman" pitchFamily="18" charset="0"/>
                          <a:cs typeface="Arial" charset="0"/>
                        </a:rPr>
                        <a:t>6,8</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35" name="20 Rectángulo"/>
          <p:cNvSpPr/>
          <p:nvPr/>
        </p:nvSpPr>
        <p:spPr>
          <a:xfrm>
            <a:off x="5209024" y="5476428"/>
            <a:ext cx="557776" cy="648072"/>
          </a:xfrm>
          <a:prstGeom prst="rect">
            <a:avLst/>
          </a:prstGeom>
          <a:noFill/>
          <a:ln w="28575" cap="flat" cmpd="sng" algn="ctr">
            <a:solidFill>
              <a:srgbClr val="FF0000"/>
            </a:solidFill>
            <a:prstDash val="solid"/>
          </a:ln>
          <a:effectLst/>
        </p:spPr>
        <p:txBody>
          <a:bodyPr anchor="ctr"/>
          <a:lstStyle/>
          <a:p>
            <a:pPr algn="ctr" fontAlgn="auto">
              <a:spcBef>
                <a:spcPts val="0"/>
              </a:spcBef>
              <a:spcAft>
                <a:spcPts val="0"/>
              </a:spcAft>
              <a:defRPr/>
            </a:pPr>
            <a:endParaRPr lang="es-ES" kern="0">
              <a:solidFill>
                <a:sysClr val="window" lastClr="FFFFFF"/>
              </a:solidFill>
              <a:latin typeface="Arial"/>
            </a:endParaRPr>
          </a:p>
        </p:txBody>
      </p:sp>
      <p:sp>
        <p:nvSpPr>
          <p:cNvPr id="230427" name="Text Box 58"/>
          <p:cNvSpPr txBox="1">
            <a:spLocks noChangeArrowheads="1"/>
          </p:cNvSpPr>
          <p:nvPr/>
        </p:nvSpPr>
        <p:spPr bwMode="auto">
          <a:xfrm>
            <a:off x="271463" y="260648"/>
            <a:ext cx="6029325" cy="396875"/>
          </a:xfrm>
          <a:prstGeom prst="rect">
            <a:avLst/>
          </a:prstGeom>
          <a:noFill/>
          <a:ln w="9525">
            <a:noFill/>
            <a:miter lim="800000"/>
            <a:headEnd/>
            <a:tailEnd/>
          </a:ln>
        </p:spPr>
        <p:txBody>
          <a:bodyPr>
            <a:spAutoFit/>
          </a:bodyPr>
          <a:lstStyle/>
          <a:p>
            <a:pPr>
              <a:spcBef>
                <a:spcPct val="50000"/>
              </a:spcBef>
            </a:pPr>
            <a:r>
              <a:rPr lang="es-ES" sz="2000" b="1" dirty="0" smtClean="0">
                <a:solidFill>
                  <a:srgbClr val="C00000"/>
                </a:solidFill>
                <a:cs typeface="Arial" charset="0"/>
              </a:rPr>
              <a:t>PE-</a:t>
            </a:r>
            <a:r>
              <a:rPr lang="es-ES" sz="2000" b="1" dirty="0" err="1" smtClean="0">
                <a:solidFill>
                  <a:srgbClr val="C00000"/>
                </a:solidFill>
                <a:cs typeface="Arial" charset="0"/>
              </a:rPr>
              <a:t>SBA</a:t>
            </a:r>
            <a:r>
              <a:rPr lang="es-ES" sz="2000" b="1" dirty="0" smtClean="0">
                <a:solidFill>
                  <a:srgbClr val="C00000"/>
                </a:solidFill>
                <a:cs typeface="Arial" charset="0"/>
              </a:rPr>
              <a:t>-15</a:t>
            </a:r>
            <a:r>
              <a:rPr lang="es-ES" sz="2000" b="1" dirty="0" smtClean="0">
                <a:cs typeface="Arial" charset="0"/>
              </a:rPr>
              <a:t> </a:t>
            </a:r>
            <a:r>
              <a:rPr lang="es-ES" sz="2000" b="1" dirty="0" err="1">
                <a:cs typeface="Arial" charset="0"/>
              </a:rPr>
              <a:t>grafting</a:t>
            </a:r>
            <a:r>
              <a:rPr lang="es-ES" sz="2000" b="1" dirty="0">
                <a:cs typeface="Arial" charset="0"/>
              </a:rPr>
              <a:t> </a:t>
            </a:r>
            <a:r>
              <a:rPr lang="es-ES" sz="2000" b="1" dirty="0" err="1">
                <a:cs typeface="Arial" charset="0"/>
              </a:rPr>
              <a:t>with</a:t>
            </a:r>
            <a:r>
              <a:rPr lang="es-ES" sz="2000" b="1" dirty="0">
                <a:cs typeface="Arial" charset="0"/>
              </a:rPr>
              <a:t>  </a:t>
            </a:r>
            <a:r>
              <a:rPr lang="es-ES" sz="2000" b="1" dirty="0" smtClean="0">
                <a:solidFill>
                  <a:srgbClr val="000099"/>
                </a:solidFill>
                <a:cs typeface="Arial" charset="0"/>
              </a:rPr>
              <a:t>AP(N</a:t>
            </a:r>
            <a:r>
              <a:rPr lang="es-ES" sz="2000" b="1" dirty="0">
                <a:solidFill>
                  <a:srgbClr val="000099"/>
                </a:solidFill>
                <a:cs typeface="Arial" charset="0"/>
              </a:rPr>
              <a:t>) </a:t>
            </a:r>
            <a:r>
              <a:rPr lang="es-ES" sz="2000" b="1" dirty="0"/>
              <a:t>and</a:t>
            </a:r>
            <a:r>
              <a:rPr lang="es-ES" dirty="0"/>
              <a:t> </a:t>
            </a:r>
            <a:r>
              <a:rPr lang="es-ES" sz="2000" b="1" dirty="0">
                <a:solidFill>
                  <a:srgbClr val="000099"/>
                </a:solidFill>
                <a:cs typeface="Arial" charset="0"/>
              </a:rPr>
              <a:t>DT(NNN)</a:t>
            </a:r>
          </a:p>
        </p:txBody>
      </p:sp>
      <p:sp>
        <p:nvSpPr>
          <p:cNvPr id="23" name="CuadroTexto 1"/>
          <p:cNvSpPr txBox="1"/>
          <p:nvPr/>
        </p:nvSpPr>
        <p:spPr>
          <a:xfrm>
            <a:off x="1687513" y="820251"/>
            <a:ext cx="2308225" cy="369888"/>
          </a:xfrm>
          <a:prstGeom prst="rect">
            <a:avLst/>
          </a:prstGeom>
          <a:noFill/>
        </p:spPr>
        <p:txBody>
          <a:bodyPr wrap="none">
            <a:spAutoFit/>
          </a:bodyPr>
          <a:lstStyle/>
          <a:p>
            <a:pPr fontAlgn="auto">
              <a:spcBef>
                <a:spcPts val="0"/>
              </a:spcBef>
              <a:spcAft>
                <a:spcPts val="0"/>
              </a:spcAft>
              <a:defRPr/>
            </a:pPr>
            <a:r>
              <a:rPr lang="es-ES" b="1" kern="0" dirty="0" err="1">
                <a:solidFill>
                  <a:srgbClr val="000099"/>
                </a:solidFill>
                <a:latin typeface="Arial" pitchFamily="34" charset="0"/>
                <a:cs typeface="Arial" pitchFamily="34" charset="0"/>
              </a:rPr>
              <a:t>N</a:t>
            </a:r>
            <a:r>
              <a:rPr lang="es-ES" b="1" kern="0" baseline="-25000" dirty="0" err="1">
                <a:solidFill>
                  <a:srgbClr val="000099"/>
                </a:solidFill>
                <a:latin typeface="Arial" pitchFamily="34" charset="0"/>
                <a:cs typeface="Arial" pitchFamily="34" charset="0"/>
              </a:rPr>
              <a:t>2</a:t>
            </a:r>
            <a:r>
              <a:rPr lang="es-ES" b="1" kern="0" dirty="0">
                <a:solidFill>
                  <a:srgbClr val="000099"/>
                </a:solidFill>
                <a:latin typeface="Arial" pitchFamily="34" charset="0"/>
                <a:cs typeface="Arial" pitchFamily="34" charset="0"/>
              </a:rPr>
              <a:t> </a:t>
            </a:r>
            <a:r>
              <a:rPr lang="es-ES" b="1" kern="0" dirty="0" err="1">
                <a:solidFill>
                  <a:srgbClr val="000099"/>
                </a:solidFill>
                <a:latin typeface="Arial" pitchFamily="34" charset="0"/>
                <a:cs typeface="Arial" pitchFamily="34" charset="0"/>
              </a:rPr>
              <a:t>adsorption</a:t>
            </a:r>
            <a:r>
              <a:rPr lang="es-ES" b="1" kern="0" dirty="0">
                <a:solidFill>
                  <a:srgbClr val="000099"/>
                </a:solidFill>
                <a:latin typeface="Arial" pitchFamily="34" charset="0"/>
                <a:cs typeface="Arial" pitchFamily="34" charset="0"/>
              </a:rPr>
              <a:t>, 77 K</a:t>
            </a:r>
          </a:p>
        </p:txBody>
      </p:sp>
      <p:graphicFrame>
        <p:nvGraphicFramePr>
          <p:cNvPr id="230446" name="Object 46"/>
          <p:cNvGraphicFramePr>
            <a:graphicFrameLocks noChangeAspect="1"/>
          </p:cNvGraphicFramePr>
          <p:nvPr/>
        </p:nvGraphicFramePr>
        <p:xfrm>
          <a:off x="467544" y="1061551"/>
          <a:ext cx="7632700" cy="3295650"/>
        </p:xfrm>
        <a:graphic>
          <a:graphicData uri="http://schemas.openxmlformats.org/presentationml/2006/ole">
            <p:oleObj spid="_x0000_s270338" name="Graph" r:id="rId4" imgW="3752640" imgH="1824480" progId="">
              <p:embed/>
            </p:oleObj>
          </a:graphicData>
        </a:graphic>
      </p:graphicFrame>
      <p:sp>
        <p:nvSpPr>
          <p:cNvPr id="17" name="16 CuadroTexto"/>
          <p:cNvSpPr txBox="1"/>
          <p:nvPr/>
        </p:nvSpPr>
        <p:spPr>
          <a:xfrm>
            <a:off x="6300192" y="4365104"/>
            <a:ext cx="2592288" cy="1077218"/>
          </a:xfrm>
          <a:prstGeom prst="rect">
            <a:avLst/>
          </a:prstGeom>
          <a:noFill/>
        </p:spPr>
        <p:txBody>
          <a:bodyPr wrap="square" rtlCol="0">
            <a:spAutoFit/>
          </a:bodyPr>
          <a:lstStyle/>
          <a:p>
            <a:pPr algn="ctr"/>
            <a:r>
              <a:rPr lang="es-ES" sz="1600" b="1" dirty="0" err="1" smtClean="0">
                <a:solidFill>
                  <a:srgbClr val="0000CC"/>
                </a:solidFill>
              </a:rPr>
              <a:t>With</a:t>
            </a:r>
            <a:r>
              <a:rPr lang="es-ES" sz="1600" b="1" dirty="0" smtClean="0">
                <a:solidFill>
                  <a:srgbClr val="0000CC"/>
                </a:solidFill>
              </a:rPr>
              <a:t> </a:t>
            </a:r>
            <a:r>
              <a:rPr lang="es-ES" sz="1600" b="1" dirty="0" err="1" smtClean="0">
                <a:solidFill>
                  <a:srgbClr val="0000CC"/>
                </a:solidFill>
              </a:rPr>
              <a:t>larger</a:t>
            </a:r>
            <a:r>
              <a:rPr lang="es-ES" sz="1600" b="1" dirty="0" smtClean="0">
                <a:solidFill>
                  <a:srgbClr val="0000CC"/>
                </a:solidFill>
              </a:rPr>
              <a:t> </a:t>
            </a:r>
            <a:r>
              <a:rPr lang="es-ES" sz="1600" b="1" dirty="0" err="1" smtClean="0">
                <a:solidFill>
                  <a:srgbClr val="0000CC"/>
                </a:solidFill>
              </a:rPr>
              <a:t>pores</a:t>
            </a:r>
            <a:r>
              <a:rPr lang="es-ES" sz="1600" b="1" dirty="0" smtClean="0">
                <a:solidFill>
                  <a:srgbClr val="0000CC"/>
                </a:solidFill>
              </a:rPr>
              <a:t>, </a:t>
            </a:r>
          </a:p>
          <a:p>
            <a:pPr algn="ctr"/>
            <a:r>
              <a:rPr lang="es-ES" sz="1600" b="1" dirty="0" smtClean="0">
                <a:solidFill>
                  <a:srgbClr val="0000CC"/>
                </a:solidFill>
              </a:rPr>
              <a:t>no </a:t>
            </a:r>
            <a:r>
              <a:rPr lang="es-ES" sz="1600" b="1" dirty="0" err="1" smtClean="0">
                <a:solidFill>
                  <a:srgbClr val="0000CC"/>
                </a:solidFill>
              </a:rPr>
              <a:t>significant</a:t>
            </a:r>
            <a:r>
              <a:rPr lang="es-ES" sz="1600" b="1" dirty="0" smtClean="0">
                <a:solidFill>
                  <a:srgbClr val="0000CC"/>
                </a:solidFill>
              </a:rPr>
              <a:t> </a:t>
            </a:r>
            <a:r>
              <a:rPr lang="es-ES" sz="1600" b="1" dirty="0" err="1" smtClean="0">
                <a:solidFill>
                  <a:srgbClr val="0000CC"/>
                </a:solidFill>
              </a:rPr>
              <a:t>change</a:t>
            </a:r>
            <a:r>
              <a:rPr lang="es-ES" sz="1600" b="1" dirty="0" smtClean="0">
                <a:solidFill>
                  <a:srgbClr val="0000CC"/>
                </a:solidFill>
              </a:rPr>
              <a:t> in textural </a:t>
            </a:r>
            <a:r>
              <a:rPr lang="es-ES" sz="1600" b="1" dirty="0" err="1" smtClean="0">
                <a:solidFill>
                  <a:srgbClr val="0000CC"/>
                </a:solidFill>
              </a:rPr>
              <a:t>properties</a:t>
            </a:r>
            <a:r>
              <a:rPr lang="es-ES" sz="1600" b="1" dirty="0" smtClean="0">
                <a:solidFill>
                  <a:srgbClr val="0000CC"/>
                </a:solidFill>
              </a:rPr>
              <a:t> </a:t>
            </a:r>
            <a:r>
              <a:rPr lang="es-ES" sz="1600" b="1" dirty="0" err="1" smtClean="0">
                <a:solidFill>
                  <a:srgbClr val="0000CC"/>
                </a:solidFill>
              </a:rPr>
              <a:t>from</a:t>
            </a:r>
            <a:r>
              <a:rPr lang="es-ES" sz="1600" b="1" dirty="0" smtClean="0">
                <a:solidFill>
                  <a:srgbClr val="0000CC"/>
                </a:solidFill>
              </a:rPr>
              <a:t> (N)-6 </a:t>
            </a:r>
            <a:r>
              <a:rPr lang="es-ES" sz="1600" b="1" dirty="0" err="1" smtClean="0">
                <a:solidFill>
                  <a:srgbClr val="0000CC"/>
                </a:solidFill>
              </a:rPr>
              <a:t>to</a:t>
            </a:r>
            <a:r>
              <a:rPr lang="es-ES" sz="1600" b="1" dirty="0" smtClean="0">
                <a:solidFill>
                  <a:srgbClr val="0000CC"/>
                </a:solidFill>
              </a:rPr>
              <a:t> (</a:t>
            </a:r>
            <a:r>
              <a:rPr lang="es-ES" sz="1600" b="1" dirty="0" err="1" smtClean="0">
                <a:solidFill>
                  <a:srgbClr val="0000CC"/>
                </a:solidFill>
              </a:rPr>
              <a:t>NNN</a:t>
            </a:r>
            <a:r>
              <a:rPr lang="es-ES" sz="1600" b="1" dirty="0" smtClean="0">
                <a:solidFill>
                  <a:srgbClr val="0000CC"/>
                </a:solidFill>
              </a:rPr>
              <a:t>)-6</a:t>
            </a:r>
            <a:endParaRPr lang="es-ES" sz="1600" b="1" dirty="0">
              <a:solidFill>
                <a:srgbClr val="0000CC"/>
              </a:solidFill>
            </a:endParaRPr>
          </a:p>
        </p:txBody>
      </p:sp>
      <p:sp>
        <p:nvSpPr>
          <p:cNvPr id="8" name="7 CuadroTexto"/>
          <p:cNvSpPr txBox="1"/>
          <p:nvPr/>
        </p:nvSpPr>
        <p:spPr>
          <a:xfrm>
            <a:off x="5796767" y="294336"/>
            <a:ext cx="3283271" cy="369332"/>
          </a:xfrm>
          <a:prstGeom prst="rect">
            <a:avLst/>
          </a:prstGeom>
          <a:noFill/>
        </p:spPr>
        <p:txBody>
          <a:bodyPr wrap="none" rtlCol="0">
            <a:spAutoFit/>
          </a:bodyPr>
          <a:lstStyle/>
          <a:p>
            <a:r>
              <a:rPr lang="es-ES_tradnl" b="1" dirty="0" err="1" smtClean="0">
                <a:solidFill>
                  <a:srgbClr val="3333FF"/>
                </a:solidFill>
                <a:cs typeface="Arial" charset="0"/>
              </a:rPr>
              <a:t>Organic</a:t>
            </a:r>
            <a:r>
              <a:rPr lang="es-ES_tradnl" b="1" dirty="0" smtClean="0">
                <a:solidFill>
                  <a:srgbClr val="3333FF"/>
                </a:solidFill>
                <a:cs typeface="Arial" charset="0"/>
              </a:rPr>
              <a:t> load </a:t>
            </a:r>
            <a:r>
              <a:rPr lang="es-ES_tradnl" b="1" dirty="0" err="1" smtClean="0">
                <a:solidFill>
                  <a:srgbClr val="3333FF"/>
                </a:solidFill>
                <a:cs typeface="Arial" charset="0"/>
              </a:rPr>
              <a:t>for</a:t>
            </a:r>
            <a:r>
              <a:rPr lang="es-ES_tradnl" b="1" dirty="0" smtClean="0">
                <a:solidFill>
                  <a:srgbClr val="3333FF"/>
                </a:solidFill>
                <a:cs typeface="Arial" charset="0"/>
              </a:rPr>
              <a:t> 6 </a:t>
            </a:r>
            <a:r>
              <a:rPr lang="es-ES_tradnl" b="1" dirty="0" err="1" smtClean="0">
                <a:solidFill>
                  <a:srgbClr val="3333FF"/>
                </a:solidFill>
                <a:cs typeface="Arial" charset="0"/>
              </a:rPr>
              <a:t>SiOH</a:t>
            </a:r>
            <a:r>
              <a:rPr lang="es-ES_tradnl" b="1" dirty="0" smtClean="0">
                <a:solidFill>
                  <a:srgbClr val="3333FF"/>
                </a:solidFill>
                <a:cs typeface="Arial" charset="0"/>
              </a:rPr>
              <a:t>/</a:t>
            </a:r>
            <a:r>
              <a:rPr lang="es-ES_tradnl" b="1" dirty="0" err="1" smtClean="0">
                <a:solidFill>
                  <a:srgbClr val="3333FF"/>
                </a:solidFill>
                <a:cs typeface="Arial" charset="0"/>
              </a:rPr>
              <a:t>nm</a:t>
            </a:r>
            <a:r>
              <a:rPr lang="es-ES_tradnl" b="1" baseline="30000" dirty="0" err="1" smtClean="0">
                <a:solidFill>
                  <a:srgbClr val="3333FF"/>
                </a:solidFill>
                <a:cs typeface="Arial" charset="0"/>
              </a:rPr>
              <a:t>2</a:t>
            </a:r>
            <a:endParaRPr lang="es-ES" dirty="0">
              <a:solidFill>
                <a:srgbClr val="3333FF"/>
              </a:solidFill>
            </a:endParaRPr>
          </a:p>
        </p:txBody>
      </p:sp>
      <p:sp>
        <p:nvSpPr>
          <p:cNvPr id="10" name="20 Rectángulo"/>
          <p:cNvSpPr/>
          <p:nvPr/>
        </p:nvSpPr>
        <p:spPr>
          <a:xfrm>
            <a:off x="2267744" y="5474252"/>
            <a:ext cx="2450936" cy="648072"/>
          </a:xfrm>
          <a:prstGeom prst="rect">
            <a:avLst/>
          </a:prstGeom>
          <a:noFill/>
          <a:ln w="28575" cap="flat" cmpd="sng" algn="ctr">
            <a:solidFill>
              <a:srgbClr val="0000CC"/>
            </a:solidFill>
            <a:prstDash val="solid"/>
          </a:ln>
          <a:effectLst/>
        </p:spPr>
        <p:txBody>
          <a:bodyPr anchor="ctr"/>
          <a:lstStyle/>
          <a:p>
            <a:pPr algn="ctr" fontAlgn="auto">
              <a:spcBef>
                <a:spcPts val="0"/>
              </a:spcBef>
              <a:spcAft>
                <a:spcPts val="0"/>
              </a:spcAft>
              <a:defRPr/>
            </a:pPr>
            <a:endParaRPr lang="es-ES" kern="0">
              <a:solidFill>
                <a:sysClr val="window" lastClr="FFFFFF"/>
              </a:solidFill>
              <a:latin typeface="Arial"/>
            </a:endParaRPr>
          </a:p>
        </p:txBody>
      </p:sp>
      <p:sp>
        <p:nvSpPr>
          <p:cNvPr id="11" name="10 CuadroTexto"/>
          <p:cNvSpPr txBox="1"/>
          <p:nvPr/>
        </p:nvSpPr>
        <p:spPr>
          <a:xfrm>
            <a:off x="6300612" y="5445224"/>
            <a:ext cx="2303836" cy="830997"/>
          </a:xfrm>
          <a:prstGeom prst="rect">
            <a:avLst/>
          </a:prstGeom>
          <a:noFill/>
        </p:spPr>
        <p:txBody>
          <a:bodyPr wrap="none" rtlCol="0">
            <a:spAutoFit/>
          </a:bodyPr>
          <a:lstStyle/>
          <a:p>
            <a:pPr algn="ctr"/>
            <a:r>
              <a:rPr lang="es-ES" sz="1600" b="1" dirty="0" err="1" smtClean="0">
                <a:solidFill>
                  <a:srgbClr val="FF0000"/>
                </a:solidFill>
              </a:rPr>
              <a:t>Higher</a:t>
            </a:r>
            <a:r>
              <a:rPr lang="es-ES" sz="1600" b="1" dirty="0" smtClean="0">
                <a:solidFill>
                  <a:srgbClr val="FF0000"/>
                </a:solidFill>
              </a:rPr>
              <a:t> N </a:t>
            </a:r>
            <a:r>
              <a:rPr lang="es-ES" sz="1600" b="1" dirty="0" err="1" smtClean="0">
                <a:solidFill>
                  <a:srgbClr val="FF0000"/>
                </a:solidFill>
              </a:rPr>
              <a:t>content</a:t>
            </a:r>
            <a:endParaRPr lang="es-ES" sz="1600" b="1" dirty="0" smtClean="0">
              <a:solidFill>
                <a:srgbClr val="FF0000"/>
              </a:solidFill>
            </a:endParaRPr>
          </a:p>
          <a:p>
            <a:pPr algn="ctr"/>
            <a:r>
              <a:rPr lang="es-ES" sz="1600" b="1" dirty="0" smtClean="0">
                <a:solidFill>
                  <a:srgbClr val="FF0000"/>
                </a:solidFill>
              </a:rPr>
              <a:t>(similar </a:t>
            </a:r>
            <a:r>
              <a:rPr lang="es-ES" sz="1600" b="1" dirty="0" err="1" smtClean="0">
                <a:solidFill>
                  <a:srgbClr val="FF0000"/>
                </a:solidFill>
              </a:rPr>
              <a:t>to</a:t>
            </a:r>
            <a:r>
              <a:rPr lang="es-ES" sz="1600" b="1" dirty="0" smtClean="0">
                <a:solidFill>
                  <a:srgbClr val="FF0000"/>
                </a:solidFill>
              </a:rPr>
              <a:t> </a:t>
            </a:r>
            <a:r>
              <a:rPr lang="es-ES" sz="1600" b="1" dirty="0" err="1" smtClean="0">
                <a:solidFill>
                  <a:srgbClr val="FF0000"/>
                </a:solidFill>
              </a:rPr>
              <a:t>grafted</a:t>
            </a:r>
            <a:r>
              <a:rPr lang="es-ES" sz="1600" b="1" dirty="0" smtClean="0">
                <a:solidFill>
                  <a:srgbClr val="FF0000"/>
                </a:solidFill>
              </a:rPr>
              <a:t>  </a:t>
            </a:r>
          </a:p>
          <a:p>
            <a:pPr algn="ctr"/>
            <a:r>
              <a:rPr lang="es-ES" sz="1600" b="1" dirty="0" err="1" smtClean="0">
                <a:solidFill>
                  <a:srgbClr val="FF0000"/>
                </a:solidFill>
              </a:rPr>
              <a:t>conventional</a:t>
            </a:r>
            <a:r>
              <a:rPr lang="es-ES" sz="1600" b="1" dirty="0" smtClean="0">
                <a:solidFill>
                  <a:srgbClr val="FF0000"/>
                </a:solidFill>
              </a:rPr>
              <a:t> </a:t>
            </a:r>
            <a:r>
              <a:rPr lang="es-ES" sz="1600" b="1" dirty="0" err="1" smtClean="0">
                <a:solidFill>
                  <a:srgbClr val="FF0000"/>
                </a:solidFill>
              </a:rPr>
              <a:t>SBA</a:t>
            </a:r>
            <a:r>
              <a:rPr lang="es-ES" sz="1600" b="1" dirty="0" smtClean="0">
                <a:solidFill>
                  <a:srgbClr val="FF0000"/>
                </a:solidFill>
              </a:rPr>
              <a:t>-15)</a:t>
            </a:r>
            <a:endParaRPr lang="es-ES" sz="16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04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17" grpId="0"/>
      <p:bldP spid="10" grpId="0" animBg="1"/>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87" name="Object 39"/>
          <p:cNvGraphicFramePr>
            <a:graphicFrameLocks noChangeAspect="1"/>
          </p:cNvGraphicFramePr>
          <p:nvPr/>
        </p:nvGraphicFramePr>
        <p:xfrm>
          <a:off x="107504" y="1278052"/>
          <a:ext cx="4248472" cy="3202973"/>
        </p:xfrm>
        <a:graphic>
          <a:graphicData uri="http://schemas.openxmlformats.org/presentationml/2006/ole">
            <p:oleObj spid="_x0000_s271362" name="Graph" r:id="rId4" imgW="3892320" imgH="3022560" progId="">
              <p:embed/>
            </p:oleObj>
          </a:graphicData>
        </a:graphic>
      </p:graphicFrame>
      <p:sp>
        <p:nvSpPr>
          <p:cNvPr id="27721" name="Text Box 172"/>
          <p:cNvSpPr txBox="1">
            <a:spLocks noChangeArrowheads="1"/>
          </p:cNvSpPr>
          <p:nvPr/>
        </p:nvSpPr>
        <p:spPr bwMode="auto">
          <a:xfrm>
            <a:off x="4643438" y="1261209"/>
            <a:ext cx="4500562" cy="1952842"/>
          </a:xfrm>
          <a:prstGeom prst="rect">
            <a:avLst/>
          </a:prstGeom>
          <a:noFill/>
          <a:ln w="15875" algn="ctr">
            <a:noFill/>
            <a:miter lim="800000"/>
            <a:headEnd type="none" w="med" len="lg"/>
            <a:tailEnd/>
          </a:ln>
        </p:spPr>
        <p:txBody>
          <a:bodyPr>
            <a:spAutoFit/>
          </a:bodyPr>
          <a:lstStyle/>
          <a:p>
            <a:pPr>
              <a:lnSpc>
                <a:spcPct val="110000"/>
              </a:lnSpc>
            </a:pPr>
            <a:r>
              <a:rPr lang="es-ES" b="1" dirty="0" err="1" smtClean="0">
                <a:solidFill>
                  <a:srgbClr val="0000CC"/>
                </a:solidFill>
                <a:cs typeface="Arial" charset="0"/>
              </a:rPr>
              <a:t>Chemisorption</a:t>
            </a:r>
            <a:r>
              <a:rPr lang="es-ES" b="1" dirty="0" smtClean="0">
                <a:solidFill>
                  <a:srgbClr val="0000CC"/>
                </a:solidFill>
                <a:cs typeface="Arial" charset="0"/>
              </a:rPr>
              <a:t> (</a:t>
            </a:r>
            <a:r>
              <a:rPr lang="es-ES" b="1" dirty="0" err="1" smtClean="0">
                <a:solidFill>
                  <a:srgbClr val="0000CC"/>
                </a:solidFill>
                <a:cs typeface="Arial" charset="0"/>
              </a:rPr>
              <a:t>grafted</a:t>
            </a:r>
            <a:r>
              <a:rPr lang="es-ES" b="1" dirty="0" smtClean="0">
                <a:solidFill>
                  <a:srgbClr val="0000CC"/>
                </a:solidFill>
                <a:cs typeface="Arial" charset="0"/>
              </a:rPr>
              <a:t> </a:t>
            </a:r>
            <a:r>
              <a:rPr lang="es-ES" b="1" dirty="0" err="1" smtClean="0">
                <a:solidFill>
                  <a:srgbClr val="0000CC"/>
                </a:solidFill>
                <a:cs typeface="Arial" charset="0"/>
              </a:rPr>
              <a:t>materials</a:t>
            </a:r>
            <a:r>
              <a:rPr lang="es-ES" b="1" dirty="0" smtClean="0">
                <a:solidFill>
                  <a:srgbClr val="0000CC"/>
                </a:solidFill>
                <a:cs typeface="Arial" charset="0"/>
              </a:rPr>
              <a:t>): </a:t>
            </a:r>
          </a:p>
          <a:p>
            <a:pPr>
              <a:lnSpc>
                <a:spcPct val="110000"/>
              </a:lnSpc>
              <a:buFont typeface="Arial" pitchFamily="34" charset="0"/>
              <a:buChar char="•"/>
            </a:pPr>
            <a:r>
              <a:rPr lang="es-ES" dirty="0" smtClean="0">
                <a:solidFill>
                  <a:srgbClr val="000000"/>
                </a:solidFill>
                <a:cs typeface="Arial" charset="0"/>
              </a:rPr>
              <a:t> </a:t>
            </a:r>
            <a:r>
              <a:rPr lang="es-ES" dirty="0" err="1" smtClean="0">
                <a:solidFill>
                  <a:srgbClr val="000000"/>
                </a:solidFill>
                <a:cs typeface="Arial" charset="0"/>
              </a:rPr>
              <a:t>High</a:t>
            </a:r>
            <a:r>
              <a:rPr lang="es-ES" dirty="0" smtClean="0">
                <a:solidFill>
                  <a:srgbClr val="000000"/>
                </a:solidFill>
                <a:cs typeface="Arial" charset="0"/>
              </a:rPr>
              <a:t> </a:t>
            </a:r>
            <a:r>
              <a:rPr lang="es-ES" dirty="0" err="1" smtClean="0">
                <a:solidFill>
                  <a:srgbClr val="000000"/>
                </a:solidFill>
                <a:cs typeface="Arial" charset="0"/>
              </a:rPr>
              <a:t>adsorption</a:t>
            </a:r>
            <a:r>
              <a:rPr lang="es-ES" dirty="0" smtClean="0">
                <a:solidFill>
                  <a:srgbClr val="000000"/>
                </a:solidFill>
                <a:cs typeface="Arial" charset="0"/>
              </a:rPr>
              <a:t> at </a:t>
            </a:r>
            <a:r>
              <a:rPr lang="es-ES" dirty="0" err="1" smtClean="0">
                <a:solidFill>
                  <a:srgbClr val="000000"/>
                </a:solidFill>
                <a:cs typeface="Arial" charset="0"/>
              </a:rPr>
              <a:t>low</a:t>
            </a:r>
            <a:r>
              <a:rPr lang="es-ES" dirty="0" smtClean="0">
                <a:solidFill>
                  <a:srgbClr val="000000"/>
                </a:solidFill>
                <a:cs typeface="Arial" charset="0"/>
              </a:rPr>
              <a:t> P </a:t>
            </a:r>
          </a:p>
          <a:p>
            <a:pPr>
              <a:lnSpc>
                <a:spcPct val="110000"/>
              </a:lnSpc>
              <a:buFont typeface="Arial" pitchFamily="34" charset="0"/>
              <a:buChar char="•"/>
            </a:pPr>
            <a:r>
              <a:rPr lang="es-ES" dirty="0" smtClean="0">
                <a:solidFill>
                  <a:srgbClr val="000000"/>
                </a:solidFill>
                <a:cs typeface="Arial" charset="0"/>
              </a:rPr>
              <a:t> Non-reversible </a:t>
            </a:r>
            <a:r>
              <a:rPr lang="es-ES" dirty="0" err="1" smtClean="0">
                <a:solidFill>
                  <a:srgbClr val="000000"/>
                </a:solidFill>
                <a:cs typeface="Arial" charset="0"/>
              </a:rPr>
              <a:t>isotherms</a:t>
            </a:r>
            <a:r>
              <a:rPr lang="es-ES" dirty="0" smtClean="0">
                <a:solidFill>
                  <a:srgbClr val="000000"/>
                </a:solidFill>
                <a:cs typeface="Arial" charset="0"/>
              </a:rPr>
              <a:t> (</a:t>
            </a:r>
            <a:r>
              <a:rPr lang="es-ES" dirty="0" err="1" smtClean="0">
                <a:solidFill>
                  <a:srgbClr val="000000"/>
                </a:solidFill>
                <a:cs typeface="Arial" charset="0"/>
              </a:rPr>
              <a:t>hystheresis</a:t>
            </a:r>
            <a:r>
              <a:rPr lang="es-ES" dirty="0" smtClean="0">
                <a:solidFill>
                  <a:srgbClr val="000000"/>
                </a:solidFill>
                <a:cs typeface="Arial" charset="0"/>
              </a:rPr>
              <a:t>)</a:t>
            </a:r>
            <a:endParaRPr lang="es-ES" dirty="0">
              <a:solidFill>
                <a:srgbClr val="000000"/>
              </a:solidFill>
              <a:cs typeface="Arial" charset="0"/>
            </a:endParaRPr>
          </a:p>
          <a:p>
            <a:pPr>
              <a:spcBef>
                <a:spcPts val="300"/>
              </a:spcBef>
            </a:pPr>
            <a:r>
              <a:rPr lang="es-ES" b="1" dirty="0" err="1" smtClean="0">
                <a:solidFill>
                  <a:srgbClr val="0000CC"/>
                </a:solidFill>
                <a:cs typeface="Arial" charset="0"/>
              </a:rPr>
              <a:t>Physisorption</a:t>
            </a:r>
            <a:r>
              <a:rPr lang="es-ES" b="1" dirty="0" smtClean="0">
                <a:solidFill>
                  <a:srgbClr val="0000CC"/>
                </a:solidFill>
                <a:cs typeface="Arial" charset="0"/>
              </a:rPr>
              <a:t> (original </a:t>
            </a:r>
            <a:r>
              <a:rPr lang="es-ES" b="1" dirty="0" smtClean="0">
                <a:solidFill>
                  <a:srgbClr val="0000CC"/>
                </a:solidFill>
                <a:cs typeface="Arial" charset="0"/>
              </a:rPr>
              <a:t>PE-</a:t>
            </a:r>
            <a:r>
              <a:rPr lang="es-ES" b="1" dirty="0" err="1" smtClean="0">
                <a:solidFill>
                  <a:srgbClr val="0000CC"/>
                </a:solidFill>
                <a:cs typeface="Arial" charset="0"/>
              </a:rPr>
              <a:t>SBA</a:t>
            </a:r>
            <a:r>
              <a:rPr lang="es-ES" b="1" dirty="0" smtClean="0">
                <a:solidFill>
                  <a:srgbClr val="0000CC"/>
                </a:solidFill>
                <a:cs typeface="Arial" charset="0"/>
              </a:rPr>
              <a:t>-15</a:t>
            </a:r>
            <a:r>
              <a:rPr lang="es-ES" b="1" dirty="0" smtClean="0">
                <a:solidFill>
                  <a:srgbClr val="0000CC"/>
                </a:solidFill>
                <a:cs typeface="Arial" charset="0"/>
              </a:rPr>
              <a:t>):</a:t>
            </a:r>
            <a:r>
              <a:rPr lang="es-ES" dirty="0" smtClean="0">
                <a:solidFill>
                  <a:srgbClr val="0000CC"/>
                </a:solidFill>
                <a:cs typeface="Arial" charset="0"/>
              </a:rPr>
              <a:t> </a:t>
            </a:r>
          </a:p>
          <a:p>
            <a:pPr>
              <a:spcBef>
                <a:spcPts val="300"/>
              </a:spcBef>
              <a:buFont typeface="Arial" pitchFamily="34" charset="0"/>
              <a:buChar char="•"/>
            </a:pPr>
            <a:r>
              <a:rPr lang="es-ES" dirty="0" smtClean="0">
                <a:solidFill>
                  <a:srgbClr val="000000"/>
                </a:solidFill>
                <a:cs typeface="Arial" charset="0"/>
              </a:rPr>
              <a:t> </a:t>
            </a:r>
            <a:r>
              <a:rPr lang="es-ES" dirty="0" err="1" smtClean="0">
                <a:solidFill>
                  <a:srgbClr val="000000"/>
                </a:solidFill>
                <a:cs typeface="Arial" charset="0"/>
              </a:rPr>
              <a:t>Low</a:t>
            </a:r>
            <a:r>
              <a:rPr lang="es-ES" dirty="0" smtClean="0">
                <a:solidFill>
                  <a:srgbClr val="000000"/>
                </a:solidFill>
                <a:cs typeface="Arial" charset="0"/>
              </a:rPr>
              <a:t> </a:t>
            </a:r>
            <a:r>
              <a:rPr lang="es-ES" dirty="0" err="1" smtClean="0">
                <a:solidFill>
                  <a:srgbClr val="000000"/>
                </a:solidFill>
                <a:cs typeface="Arial" charset="0"/>
              </a:rPr>
              <a:t>adsorption</a:t>
            </a:r>
            <a:r>
              <a:rPr lang="es-ES" dirty="0" smtClean="0">
                <a:solidFill>
                  <a:srgbClr val="000000"/>
                </a:solidFill>
                <a:cs typeface="Arial" charset="0"/>
              </a:rPr>
              <a:t> at </a:t>
            </a:r>
            <a:r>
              <a:rPr lang="es-ES" dirty="0" err="1" smtClean="0">
                <a:solidFill>
                  <a:srgbClr val="000000"/>
                </a:solidFill>
                <a:cs typeface="Arial" charset="0"/>
              </a:rPr>
              <a:t>low</a:t>
            </a:r>
            <a:r>
              <a:rPr lang="es-ES" dirty="0" smtClean="0">
                <a:solidFill>
                  <a:srgbClr val="000000"/>
                </a:solidFill>
                <a:cs typeface="Arial" charset="0"/>
              </a:rPr>
              <a:t> P</a:t>
            </a:r>
          </a:p>
          <a:p>
            <a:pPr>
              <a:spcBef>
                <a:spcPts val="300"/>
              </a:spcBef>
              <a:buFont typeface="Arial" pitchFamily="34" charset="0"/>
              <a:buChar char="•"/>
            </a:pPr>
            <a:r>
              <a:rPr lang="es-ES" dirty="0" smtClean="0">
                <a:solidFill>
                  <a:srgbClr val="000000"/>
                </a:solidFill>
                <a:cs typeface="Arial" charset="0"/>
              </a:rPr>
              <a:t> Reversible </a:t>
            </a:r>
            <a:r>
              <a:rPr lang="es-ES" dirty="0" err="1" smtClean="0">
                <a:solidFill>
                  <a:srgbClr val="000000"/>
                </a:solidFill>
                <a:cs typeface="Arial" charset="0"/>
              </a:rPr>
              <a:t>isotherm</a:t>
            </a:r>
            <a:endParaRPr lang="es-ES" dirty="0">
              <a:solidFill>
                <a:srgbClr val="000000"/>
              </a:solidFill>
              <a:latin typeface="Calibri" pitchFamily="34" charset="0"/>
            </a:endParaRPr>
          </a:p>
        </p:txBody>
      </p:sp>
      <p:sp>
        <p:nvSpPr>
          <p:cNvPr id="14" name="CuadroTexto 5"/>
          <p:cNvSpPr txBox="1">
            <a:spLocks noChangeArrowheads="1"/>
          </p:cNvSpPr>
          <p:nvPr/>
        </p:nvSpPr>
        <p:spPr bwMode="auto">
          <a:xfrm>
            <a:off x="107504" y="5354632"/>
            <a:ext cx="6336704" cy="1092607"/>
          </a:xfrm>
          <a:prstGeom prst="rect">
            <a:avLst/>
          </a:prstGeom>
          <a:noFill/>
          <a:ln w="9525">
            <a:noFill/>
            <a:miter lim="800000"/>
            <a:headEnd/>
            <a:tailEnd/>
          </a:ln>
        </p:spPr>
        <p:txBody>
          <a:bodyPr wrap="square">
            <a:spAutoFit/>
          </a:bodyPr>
          <a:lstStyle/>
          <a:p>
            <a:pPr algn="ctr"/>
            <a:r>
              <a:rPr lang="es-ES_tradnl" b="1" dirty="0" err="1" smtClean="0">
                <a:solidFill>
                  <a:srgbClr val="0000CC"/>
                </a:solidFill>
                <a:cs typeface="Arial" charset="0"/>
              </a:rPr>
              <a:t>Higher</a:t>
            </a:r>
            <a:r>
              <a:rPr lang="es-ES_tradnl" b="1" dirty="0" smtClean="0">
                <a:solidFill>
                  <a:srgbClr val="0000CC"/>
                </a:solidFill>
                <a:cs typeface="Arial" charset="0"/>
              </a:rPr>
              <a:t> </a:t>
            </a:r>
            <a:r>
              <a:rPr lang="es-ES_tradnl" b="1" dirty="0" err="1" smtClean="0">
                <a:solidFill>
                  <a:srgbClr val="0000CC"/>
                </a:solidFill>
                <a:cs typeface="Arial" charset="0"/>
              </a:rPr>
              <a:t>CO2</a:t>
            </a:r>
            <a:r>
              <a:rPr lang="es-ES_tradnl" b="1" dirty="0" smtClean="0">
                <a:solidFill>
                  <a:srgbClr val="0000CC"/>
                </a:solidFill>
                <a:cs typeface="Arial" charset="0"/>
              </a:rPr>
              <a:t> </a:t>
            </a:r>
            <a:r>
              <a:rPr lang="es-ES_tradnl" b="1" dirty="0" err="1" smtClean="0">
                <a:solidFill>
                  <a:srgbClr val="0000CC"/>
                </a:solidFill>
                <a:cs typeface="Arial" charset="0"/>
              </a:rPr>
              <a:t>adsorption</a:t>
            </a:r>
            <a:r>
              <a:rPr lang="es-ES_tradnl" b="1" dirty="0" smtClean="0">
                <a:solidFill>
                  <a:srgbClr val="0000CC"/>
                </a:solidFill>
                <a:cs typeface="Arial" charset="0"/>
              </a:rPr>
              <a:t> </a:t>
            </a:r>
            <a:r>
              <a:rPr lang="es-ES_tradnl" b="1" dirty="0" err="1" smtClean="0">
                <a:solidFill>
                  <a:srgbClr val="0000CC"/>
                </a:solidFill>
                <a:cs typeface="Arial" charset="0"/>
              </a:rPr>
              <a:t>than</a:t>
            </a:r>
            <a:r>
              <a:rPr lang="es-ES_tradnl" b="1" dirty="0" smtClean="0">
                <a:solidFill>
                  <a:srgbClr val="0000CC"/>
                </a:solidFill>
                <a:cs typeface="Arial" charset="0"/>
              </a:rPr>
              <a:t> non-PE </a:t>
            </a:r>
            <a:r>
              <a:rPr lang="es-ES_tradnl" b="1" dirty="0" err="1" smtClean="0">
                <a:solidFill>
                  <a:srgbClr val="0000CC"/>
                </a:solidFill>
                <a:cs typeface="Arial" charset="0"/>
              </a:rPr>
              <a:t>materials</a:t>
            </a:r>
            <a:endParaRPr lang="es-ES_tradnl" b="1" dirty="0" smtClean="0">
              <a:solidFill>
                <a:srgbClr val="0000CC"/>
              </a:solidFill>
              <a:cs typeface="Arial" charset="0"/>
            </a:endParaRPr>
          </a:p>
          <a:p>
            <a:pPr algn="ctr">
              <a:spcBef>
                <a:spcPts val="600"/>
              </a:spcBef>
            </a:pPr>
            <a:r>
              <a:rPr lang="es-ES_tradnl" b="1" dirty="0" smtClean="0">
                <a:solidFill>
                  <a:srgbClr val="FF0000"/>
                </a:solidFill>
                <a:cs typeface="Arial" charset="0"/>
              </a:rPr>
              <a:t>Adsorption </a:t>
            </a:r>
            <a:r>
              <a:rPr lang="es-ES_tradnl" b="1" dirty="0" err="1" smtClean="0">
                <a:solidFill>
                  <a:srgbClr val="FF0000"/>
                </a:solidFill>
                <a:cs typeface="Arial" charset="0"/>
              </a:rPr>
              <a:t>efficiency</a:t>
            </a:r>
            <a:r>
              <a:rPr lang="es-ES_tradnl" b="1" dirty="0" smtClean="0">
                <a:solidFill>
                  <a:srgbClr val="FF0000"/>
                </a:solidFill>
                <a:cs typeface="Arial" charset="0"/>
              </a:rPr>
              <a:t> of amino </a:t>
            </a:r>
            <a:r>
              <a:rPr lang="es-ES_tradnl" b="1" dirty="0" err="1" smtClean="0">
                <a:solidFill>
                  <a:srgbClr val="FF0000"/>
                </a:solidFill>
                <a:cs typeface="Arial" charset="0"/>
              </a:rPr>
              <a:t>groups</a:t>
            </a:r>
            <a:r>
              <a:rPr lang="es-ES_tradnl" b="1" dirty="0" smtClean="0">
                <a:solidFill>
                  <a:srgbClr val="FF0000"/>
                </a:solidFill>
                <a:cs typeface="Arial" charset="0"/>
              </a:rPr>
              <a:t>:</a:t>
            </a:r>
            <a:endParaRPr lang="es-ES" sz="1400" b="1" dirty="0" smtClean="0">
              <a:solidFill>
                <a:srgbClr val="FF0000"/>
              </a:solidFill>
              <a:ea typeface="Times New Roman" pitchFamily="18" charset="0"/>
              <a:cs typeface="Arial" charset="0"/>
            </a:endParaRPr>
          </a:p>
          <a:p>
            <a:pPr algn="ctr"/>
            <a:r>
              <a:rPr lang="es-ES_tradnl" b="1" dirty="0" smtClean="0">
                <a:solidFill>
                  <a:srgbClr val="FF0000"/>
                </a:solidFill>
                <a:cs typeface="Arial" charset="0"/>
              </a:rPr>
              <a:t>AP(N) &gt; </a:t>
            </a:r>
            <a:r>
              <a:rPr lang="es-ES_tradnl" b="1" dirty="0" err="1" smtClean="0">
                <a:solidFill>
                  <a:srgbClr val="FF0000"/>
                </a:solidFill>
                <a:cs typeface="Arial" charset="0"/>
              </a:rPr>
              <a:t>DT</a:t>
            </a:r>
            <a:r>
              <a:rPr lang="es-ES_tradnl" b="1" dirty="0" smtClean="0">
                <a:solidFill>
                  <a:srgbClr val="FF0000"/>
                </a:solidFill>
                <a:cs typeface="Arial" charset="0"/>
              </a:rPr>
              <a:t>(</a:t>
            </a:r>
            <a:r>
              <a:rPr lang="es-ES_tradnl" b="1" dirty="0" err="1" smtClean="0">
                <a:solidFill>
                  <a:srgbClr val="FF0000"/>
                </a:solidFill>
                <a:cs typeface="Arial" charset="0"/>
              </a:rPr>
              <a:t>NNN</a:t>
            </a:r>
            <a:r>
              <a:rPr lang="es-ES_tradnl" b="1" dirty="0" smtClean="0">
                <a:solidFill>
                  <a:srgbClr val="FF0000"/>
                </a:solidFill>
                <a:cs typeface="Arial" charset="0"/>
              </a:rPr>
              <a:t>), </a:t>
            </a:r>
            <a:r>
              <a:rPr lang="es-ES_tradnl" b="1" dirty="0" err="1" smtClean="0">
                <a:solidFill>
                  <a:srgbClr val="FF0000"/>
                </a:solidFill>
                <a:cs typeface="Arial" charset="0"/>
              </a:rPr>
              <a:t>closest</a:t>
            </a:r>
            <a:r>
              <a:rPr lang="es-ES_tradnl" b="1" dirty="0" smtClean="0">
                <a:solidFill>
                  <a:srgbClr val="FF0000"/>
                </a:solidFill>
                <a:cs typeface="Arial" charset="0"/>
              </a:rPr>
              <a:t> </a:t>
            </a:r>
            <a:r>
              <a:rPr lang="es-ES_tradnl" b="1" dirty="0" err="1" smtClean="0">
                <a:solidFill>
                  <a:srgbClr val="FF0000"/>
                </a:solidFill>
                <a:cs typeface="Arial" charset="0"/>
              </a:rPr>
              <a:t>to</a:t>
            </a:r>
            <a:r>
              <a:rPr lang="es-ES_tradnl" b="1" dirty="0" smtClean="0">
                <a:solidFill>
                  <a:srgbClr val="FF0000"/>
                </a:solidFill>
                <a:cs typeface="Arial" charset="0"/>
              </a:rPr>
              <a:t> </a:t>
            </a:r>
            <a:r>
              <a:rPr lang="es-ES_tradnl" b="1" dirty="0" err="1" smtClean="0">
                <a:solidFill>
                  <a:srgbClr val="FF0000"/>
                </a:solidFill>
                <a:cs typeface="Arial" charset="0"/>
              </a:rPr>
              <a:t>maximum</a:t>
            </a:r>
            <a:r>
              <a:rPr lang="es-ES_tradnl" b="1" dirty="0" smtClean="0">
                <a:solidFill>
                  <a:srgbClr val="FF0000"/>
                </a:solidFill>
                <a:cs typeface="Arial" charset="0"/>
              </a:rPr>
              <a:t> (0.5)</a:t>
            </a:r>
            <a:endParaRPr lang="es-ES" sz="2400" dirty="0">
              <a:solidFill>
                <a:srgbClr val="000000"/>
              </a:solidFill>
              <a:cs typeface="Arial" charset="0"/>
            </a:endParaRPr>
          </a:p>
        </p:txBody>
      </p:sp>
      <p:sp>
        <p:nvSpPr>
          <p:cNvPr id="20" name="CuadroTexto 1"/>
          <p:cNvSpPr txBox="1">
            <a:spLocks noChangeArrowheads="1"/>
          </p:cNvSpPr>
          <p:nvPr/>
        </p:nvSpPr>
        <p:spPr bwMode="auto">
          <a:xfrm>
            <a:off x="1259632" y="980728"/>
            <a:ext cx="2778325" cy="369332"/>
          </a:xfrm>
          <a:prstGeom prst="rect">
            <a:avLst/>
          </a:prstGeom>
          <a:noFill/>
          <a:ln w="9525">
            <a:noFill/>
            <a:miter lim="800000"/>
            <a:headEnd/>
            <a:tailEnd/>
          </a:ln>
        </p:spPr>
        <p:txBody>
          <a:bodyPr wrap="none">
            <a:spAutoFit/>
          </a:bodyPr>
          <a:lstStyle/>
          <a:p>
            <a:r>
              <a:rPr lang="es-ES" b="1" dirty="0" smtClean="0">
                <a:solidFill>
                  <a:srgbClr val="000099"/>
                </a:solidFill>
                <a:cs typeface="Arial" charset="0"/>
              </a:rPr>
              <a:t>CO</a:t>
            </a:r>
            <a:r>
              <a:rPr lang="es-ES" b="1" baseline="-25000" dirty="0" smtClean="0">
                <a:solidFill>
                  <a:srgbClr val="000099"/>
                </a:solidFill>
                <a:cs typeface="Arial" charset="0"/>
              </a:rPr>
              <a:t>2</a:t>
            </a:r>
            <a:r>
              <a:rPr lang="es-ES" b="1" dirty="0" smtClean="0">
                <a:solidFill>
                  <a:srgbClr val="000099"/>
                </a:solidFill>
                <a:cs typeface="Arial" charset="0"/>
              </a:rPr>
              <a:t> </a:t>
            </a:r>
            <a:r>
              <a:rPr lang="es-ES" b="1" dirty="0" err="1">
                <a:solidFill>
                  <a:srgbClr val="000099"/>
                </a:solidFill>
                <a:cs typeface="Arial" charset="0"/>
              </a:rPr>
              <a:t>a</a:t>
            </a:r>
            <a:r>
              <a:rPr lang="es-ES" b="1" dirty="0" err="1">
                <a:solidFill>
                  <a:srgbClr val="000099"/>
                </a:solidFill>
              </a:rPr>
              <a:t>dsorption</a:t>
            </a:r>
            <a:r>
              <a:rPr lang="es-ES" b="1" dirty="0">
                <a:solidFill>
                  <a:srgbClr val="000099"/>
                </a:solidFill>
              </a:rPr>
              <a:t> </a:t>
            </a:r>
            <a:r>
              <a:rPr lang="es-ES" b="1" dirty="0">
                <a:solidFill>
                  <a:srgbClr val="000099"/>
                </a:solidFill>
                <a:cs typeface="Arial" charset="0"/>
              </a:rPr>
              <a:t>at 45 ºC</a:t>
            </a:r>
          </a:p>
        </p:txBody>
      </p:sp>
      <p:sp>
        <p:nvSpPr>
          <p:cNvPr id="21" name="Text Box 128"/>
          <p:cNvSpPr txBox="1">
            <a:spLocks noChangeArrowheads="1"/>
          </p:cNvSpPr>
          <p:nvPr/>
        </p:nvSpPr>
        <p:spPr bwMode="auto">
          <a:xfrm>
            <a:off x="1619672" y="6550223"/>
            <a:ext cx="3744416" cy="307777"/>
          </a:xfrm>
          <a:prstGeom prst="rect">
            <a:avLst/>
          </a:prstGeom>
          <a:noFill/>
          <a:ln w="9525">
            <a:noFill/>
            <a:miter lim="800000"/>
            <a:headEnd/>
            <a:tailEnd/>
          </a:ln>
        </p:spPr>
        <p:txBody>
          <a:bodyPr wrap="square">
            <a:spAutoFit/>
          </a:bodyPr>
          <a:lstStyle/>
          <a:p>
            <a:r>
              <a:rPr lang="en-US" sz="1400" b="1" dirty="0">
                <a:solidFill>
                  <a:srgbClr val="990000"/>
                </a:solidFill>
              </a:rPr>
              <a:t>Calleja et al. </a:t>
            </a:r>
            <a:r>
              <a:rPr lang="en-US" sz="1400" b="1" i="1" dirty="0" smtClean="0">
                <a:solidFill>
                  <a:srgbClr val="990000"/>
                </a:solidFill>
              </a:rPr>
              <a:t>Adsorption </a:t>
            </a:r>
            <a:r>
              <a:rPr lang="en-US" sz="1400" b="1" dirty="0" smtClean="0">
                <a:solidFill>
                  <a:srgbClr val="990000"/>
                </a:solidFill>
              </a:rPr>
              <a:t>In </a:t>
            </a:r>
            <a:r>
              <a:rPr lang="en-US" sz="1400" b="1" dirty="0">
                <a:solidFill>
                  <a:srgbClr val="990000"/>
                </a:solidFill>
              </a:rPr>
              <a:t>Press (2013)</a:t>
            </a:r>
            <a:endParaRPr lang="en-US" sz="1400" dirty="0">
              <a:solidFill>
                <a:srgbClr val="990000"/>
              </a:solidFill>
            </a:endParaRPr>
          </a:p>
        </p:txBody>
      </p:sp>
      <p:graphicFrame>
        <p:nvGraphicFramePr>
          <p:cNvPr id="22" name="Group 97"/>
          <p:cNvGraphicFramePr>
            <a:graphicFrameLocks noGrp="1"/>
          </p:cNvGraphicFramePr>
          <p:nvPr/>
        </p:nvGraphicFramePr>
        <p:xfrm>
          <a:off x="4427984" y="3672384"/>
          <a:ext cx="4568379" cy="1608690"/>
        </p:xfrm>
        <a:graphic>
          <a:graphicData uri="http://schemas.openxmlformats.org/drawingml/2006/table">
            <a:tbl>
              <a:tblPr/>
              <a:tblGrid>
                <a:gridCol w="1872208"/>
                <a:gridCol w="720080"/>
                <a:gridCol w="1112491"/>
                <a:gridCol w="863600"/>
              </a:tblGrid>
              <a:tr h="56175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Sample</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smtClean="0">
                          <a:ln>
                            <a:noFill/>
                          </a:ln>
                          <a:solidFill>
                            <a:schemeClr val="tx1"/>
                          </a:solidFill>
                          <a:effectLst/>
                          <a:latin typeface="Arial" charset="0"/>
                          <a:ea typeface="Times New Roman" pitchFamily="18" charset="0"/>
                          <a:cs typeface="Arial" charset="0"/>
                        </a:rPr>
                        <a:t>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smtClean="0">
                          <a:ln>
                            <a:noFill/>
                          </a:ln>
                          <a:solidFill>
                            <a:schemeClr val="tx1"/>
                          </a:solidFill>
                          <a:effectLst/>
                          <a:latin typeface="Arial" charset="0"/>
                          <a:ea typeface="Times New Roman" pitchFamily="18" charset="0"/>
                          <a:cs typeface="Arial" charset="0"/>
                        </a:rPr>
                        <a:t>(wt. %)</a:t>
                      </a:r>
                      <a:endParaRPr kumimoji="0" lang="es-ES" sz="1400" b="1" i="0" u="none" strike="noStrike" cap="none" normalizeH="0" baseline="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mg </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CO</a:t>
                      </a:r>
                      <a:r>
                        <a:rPr kumimoji="0" lang="es-ES_tradnl" sz="1400" b="1" i="0" u="none" strike="noStrike" cap="none" normalizeH="0" baseline="-25000" dirty="0" err="1" smtClean="0">
                          <a:ln>
                            <a:noFill/>
                          </a:ln>
                          <a:solidFill>
                            <a:schemeClr val="tx1"/>
                          </a:solidFill>
                          <a:effectLst/>
                          <a:latin typeface="Arial" charset="0"/>
                          <a:ea typeface="Times New Roman" pitchFamily="18" charset="0"/>
                          <a:cs typeface="Arial" charset="0"/>
                        </a:rPr>
                        <a:t>2</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/g</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smtClean="0">
                          <a:ln>
                            <a:noFill/>
                          </a:ln>
                          <a:solidFill>
                            <a:schemeClr val="tx1"/>
                          </a:solidFill>
                          <a:effectLst/>
                          <a:latin typeface="Arial" charset="0"/>
                          <a:ea typeface="Times New Roman" pitchFamily="18" charset="0"/>
                          <a:cs typeface="Arial" charset="0"/>
                        </a:rPr>
                        <a:t>mol CO</a:t>
                      </a:r>
                      <a:r>
                        <a:rPr kumimoji="0" lang="es-ES_tradnl" sz="1400" b="1" i="0" u="none" strike="noStrike" cap="none" normalizeH="0" baseline="-25000" smtClean="0">
                          <a:ln>
                            <a:noFill/>
                          </a:ln>
                          <a:solidFill>
                            <a:schemeClr val="tx1"/>
                          </a:solidFill>
                          <a:effectLst/>
                          <a:latin typeface="Arial" charset="0"/>
                          <a:ea typeface="Times New Roman" pitchFamily="18" charset="0"/>
                          <a:cs typeface="Arial" charset="0"/>
                        </a:rPr>
                        <a:t>2</a:t>
                      </a:r>
                      <a:r>
                        <a:rPr kumimoji="0" lang="es-ES_tradnl" sz="1400" b="1" i="0" u="none" strike="noStrike" cap="none" normalizeH="0" baseline="0" smtClean="0">
                          <a:ln>
                            <a:noFill/>
                          </a:ln>
                          <a:solidFill>
                            <a:schemeClr val="tx1"/>
                          </a:solidFill>
                          <a:effectLst/>
                          <a:latin typeface="Arial" charset="0"/>
                          <a:ea typeface="Times New Roman" pitchFamily="18" charset="0"/>
                          <a:cs typeface="Arial"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smtClean="0">
                          <a:ln>
                            <a:noFill/>
                          </a:ln>
                          <a:solidFill>
                            <a:schemeClr val="tx1"/>
                          </a:solidFill>
                          <a:effectLst/>
                          <a:latin typeface="Arial" charset="0"/>
                          <a:ea typeface="Times New Roman" pitchFamily="18" charset="0"/>
                          <a:cs typeface="Arial" charset="0"/>
                        </a:rPr>
                        <a:t>mol N</a:t>
                      </a:r>
                      <a:endParaRPr kumimoji="0" lang="es-ES" sz="1400" b="1" i="0" u="none" strike="noStrike" cap="none" normalizeH="0" baseline="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41113">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SBA15-e</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tab pos="447675" algn="l"/>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12.5</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385783">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PE-SBA15-e-(N)-6</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no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4.4</a:t>
                      </a:r>
                    </a:p>
                  </a:txBody>
                  <a:tcPr marL="44450" marR="44450" marT="0" marB="0" anchor="ctr" horzOverflow="overflow">
                    <a:lnL>
                      <a:noFill/>
                    </a:lnL>
                    <a:lnR>
                      <a:noFill/>
                    </a:lnR>
                    <a:lnT w="12700" cap="flat" cmpd="sng" algn="ctr">
                      <a:no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65.7</a:t>
                      </a:r>
                    </a:p>
                  </a:txBody>
                  <a:tcPr marL="44450" marR="44450" marT="0" marB="0" anchor="ctr" horzOverflow="overflow">
                    <a:lnL>
                      <a:noFill/>
                    </a:lnL>
                    <a:lnR>
                      <a:noFill/>
                    </a:lnR>
                    <a:lnT w="12700" cap="flat" cmpd="sng" algn="ctr">
                      <a:no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0.48</a:t>
                      </a:r>
                    </a:p>
                  </a:txBody>
                  <a:tcPr marL="44450" marR="44450" marT="0" marB="0" anchor="ctr" horzOverflow="overflow">
                    <a:lnL>
                      <a:noFill/>
                    </a:lnL>
                    <a:lnR>
                      <a:noFill/>
                    </a:lnR>
                    <a:lnT w="12700" cap="flat" cmpd="sng" algn="ctr">
                      <a:noFill/>
                      <a:prstDash val="solid"/>
                      <a:round/>
                      <a:headEnd type="none" w="med" len="med"/>
                      <a:tailEnd type="none" w="med" len="med"/>
                    </a:lnT>
                    <a:lnB>
                      <a:noFill/>
                    </a:lnB>
                    <a:lnTlToBr>
                      <a:noFill/>
                    </a:lnTlToBr>
                    <a:lnBlToTr>
                      <a:noFill/>
                    </a:lnBlToTr>
                    <a:solidFill>
                      <a:srgbClr val="FFFFFF"/>
                    </a:solidFill>
                  </a:tcPr>
                </a:tc>
              </a:tr>
              <a:tr h="269783">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PE-SBA15-e-(NNN)-6</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6.8</a:t>
                      </a: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71.4</a:t>
                      </a: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0.34</a:t>
                      </a: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16" name="20 Rectángulo"/>
          <p:cNvSpPr/>
          <p:nvPr/>
        </p:nvSpPr>
        <p:spPr>
          <a:xfrm>
            <a:off x="4345813" y="4680496"/>
            <a:ext cx="4636963" cy="620712"/>
          </a:xfrm>
          <a:prstGeom prst="rect">
            <a:avLst/>
          </a:prstGeom>
          <a:noFill/>
          <a:ln w="28575" cap="flat" cmpd="sng" algn="ctr">
            <a:solidFill>
              <a:srgbClr val="FF0000"/>
            </a:solidFill>
            <a:prstDash val="solid"/>
          </a:ln>
          <a:effectLst/>
        </p:spPr>
        <p:txBody>
          <a:bodyPr anchor="ctr"/>
          <a:lstStyle/>
          <a:p>
            <a:pPr algn="ctr" fontAlgn="auto">
              <a:spcBef>
                <a:spcPts val="0"/>
              </a:spcBef>
              <a:spcAft>
                <a:spcPts val="0"/>
              </a:spcAft>
              <a:defRPr/>
            </a:pPr>
            <a:endParaRPr lang="es-ES" kern="0">
              <a:solidFill>
                <a:sysClr val="window" lastClr="FFFFFF"/>
              </a:solidFill>
              <a:latin typeface="Arial"/>
            </a:endParaRPr>
          </a:p>
        </p:txBody>
      </p:sp>
      <p:sp>
        <p:nvSpPr>
          <p:cNvPr id="26" name="Text Box 58"/>
          <p:cNvSpPr txBox="1">
            <a:spLocks noChangeArrowheads="1"/>
          </p:cNvSpPr>
          <p:nvPr/>
        </p:nvSpPr>
        <p:spPr bwMode="auto">
          <a:xfrm>
            <a:off x="271463" y="260648"/>
            <a:ext cx="6029325" cy="396875"/>
          </a:xfrm>
          <a:prstGeom prst="rect">
            <a:avLst/>
          </a:prstGeom>
          <a:noFill/>
          <a:ln w="9525">
            <a:noFill/>
            <a:miter lim="800000"/>
            <a:headEnd/>
            <a:tailEnd/>
          </a:ln>
        </p:spPr>
        <p:txBody>
          <a:bodyPr>
            <a:spAutoFit/>
          </a:bodyPr>
          <a:lstStyle/>
          <a:p>
            <a:pPr>
              <a:spcBef>
                <a:spcPct val="50000"/>
              </a:spcBef>
            </a:pPr>
            <a:r>
              <a:rPr lang="es-ES" sz="2000" b="1" dirty="0" smtClean="0">
                <a:solidFill>
                  <a:srgbClr val="C00000"/>
                </a:solidFill>
                <a:cs typeface="Arial" charset="0"/>
              </a:rPr>
              <a:t>PE-</a:t>
            </a:r>
            <a:r>
              <a:rPr lang="es-ES" sz="2000" b="1" dirty="0" err="1" smtClean="0">
                <a:solidFill>
                  <a:srgbClr val="C00000"/>
                </a:solidFill>
                <a:cs typeface="Arial" charset="0"/>
              </a:rPr>
              <a:t>SBA</a:t>
            </a:r>
            <a:r>
              <a:rPr lang="es-ES" sz="2000" b="1" dirty="0" smtClean="0">
                <a:solidFill>
                  <a:srgbClr val="C00000"/>
                </a:solidFill>
                <a:cs typeface="Arial" charset="0"/>
              </a:rPr>
              <a:t>-15</a:t>
            </a:r>
            <a:r>
              <a:rPr lang="es-ES" sz="2000" b="1" dirty="0" smtClean="0">
                <a:cs typeface="Arial" charset="0"/>
              </a:rPr>
              <a:t> </a:t>
            </a:r>
            <a:r>
              <a:rPr lang="es-ES" sz="2000" b="1" dirty="0" err="1">
                <a:cs typeface="Arial" charset="0"/>
              </a:rPr>
              <a:t>grafting</a:t>
            </a:r>
            <a:r>
              <a:rPr lang="es-ES" sz="2000" b="1" dirty="0">
                <a:cs typeface="Arial" charset="0"/>
              </a:rPr>
              <a:t> </a:t>
            </a:r>
            <a:r>
              <a:rPr lang="es-ES" sz="2000" b="1" dirty="0" err="1">
                <a:cs typeface="Arial" charset="0"/>
              </a:rPr>
              <a:t>with</a:t>
            </a:r>
            <a:r>
              <a:rPr lang="es-ES" sz="2000" b="1" dirty="0">
                <a:cs typeface="Arial" charset="0"/>
              </a:rPr>
              <a:t>  </a:t>
            </a:r>
            <a:r>
              <a:rPr lang="es-ES" sz="2000" b="1" dirty="0" smtClean="0">
                <a:solidFill>
                  <a:srgbClr val="000099"/>
                </a:solidFill>
                <a:cs typeface="Arial" charset="0"/>
              </a:rPr>
              <a:t>AP(N</a:t>
            </a:r>
            <a:r>
              <a:rPr lang="es-ES" sz="2000" b="1" dirty="0">
                <a:solidFill>
                  <a:srgbClr val="000099"/>
                </a:solidFill>
                <a:cs typeface="Arial" charset="0"/>
              </a:rPr>
              <a:t>) </a:t>
            </a:r>
            <a:r>
              <a:rPr lang="es-ES" sz="2000" b="1" dirty="0"/>
              <a:t>and</a:t>
            </a:r>
            <a:r>
              <a:rPr lang="es-ES" dirty="0"/>
              <a:t> </a:t>
            </a:r>
            <a:r>
              <a:rPr lang="es-ES" sz="2000" b="1" dirty="0">
                <a:solidFill>
                  <a:srgbClr val="000099"/>
                </a:solidFill>
                <a:cs typeface="Arial" charset="0"/>
              </a:rPr>
              <a:t>DT(NNN)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71" name="Text Box 58"/>
          <p:cNvSpPr txBox="1">
            <a:spLocks noChangeArrowheads="1"/>
          </p:cNvSpPr>
          <p:nvPr/>
        </p:nvSpPr>
        <p:spPr bwMode="auto">
          <a:xfrm>
            <a:off x="271463" y="404664"/>
            <a:ext cx="6029325" cy="396875"/>
          </a:xfrm>
          <a:prstGeom prst="rect">
            <a:avLst/>
          </a:prstGeom>
          <a:noFill/>
          <a:ln w="9525">
            <a:noFill/>
            <a:miter lim="800000"/>
            <a:headEnd/>
            <a:tailEnd/>
          </a:ln>
        </p:spPr>
        <p:txBody>
          <a:bodyPr>
            <a:spAutoFit/>
          </a:bodyPr>
          <a:lstStyle/>
          <a:p>
            <a:pPr>
              <a:spcBef>
                <a:spcPct val="50000"/>
              </a:spcBef>
            </a:pPr>
            <a:r>
              <a:rPr lang="es-ES" sz="2000" b="1" dirty="0" smtClean="0">
                <a:solidFill>
                  <a:srgbClr val="C00000"/>
                </a:solidFill>
                <a:cs typeface="Arial" charset="0"/>
              </a:rPr>
              <a:t>PE-SBA-15</a:t>
            </a:r>
            <a:r>
              <a:rPr lang="es-ES" sz="2000" b="1" dirty="0" smtClean="0">
                <a:cs typeface="Arial" charset="0"/>
              </a:rPr>
              <a:t> </a:t>
            </a:r>
            <a:r>
              <a:rPr lang="es-ES" sz="2000" b="1" dirty="0" err="1">
                <a:cs typeface="Arial" charset="0"/>
              </a:rPr>
              <a:t>impregnation</a:t>
            </a:r>
            <a:r>
              <a:rPr lang="es-ES" sz="2000" b="1" dirty="0">
                <a:cs typeface="Arial" charset="0"/>
              </a:rPr>
              <a:t> </a:t>
            </a:r>
            <a:r>
              <a:rPr lang="es-ES" sz="2000" b="1" dirty="0" err="1">
                <a:cs typeface="Arial" charset="0"/>
              </a:rPr>
              <a:t>with</a:t>
            </a:r>
            <a:r>
              <a:rPr lang="es-ES" sz="2000" b="1" dirty="0">
                <a:cs typeface="Arial" charset="0"/>
              </a:rPr>
              <a:t>  </a:t>
            </a:r>
            <a:r>
              <a:rPr lang="es-ES" sz="2000" b="1" dirty="0">
                <a:solidFill>
                  <a:srgbClr val="000099"/>
                </a:solidFill>
                <a:cs typeface="Arial" charset="0"/>
              </a:rPr>
              <a:t>PEI </a:t>
            </a:r>
            <a:r>
              <a:rPr lang="es-ES" sz="2000" b="1" dirty="0">
                <a:cs typeface="Arial" charset="0"/>
              </a:rPr>
              <a:t>and</a:t>
            </a:r>
            <a:r>
              <a:rPr lang="es-ES" sz="2000" b="1" dirty="0">
                <a:solidFill>
                  <a:srgbClr val="000099"/>
                </a:solidFill>
                <a:cs typeface="Arial" charset="0"/>
              </a:rPr>
              <a:t> </a:t>
            </a:r>
            <a:r>
              <a:rPr lang="es-ES" sz="2000" b="1" dirty="0" err="1" smtClean="0">
                <a:solidFill>
                  <a:srgbClr val="000099"/>
                </a:solidFill>
                <a:cs typeface="Arial" charset="0"/>
              </a:rPr>
              <a:t>TEPA</a:t>
            </a:r>
            <a:r>
              <a:rPr lang="es-ES" sz="2000" b="1" dirty="0" smtClean="0">
                <a:solidFill>
                  <a:srgbClr val="000099"/>
                </a:solidFill>
                <a:cs typeface="Arial" charset="0"/>
              </a:rPr>
              <a:t> </a:t>
            </a:r>
            <a:r>
              <a:rPr lang="es-ES" sz="2000" dirty="0" smtClean="0">
                <a:solidFill>
                  <a:srgbClr val="000099"/>
                </a:solidFill>
                <a:cs typeface="Arial" charset="0"/>
              </a:rPr>
              <a:t>(1)</a:t>
            </a:r>
            <a:endParaRPr lang="es-ES" sz="2000" dirty="0">
              <a:solidFill>
                <a:srgbClr val="000099"/>
              </a:solidFill>
              <a:cs typeface="Arial" charset="0"/>
            </a:endParaRPr>
          </a:p>
        </p:txBody>
      </p:sp>
      <p:sp>
        <p:nvSpPr>
          <p:cNvPr id="23" name="CuadroTexto 1"/>
          <p:cNvSpPr txBox="1"/>
          <p:nvPr/>
        </p:nvSpPr>
        <p:spPr>
          <a:xfrm>
            <a:off x="2483768" y="836712"/>
            <a:ext cx="2308225" cy="369888"/>
          </a:xfrm>
          <a:prstGeom prst="rect">
            <a:avLst/>
          </a:prstGeom>
          <a:noFill/>
        </p:spPr>
        <p:txBody>
          <a:bodyPr wrap="none">
            <a:spAutoFit/>
          </a:bodyPr>
          <a:lstStyle/>
          <a:p>
            <a:pPr fontAlgn="auto">
              <a:spcBef>
                <a:spcPts val="0"/>
              </a:spcBef>
              <a:spcAft>
                <a:spcPts val="0"/>
              </a:spcAft>
              <a:defRPr/>
            </a:pPr>
            <a:r>
              <a:rPr lang="es-ES" b="1" kern="0" dirty="0" err="1">
                <a:solidFill>
                  <a:srgbClr val="000099"/>
                </a:solidFill>
                <a:latin typeface="Arial" pitchFamily="34" charset="0"/>
                <a:cs typeface="Arial" pitchFamily="34" charset="0"/>
              </a:rPr>
              <a:t>N</a:t>
            </a:r>
            <a:r>
              <a:rPr lang="es-ES" b="1" kern="0" baseline="-25000" dirty="0" err="1">
                <a:solidFill>
                  <a:srgbClr val="000099"/>
                </a:solidFill>
                <a:latin typeface="Arial" pitchFamily="34" charset="0"/>
                <a:cs typeface="Arial" pitchFamily="34" charset="0"/>
              </a:rPr>
              <a:t>2</a:t>
            </a:r>
            <a:r>
              <a:rPr lang="es-ES" b="1" kern="0" dirty="0">
                <a:solidFill>
                  <a:srgbClr val="000099"/>
                </a:solidFill>
                <a:latin typeface="Arial" pitchFamily="34" charset="0"/>
                <a:cs typeface="Arial" pitchFamily="34" charset="0"/>
              </a:rPr>
              <a:t> </a:t>
            </a:r>
            <a:r>
              <a:rPr lang="es-ES" b="1" kern="0" dirty="0" err="1">
                <a:solidFill>
                  <a:srgbClr val="000099"/>
                </a:solidFill>
                <a:latin typeface="Arial" pitchFamily="34" charset="0"/>
                <a:cs typeface="Arial" pitchFamily="34" charset="0"/>
              </a:rPr>
              <a:t>adsorption</a:t>
            </a:r>
            <a:r>
              <a:rPr lang="es-ES" b="1" kern="0" dirty="0">
                <a:solidFill>
                  <a:srgbClr val="000099"/>
                </a:solidFill>
                <a:latin typeface="Arial" pitchFamily="34" charset="0"/>
                <a:cs typeface="Arial" pitchFamily="34" charset="0"/>
              </a:rPr>
              <a:t>, 77 K</a:t>
            </a:r>
          </a:p>
        </p:txBody>
      </p:sp>
      <p:graphicFrame>
        <p:nvGraphicFramePr>
          <p:cNvPr id="286830" name="Object 110"/>
          <p:cNvGraphicFramePr>
            <a:graphicFrameLocks noChangeAspect="1"/>
          </p:cNvGraphicFramePr>
          <p:nvPr/>
        </p:nvGraphicFramePr>
        <p:xfrm>
          <a:off x="0" y="1084635"/>
          <a:ext cx="6480175" cy="2992437"/>
        </p:xfrm>
        <a:graphic>
          <a:graphicData uri="http://schemas.openxmlformats.org/presentationml/2006/ole">
            <p:oleObj spid="_x0000_s351234" name="Graph" r:id="rId4" imgW="3507840" imgH="1814400" progId="">
              <p:embed/>
            </p:oleObj>
          </a:graphicData>
        </a:graphic>
      </p:graphicFrame>
      <p:sp>
        <p:nvSpPr>
          <p:cNvPr id="2" name="CuadroTexto 5"/>
          <p:cNvSpPr txBox="1">
            <a:spLocks noChangeArrowheads="1"/>
          </p:cNvSpPr>
          <p:nvPr/>
        </p:nvSpPr>
        <p:spPr bwMode="auto">
          <a:xfrm>
            <a:off x="-36512" y="5230941"/>
            <a:ext cx="4032448" cy="646331"/>
          </a:xfrm>
          <a:prstGeom prst="rect">
            <a:avLst/>
          </a:prstGeom>
          <a:noFill/>
          <a:ln w="9525">
            <a:noFill/>
            <a:miter lim="800000"/>
            <a:headEnd/>
            <a:tailEnd/>
          </a:ln>
        </p:spPr>
        <p:txBody>
          <a:bodyPr wrap="square">
            <a:spAutoFit/>
          </a:bodyPr>
          <a:lstStyle/>
          <a:p>
            <a:pPr algn="ctr"/>
            <a:r>
              <a:rPr lang="es-ES_tradnl" b="1" dirty="0" smtClean="0">
                <a:solidFill>
                  <a:srgbClr val="006600"/>
                </a:solidFill>
                <a:cs typeface="Arial" charset="0"/>
              </a:rPr>
              <a:t>N </a:t>
            </a:r>
            <a:r>
              <a:rPr lang="es-ES_tradnl" b="1" dirty="0" err="1" smtClean="0">
                <a:solidFill>
                  <a:srgbClr val="006600"/>
                </a:solidFill>
                <a:cs typeface="Arial" charset="0"/>
              </a:rPr>
              <a:t>content</a:t>
            </a:r>
            <a:r>
              <a:rPr lang="es-ES_tradnl" b="1" dirty="0" smtClean="0">
                <a:solidFill>
                  <a:srgbClr val="006600"/>
                </a:solidFill>
                <a:cs typeface="Arial" charset="0"/>
              </a:rPr>
              <a:t> of </a:t>
            </a:r>
            <a:r>
              <a:rPr lang="es-ES_tradnl" b="1" dirty="0" err="1" smtClean="0">
                <a:solidFill>
                  <a:srgbClr val="006600"/>
                </a:solidFill>
                <a:cs typeface="Arial" charset="0"/>
              </a:rPr>
              <a:t>impregnated</a:t>
            </a:r>
            <a:r>
              <a:rPr lang="es-ES_tradnl" b="1" dirty="0" smtClean="0">
                <a:solidFill>
                  <a:srgbClr val="006600"/>
                </a:solidFill>
                <a:cs typeface="Arial" charset="0"/>
              </a:rPr>
              <a:t> </a:t>
            </a:r>
          </a:p>
          <a:p>
            <a:pPr algn="ctr"/>
            <a:r>
              <a:rPr lang="es-ES_tradnl" b="1" dirty="0" err="1" smtClean="0">
                <a:solidFill>
                  <a:srgbClr val="006600"/>
                </a:solidFill>
                <a:cs typeface="Arial" charset="0"/>
              </a:rPr>
              <a:t>materials</a:t>
            </a:r>
            <a:r>
              <a:rPr lang="es-ES_tradnl" b="1" dirty="0" smtClean="0">
                <a:solidFill>
                  <a:srgbClr val="006600"/>
                </a:solidFill>
                <a:cs typeface="Arial" charset="0"/>
              </a:rPr>
              <a:t> </a:t>
            </a:r>
            <a:r>
              <a:rPr lang="es-ES_tradnl" b="1" dirty="0" err="1" smtClean="0">
                <a:solidFill>
                  <a:srgbClr val="006600"/>
                </a:solidFill>
                <a:cs typeface="Arial" charset="0"/>
              </a:rPr>
              <a:t>is</a:t>
            </a:r>
            <a:r>
              <a:rPr lang="es-ES_tradnl" b="1" dirty="0" smtClean="0">
                <a:solidFill>
                  <a:srgbClr val="006600"/>
                </a:solidFill>
                <a:cs typeface="Arial" charset="0"/>
              </a:rPr>
              <a:t> similar</a:t>
            </a:r>
            <a:endParaRPr lang="es-ES" b="1" baseline="-25000" dirty="0">
              <a:solidFill>
                <a:srgbClr val="006600"/>
              </a:solidFill>
              <a:cs typeface="Arial" charset="0"/>
            </a:endParaRPr>
          </a:p>
        </p:txBody>
      </p:sp>
      <p:sp>
        <p:nvSpPr>
          <p:cNvPr id="12" name="Text Box 128"/>
          <p:cNvSpPr txBox="1">
            <a:spLocks noChangeArrowheads="1"/>
          </p:cNvSpPr>
          <p:nvPr/>
        </p:nvSpPr>
        <p:spPr bwMode="auto">
          <a:xfrm>
            <a:off x="0" y="6453336"/>
            <a:ext cx="3744416" cy="307777"/>
          </a:xfrm>
          <a:prstGeom prst="rect">
            <a:avLst/>
          </a:prstGeom>
          <a:noFill/>
          <a:ln w="9525">
            <a:noFill/>
            <a:miter lim="800000"/>
            <a:headEnd/>
            <a:tailEnd/>
          </a:ln>
        </p:spPr>
        <p:txBody>
          <a:bodyPr wrap="square">
            <a:spAutoFit/>
          </a:bodyPr>
          <a:lstStyle/>
          <a:p>
            <a:r>
              <a:rPr lang="en-US" sz="1400" b="1" dirty="0">
                <a:solidFill>
                  <a:srgbClr val="990000"/>
                </a:solidFill>
              </a:rPr>
              <a:t>Calleja et al. </a:t>
            </a:r>
            <a:r>
              <a:rPr lang="en-US" sz="1400" b="1" i="1" dirty="0" smtClean="0">
                <a:solidFill>
                  <a:srgbClr val="990000"/>
                </a:solidFill>
              </a:rPr>
              <a:t>Adsorption </a:t>
            </a:r>
            <a:r>
              <a:rPr lang="en-US" sz="1400" b="1" dirty="0" smtClean="0">
                <a:solidFill>
                  <a:srgbClr val="990000"/>
                </a:solidFill>
              </a:rPr>
              <a:t>In </a:t>
            </a:r>
            <a:r>
              <a:rPr lang="en-US" sz="1400" b="1" dirty="0">
                <a:solidFill>
                  <a:srgbClr val="990000"/>
                </a:solidFill>
              </a:rPr>
              <a:t>Press (2013)</a:t>
            </a:r>
            <a:endParaRPr lang="en-US" sz="1400" dirty="0">
              <a:solidFill>
                <a:srgbClr val="990000"/>
              </a:solidFill>
            </a:endParaRPr>
          </a:p>
        </p:txBody>
      </p:sp>
      <p:graphicFrame>
        <p:nvGraphicFramePr>
          <p:cNvPr id="286829" name="Group 109"/>
          <p:cNvGraphicFramePr>
            <a:graphicFrameLocks noGrp="1"/>
          </p:cNvGraphicFramePr>
          <p:nvPr/>
        </p:nvGraphicFramePr>
        <p:xfrm>
          <a:off x="4067944" y="3772882"/>
          <a:ext cx="4968552" cy="3024339"/>
        </p:xfrm>
        <a:graphic>
          <a:graphicData uri="http://schemas.openxmlformats.org/drawingml/2006/table">
            <a:tbl>
              <a:tblPr/>
              <a:tblGrid>
                <a:gridCol w="2098707"/>
                <a:gridCol w="781613"/>
                <a:gridCol w="648072"/>
                <a:gridCol w="864096"/>
                <a:gridCol w="576064"/>
              </a:tblGrid>
              <a:tr h="705825">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err="1" smtClean="0">
                          <a:ln>
                            <a:noFill/>
                          </a:ln>
                          <a:solidFill>
                            <a:srgbClr val="000000"/>
                          </a:solidFill>
                          <a:effectLst/>
                          <a:latin typeface="Arial" charset="0"/>
                          <a:ea typeface="Times New Roman" pitchFamily="18" charset="0"/>
                          <a:cs typeface="Arial" charset="0"/>
                        </a:rPr>
                        <a:t>Sample</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BET (m</a:t>
                      </a:r>
                      <a:r>
                        <a:rPr kumimoji="0" lang="es-ES_tradnl" sz="1400" b="1" i="0" u="none" strike="noStrike" cap="none" normalizeH="0" baseline="30000" dirty="0" smtClean="0">
                          <a:ln>
                            <a:noFill/>
                          </a:ln>
                          <a:solidFill>
                            <a:srgbClr val="000000"/>
                          </a:solidFill>
                          <a:effectLst/>
                          <a:latin typeface="Arial" charset="0"/>
                          <a:ea typeface="Times New Roman" pitchFamily="18" charset="0"/>
                          <a:cs typeface="Arial" charset="0"/>
                        </a:rPr>
                        <a:t>2</a:t>
                      </a: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/g)</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err="1" smtClean="0">
                          <a:ln>
                            <a:noFill/>
                          </a:ln>
                          <a:solidFill>
                            <a:srgbClr val="000000"/>
                          </a:solidFill>
                          <a:effectLst/>
                          <a:latin typeface="Arial" charset="0"/>
                          <a:ea typeface="Times New Roman" pitchFamily="18" charset="0"/>
                          <a:cs typeface="Arial" charset="0"/>
                        </a:rPr>
                        <a:t>Dp</a:t>
                      </a:r>
                      <a:endPar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 (Å)</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smtClean="0">
                          <a:ln>
                            <a:noFill/>
                          </a:ln>
                          <a:solidFill>
                            <a:srgbClr val="000000"/>
                          </a:solidFill>
                          <a:effectLst/>
                          <a:latin typeface="Arial" charset="0"/>
                          <a:ea typeface="Times New Roman" pitchFamily="18" charset="0"/>
                          <a:cs typeface="Arial" charset="0"/>
                        </a:rPr>
                        <a:t>Vp</a:t>
                      </a:r>
                    </a:p>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smtClean="0">
                          <a:ln>
                            <a:noFill/>
                          </a:ln>
                          <a:solidFill>
                            <a:srgbClr val="000000"/>
                          </a:solidFill>
                          <a:effectLst/>
                          <a:latin typeface="Arial" charset="0"/>
                          <a:ea typeface="Times New Roman" pitchFamily="18" charset="0"/>
                          <a:cs typeface="Arial" charset="0"/>
                        </a:rPr>
                        <a:t> (cm</a:t>
                      </a:r>
                      <a:r>
                        <a:rPr kumimoji="0" lang="es-ES_tradnl" sz="1400" b="1" i="0" u="none" strike="noStrike" cap="none" normalizeH="0" baseline="30000" smtClean="0">
                          <a:ln>
                            <a:noFill/>
                          </a:ln>
                          <a:solidFill>
                            <a:srgbClr val="000000"/>
                          </a:solidFill>
                          <a:effectLst/>
                          <a:latin typeface="Arial" charset="0"/>
                          <a:ea typeface="Times New Roman" pitchFamily="18" charset="0"/>
                          <a:cs typeface="Arial" charset="0"/>
                        </a:rPr>
                        <a:t>3</a:t>
                      </a:r>
                      <a:r>
                        <a:rPr kumimoji="0" lang="es-ES_tradnl" sz="1400" b="1" i="0" u="none" strike="noStrike" cap="none" normalizeH="0" baseline="0" smtClean="0">
                          <a:ln>
                            <a:noFill/>
                          </a:ln>
                          <a:solidFill>
                            <a:srgbClr val="000000"/>
                          </a:solidFill>
                          <a:effectLst/>
                          <a:latin typeface="Arial" charset="0"/>
                          <a:ea typeface="Times New Roman" pitchFamily="18" charset="0"/>
                          <a:cs typeface="Arial" charset="0"/>
                        </a:rPr>
                        <a:t>/g)</a:t>
                      </a:r>
                      <a:endParaRPr kumimoji="0" lang="es-ES" sz="1000" b="1"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smtClean="0">
                          <a:ln>
                            <a:noFill/>
                          </a:ln>
                          <a:solidFill>
                            <a:srgbClr val="000000"/>
                          </a:solidFill>
                          <a:effectLst/>
                          <a:latin typeface="Arial" charset="0"/>
                          <a:ea typeface="Times New Roman" pitchFamily="18" charset="0"/>
                          <a:cs typeface="Arial" charset="0"/>
                        </a:rPr>
                        <a:t>% N</a:t>
                      </a:r>
                      <a:endParaRPr kumimoji="0" lang="es-ES" sz="1000" b="1"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8641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SBA15</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692</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90</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1.03</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38641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SBA15-PEI (30)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153</a:t>
                      </a: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400" b="1" i="0" u="none" strike="noStrike" cap="none" normalizeH="0" baseline="0" dirty="0" smtClean="0">
                          <a:ln>
                            <a:noFill/>
                          </a:ln>
                          <a:solidFill>
                            <a:schemeClr val="tx1"/>
                          </a:solidFill>
                          <a:effectLst/>
                          <a:latin typeface="Arial" charset="0"/>
                          <a:ea typeface="Times New Roman" pitchFamily="18" charset="0"/>
                          <a:cs typeface="Arial" charset="0"/>
                        </a:rPr>
                        <a:t>58</a:t>
                      </a: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0.27</a:t>
                      </a: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400" b="1" i="0" u="none" strike="noStrike" cap="none" normalizeH="0" baseline="0" dirty="0" smtClean="0">
                          <a:ln>
                            <a:noFill/>
                          </a:ln>
                          <a:solidFill>
                            <a:schemeClr val="tx1"/>
                          </a:solidFill>
                          <a:effectLst/>
                          <a:latin typeface="Arial" charset="0"/>
                          <a:ea typeface="Times New Roman" pitchFamily="18" charset="0"/>
                          <a:cs typeface="Arial" charset="0"/>
                        </a:rPr>
                        <a:t>8.2</a:t>
                      </a:r>
                    </a:p>
                  </a:txBody>
                  <a:tcPr marL="68580" marR="68580" marT="0" marB="0" anchor="ctr" horzOverflow="overflow">
                    <a:lnL>
                      <a:noFill/>
                    </a:lnL>
                    <a:lnR>
                      <a:noFill/>
                    </a:lnR>
                    <a:lnT>
                      <a:noFill/>
                    </a:lnT>
                    <a:lnB>
                      <a:noFill/>
                    </a:lnB>
                    <a:lnTlToBr>
                      <a:noFill/>
                    </a:lnTlToBr>
                    <a:lnBlToTr>
                      <a:noFill/>
                    </a:lnBlToTr>
                    <a:solidFill>
                      <a:srgbClr val="FFFFFF"/>
                    </a:solidFill>
                  </a:tcPr>
                </a:tc>
              </a:tr>
              <a:tr h="38641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SBA15-TEPA (30)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183</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79</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0.41</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8.9</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8641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PE-SBA15-e</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428</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152</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1.18</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38641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SBA15</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-e-</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PEI</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 (30)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187</a:t>
                      </a: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135</a:t>
                      </a: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0.63</a:t>
                      </a: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9.0</a:t>
                      </a:r>
                    </a:p>
                  </a:txBody>
                  <a:tcPr marL="68580" marR="68580" marT="0" marB="0" anchor="ctr" horzOverflow="overflow">
                    <a:lnL>
                      <a:noFill/>
                    </a:lnL>
                    <a:lnR>
                      <a:noFill/>
                    </a:lnR>
                    <a:lnT>
                      <a:noFill/>
                    </a:lnT>
                    <a:lnB>
                      <a:noFill/>
                    </a:lnB>
                    <a:lnTlToBr>
                      <a:noFill/>
                    </a:lnTlToBr>
                    <a:lnBlToTr>
                      <a:noFill/>
                    </a:lnBlToTr>
                    <a:solidFill>
                      <a:srgbClr val="FFFFFF"/>
                    </a:solidFill>
                  </a:tcPr>
                </a:tc>
              </a:tr>
              <a:tr h="38641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SBA15</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-e-</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TEPA</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 (30)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221</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132</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0.72</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9.4</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13" name="20 Rectángulo"/>
          <p:cNvSpPr/>
          <p:nvPr/>
        </p:nvSpPr>
        <p:spPr>
          <a:xfrm>
            <a:off x="3984629" y="6105264"/>
            <a:ext cx="5033579" cy="702936"/>
          </a:xfrm>
          <a:prstGeom prst="rect">
            <a:avLst/>
          </a:prstGeom>
          <a:noFill/>
          <a:ln w="28575" cap="flat" cmpd="sng" algn="ctr">
            <a:solidFill>
              <a:srgbClr val="FF0000"/>
            </a:solidFill>
            <a:prstDash val="solid"/>
          </a:ln>
          <a:effectLst/>
        </p:spPr>
        <p:txBody>
          <a:bodyPr anchor="ctr"/>
          <a:lstStyle/>
          <a:p>
            <a:pPr algn="ctr" fontAlgn="auto">
              <a:spcBef>
                <a:spcPts val="0"/>
              </a:spcBef>
              <a:spcAft>
                <a:spcPts val="0"/>
              </a:spcAft>
              <a:defRPr/>
            </a:pPr>
            <a:endParaRPr lang="es-ES" kern="0">
              <a:solidFill>
                <a:sysClr val="window" lastClr="FFFFFF"/>
              </a:solidFill>
              <a:latin typeface="Arial"/>
            </a:endParaRPr>
          </a:p>
        </p:txBody>
      </p:sp>
      <p:sp>
        <p:nvSpPr>
          <p:cNvPr id="15" name="14 Rectángulo"/>
          <p:cNvSpPr/>
          <p:nvPr/>
        </p:nvSpPr>
        <p:spPr>
          <a:xfrm>
            <a:off x="3707904" y="5729968"/>
            <a:ext cx="5436096" cy="1097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CuadroTexto 5"/>
          <p:cNvSpPr txBox="1">
            <a:spLocks noChangeArrowheads="1"/>
          </p:cNvSpPr>
          <p:nvPr/>
        </p:nvSpPr>
        <p:spPr bwMode="auto">
          <a:xfrm>
            <a:off x="395537" y="4031886"/>
            <a:ext cx="3528392" cy="1200329"/>
          </a:xfrm>
          <a:prstGeom prst="rect">
            <a:avLst/>
          </a:prstGeom>
          <a:solidFill>
            <a:schemeClr val="bg1"/>
          </a:solidFill>
          <a:ln w="9525">
            <a:noFill/>
            <a:miter lim="800000"/>
            <a:headEnd/>
            <a:tailEnd/>
          </a:ln>
        </p:spPr>
        <p:txBody>
          <a:bodyPr wrap="square">
            <a:spAutoFit/>
          </a:bodyPr>
          <a:lstStyle/>
          <a:p>
            <a:r>
              <a:rPr lang="en-GB" b="1" dirty="0" smtClean="0">
                <a:solidFill>
                  <a:srgbClr val="0000CC"/>
                </a:solidFill>
                <a:cs typeface="Arial" charset="0"/>
              </a:rPr>
              <a:t>Textural properties are reduced by pore filling with impregnated molecules (stronger effect for PEI)</a:t>
            </a:r>
          </a:p>
        </p:txBody>
      </p:sp>
      <p:sp>
        <p:nvSpPr>
          <p:cNvPr id="17" name="20 Rectángulo"/>
          <p:cNvSpPr/>
          <p:nvPr/>
        </p:nvSpPr>
        <p:spPr>
          <a:xfrm>
            <a:off x="8445918" y="4925010"/>
            <a:ext cx="629784" cy="702936"/>
          </a:xfrm>
          <a:prstGeom prst="rect">
            <a:avLst/>
          </a:prstGeom>
          <a:noFill/>
          <a:ln w="28575" cap="flat" cmpd="sng" algn="ctr">
            <a:solidFill>
              <a:srgbClr val="006600"/>
            </a:solidFill>
            <a:prstDash val="solid"/>
          </a:ln>
          <a:effectLst/>
        </p:spPr>
        <p:txBody>
          <a:bodyPr anchor="ctr"/>
          <a:lstStyle/>
          <a:p>
            <a:pPr algn="ctr" fontAlgn="auto">
              <a:spcBef>
                <a:spcPts val="0"/>
              </a:spcBef>
              <a:spcAft>
                <a:spcPts val="0"/>
              </a:spcAft>
              <a:defRPr/>
            </a:pPr>
            <a:endParaRPr lang="es-ES" kern="0">
              <a:solidFill>
                <a:sysClr val="window" lastClr="FFFFFF"/>
              </a:solidFill>
              <a:latin typeface="Arial"/>
            </a:endParaRPr>
          </a:p>
        </p:txBody>
      </p:sp>
      <p:sp>
        <p:nvSpPr>
          <p:cNvPr id="18" name="CuadroTexto 5"/>
          <p:cNvSpPr txBox="1">
            <a:spLocks noChangeArrowheads="1"/>
          </p:cNvSpPr>
          <p:nvPr/>
        </p:nvSpPr>
        <p:spPr bwMode="auto">
          <a:xfrm>
            <a:off x="6588224" y="2951766"/>
            <a:ext cx="2088232" cy="646331"/>
          </a:xfrm>
          <a:prstGeom prst="rect">
            <a:avLst/>
          </a:prstGeom>
          <a:solidFill>
            <a:schemeClr val="bg1"/>
          </a:solidFill>
          <a:ln w="9525">
            <a:noFill/>
            <a:miter lim="800000"/>
            <a:headEnd/>
            <a:tailEnd/>
          </a:ln>
        </p:spPr>
        <p:txBody>
          <a:bodyPr wrap="square">
            <a:spAutoFit/>
          </a:bodyPr>
          <a:lstStyle/>
          <a:p>
            <a:pPr algn="ctr"/>
            <a:r>
              <a:rPr lang="en-GB" b="1" dirty="0" smtClean="0">
                <a:solidFill>
                  <a:srgbClr val="0000CC"/>
                </a:solidFill>
                <a:cs typeface="Arial" charset="0"/>
              </a:rPr>
              <a:t>Results for </a:t>
            </a:r>
          </a:p>
          <a:p>
            <a:pPr algn="ctr"/>
            <a:r>
              <a:rPr lang="en-GB" b="1" dirty="0" err="1" smtClean="0">
                <a:solidFill>
                  <a:srgbClr val="0000CC"/>
                </a:solidFill>
                <a:cs typeface="Arial" charset="0"/>
              </a:rPr>
              <a:t>SBA</a:t>
            </a:r>
            <a:r>
              <a:rPr lang="en-GB" b="1" dirty="0" smtClean="0">
                <a:solidFill>
                  <a:srgbClr val="0000CC"/>
                </a:solidFill>
                <a:cs typeface="Arial" charset="0"/>
              </a:rPr>
              <a:t>-15</a:t>
            </a:r>
          </a:p>
        </p:txBody>
      </p:sp>
      <p:sp>
        <p:nvSpPr>
          <p:cNvPr id="22" name="21 CuadroTexto"/>
          <p:cNvSpPr txBox="1"/>
          <p:nvPr/>
        </p:nvSpPr>
        <p:spPr>
          <a:xfrm>
            <a:off x="6537603" y="1157843"/>
            <a:ext cx="2416046" cy="923330"/>
          </a:xfrm>
          <a:prstGeom prst="rect">
            <a:avLst/>
          </a:prstGeom>
          <a:noFill/>
        </p:spPr>
        <p:txBody>
          <a:bodyPr wrap="none" rtlCol="0">
            <a:spAutoFit/>
          </a:bodyPr>
          <a:lstStyle/>
          <a:p>
            <a:pPr algn="ctr"/>
            <a:r>
              <a:rPr lang="es-ES" b="1" dirty="0" err="1" smtClean="0"/>
              <a:t>Impregnation</a:t>
            </a:r>
            <a:r>
              <a:rPr lang="es-ES" b="1" dirty="0" smtClean="0"/>
              <a:t> </a:t>
            </a:r>
            <a:r>
              <a:rPr lang="es-ES" b="1" dirty="0" err="1" smtClean="0"/>
              <a:t>allows</a:t>
            </a:r>
            <a:endParaRPr lang="es-ES" b="1" dirty="0" smtClean="0"/>
          </a:p>
          <a:p>
            <a:pPr algn="ctr"/>
            <a:r>
              <a:rPr lang="es-ES" b="1" dirty="0" smtClean="0"/>
              <a:t>a </a:t>
            </a:r>
            <a:r>
              <a:rPr lang="es-ES" b="1" dirty="0" err="1" smtClean="0"/>
              <a:t>higher</a:t>
            </a:r>
            <a:r>
              <a:rPr lang="es-ES" b="1" dirty="0" smtClean="0"/>
              <a:t> </a:t>
            </a:r>
            <a:r>
              <a:rPr lang="es-ES" b="1" dirty="0" err="1" smtClean="0"/>
              <a:t>amount</a:t>
            </a:r>
            <a:r>
              <a:rPr lang="es-ES" b="1" dirty="0" smtClean="0"/>
              <a:t> </a:t>
            </a:r>
          </a:p>
          <a:p>
            <a:pPr algn="ctr"/>
            <a:r>
              <a:rPr lang="es-ES" b="1" dirty="0" smtClean="0"/>
              <a:t>of amino </a:t>
            </a:r>
            <a:r>
              <a:rPr lang="es-ES" b="1" dirty="0" err="1" smtClean="0"/>
              <a:t>groups</a:t>
            </a:r>
            <a:endParaRPr lang="es-ES" b="1" dirty="0"/>
          </a:p>
        </p:txBody>
      </p:sp>
      <p:cxnSp>
        <p:nvCxnSpPr>
          <p:cNvPr id="19" name="18 Conector recto de flecha"/>
          <p:cNvCxnSpPr/>
          <p:nvPr/>
        </p:nvCxnSpPr>
        <p:spPr>
          <a:xfrm>
            <a:off x="6300192" y="4581128"/>
            <a:ext cx="0" cy="936104"/>
          </a:xfrm>
          <a:prstGeom prst="straightConnector1">
            <a:avLst/>
          </a:prstGeom>
          <a:ln w="285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animBg="1"/>
      <p:bldP spid="1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71" name="Text Box 58"/>
          <p:cNvSpPr txBox="1">
            <a:spLocks noChangeArrowheads="1"/>
          </p:cNvSpPr>
          <p:nvPr/>
        </p:nvSpPr>
        <p:spPr bwMode="auto">
          <a:xfrm>
            <a:off x="271463" y="404664"/>
            <a:ext cx="6029325" cy="396875"/>
          </a:xfrm>
          <a:prstGeom prst="rect">
            <a:avLst/>
          </a:prstGeom>
          <a:noFill/>
          <a:ln w="9525">
            <a:noFill/>
            <a:miter lim="800000"/>
            <a:headEnd/>
            <a:tailEnd/>
          </a:ln>
        </p:spPr>
        <p:txBody>
          <a:bodyPr>
            <a:spAutoFit/>
          </a:bodyPr>
          <a:lstStyle/>
          <a:p>
            <a:pPr>
              <a:spcBef>
                <a:spcPct val="50000"/>
              </a:spcBef>
            </a:pPr>
            <a:r>
              <a:rPr lang="es-ES" sz="2000" b="1" dirty="0" smtClean="0">
                <a:solidFill>
                  <a:srgbClr val="C00000"/>
                </a:solidFill>
                <a:cs typeface="Arial" charset="0"/>
              </a:rPr>
              <a:t>PE-SBA-15</a:t>
            </a:r>
            <a:r>
              <a:rPr lang="es-ES" sz="2000" b="1" dirty="0" smtClean="0">
                <a:cs typeface="Arial" charset="0"/>
              </a:rPr>
              <a:t> </a:t>
            </a:r>
            <a:r>
              <a:rPr lang="es-ES" sz="2000" b="1" dirty="0" err="1">
                <a:cs typeface="Arial" charset="0"/>
              </a:rPr>
              <a:t>impregnation</a:t>
            </a:r>
            <a:r>
              <a:rPr lang="es-ES" sz="2000" b="1" dirty="0">
                <a:cs typeface="Arial" charset="0"/>
              </a:rPr>
              <a:t> </a:t>
            </a:r>
            <a:r>
              <a:rPr lang="es-ES" sz="2000" b="1" dirty="0" err="1">
                <a:cs typeface="Arial" charset="0"/>
              </a:rPr>
              <a:t>with</a:t>
            </a:r>
            <a:r>
              <a:rPr lang="es-ES" sz="2000" b="1" dirty="0">
                <a:cs typeface="Arial" charset="0"/>
              </a:rPr>
              <a:t>  </a:t>
            </a:r>
            <a:r>
              <a:rPr lang="es-ES" sz="2000" b="1" dirty="0">
                <a:solidFill>
                  <a:srgbClr val="000099"/>
                </a:solidFill>
                <a:cs typeface="Arial" charset="0"/>
              </a:rPr>
              <a:t>PEI </a:t>
            </a:r>
            <a:r>
              <a:rPr lang="es-ES" sz="2000" b="1" dirty="0">
                <a:cs typeface="Arial" charset="0"/>
              </a:rPr>
              <a:t>and</a:t>
            </a:r>
            <a:r>
              <a:rPr lang="es-ES" sz="2000" b="1" dirty="0">
                <a:solidFill>
                  <a:srgbClr val="000099"/>
                </a:solidFill>
                <a:cs typeface="Arial" charset="0"/>
              </a:rPr>
              <a:t> </a:t>
            </a:r>
            <a:r>
              <a:rPr lang="es-ES" sz="2000" b="1" dirty="0" err="1" smtClean="0">
                <a:solidFill>
                  <a:srgbClr val="000099"/>
                </a:solidFill>
                <a:cs typeface="Arial" charset="0"/>
              </a:rPr>
              <a:t>TEPA</a:t>
            </a:r>
            <a:r>
              <a:rPr lang="es-ES" sz="2000" b="1" dirty="0" smtClean="0">
                <a:solidFill>
                  <a:srgbClr val="000099"/>
                </a:solidFill>
                <a:cs typeface="Arial" charset="0"/>
              </a:rPr>
              <a:t> </a:t>
            </a:r>
            <a:r>
              <a:rPr lang="es-ES" sz="2000" dirty="0" smtClean="0">
                <a:solidFill>
                  <a:srgbClr val="000099"/>
                </a:solidFill>
                <a:cs typeface="Arial" charset="0"/>
              </a:rPr>
              <a:t>(1)</a:t>
            </a:r>
            <a:endParaRPr lang="es-ES" sz="2000" dirty="0">
              <a:solidFill>
                <a:srgbClr val="000099"/>
              </a:solidFill>
              <a:cs typeface="Arial" charset="0"/>
            </a:endParaRPr>
          </a:p>
        </p:txBody>
      </p:sp>
      <p:sp>
        <p:nvSpPr>
          <p:cNvPr id="23" name="CuadroTexto 1"/>
          <p:cNvSpPr txBox="1"/>
          <p:nvPr/>
        </p:nvSpPr>
        <p:spPr>
          <a:xfrm>
            <a:off x="2483768" y="836712"/>
            <a:ext cx="2308225" cy="369888"/>
          </a:xfrm>
          <a:prstGeom prst="rect">
            <a:avLst/>
          </a:prstGeom>
          <a:noFill/>
        </p:spPr>
        <p:txBody>
          <a:bodyPr wrap="none">
            <a:spAutoFit/>
          </a:bodyPr>
          <a:lstStyle/>
          <a:p>
            <a:pPr fontAlgn="auto">
              <a:spcBef>
                <a:spcPts val="0"/>
              </a:spcBef>
              <a:spcAft>
                <a:spcPts val="0"/>
              </a:spcAft>
              <a:defRPr/>
            </a:pPr>
            <a:r>
              <a:rPr lang="es-ES" b="1" kern="0" dirty="0" err="1">
                <a:solidFill>
                  <a:srgbClr val="000099"/>
                </a:solidFill>
                <a:latin typeface="Arial" pitchFamily="34" charset="0"/>
                <a:cs typeface="Arial" pitchFamily="34" charset="0"/>
              </a:rPr>
              <a:t>N</a:t>
            </a:r>
            <a:r>
              <a:rPr lang="es-ES" b="1" kern="0" baseline="-25000" dirty="0" err="1">
                <a:solidFill>
                  <a:srgbClr val="000099"/>
                </a:solidFill>
                <a:latin typeface="Arial" pitchFamily="34" charset="0"/>
                <a:cs typeface="Arial" pitchFamily="34" charset="0"/>
              </a:rPr>
              <a:t>2</a:t>
            </a:r>
            <a:r>
              <a:rPr lang="es-ES" b="1" kern="0" dirty="0">
                <a:solidFill>
                  <a:srgbClr val="000099"/>
                </a:solidFill>
                <a:latin typeface="Arial" pitchFamily="34" charset="0"/>
                <a:cs typeface="Arial" pitchFamily="34" charset="0"/>
              </a:rPr>
              <a:t> </a:t>
            </a:r>
            <a:r>
              <a:rPr lang="es-ES" b="1" kern="0" dirty="0" err="1">
                <a:solidFill>
                  <a:srgbClr val="000099"/>
                </a:solidFill>
                <a:latin typeface="Arial" pitchFamily="34" charset="0"/>
                <a:cs typeface="Arial" pitchFamily="34" charset="0"/>
              </a:rPr>
              <a:t>adsorption</a:t>
            </a:r>
            <a:r>
              <a:rPr lang="es-ES" b="1" kern="0" dirty="0">
                <a:solidFill>
                  <a:srgbClr val="000099"/>
                </a:solidFill>
                <a:latin typeface="Arial" pitchFamily="34" charset="0"/>
                <a:cs typeface="Arial" pitchFamily="34" charset="0"/>
              </a:rPr>
              <a:t>, 77 K</a:t>
            </a:r>
          </a:p>
        </p:txBody>
      </p:sp>
      <p:graphicFrame>
        <p:nvGraphicFramePr>
          <p:cNvPr id="286830" name="Object 110"/>
          <p:cNvGraphicFramePr>
            <a:graphicFrameLocks noChangeAspect="1"/>
          </p:cNvGraphicFramePr>
          <p:nvPr/>
        </p:nvGraphicFramePr>
        <p:xfrm>
          <a:off x="0" y="1084635"/>
          <a:ext cx="6480175" cy="2992437"/>
        </p:xfrm>
        <a:graphic>
          <a:graphicData uri="http://schemas.openxmlformats.org/presentationml/2006/ole">
            <p:oleObj spid="_x0000_s366594" name="Graph" r:id="rId4" imgW="3507840" imgH="1814400" progId="">
              <p:embed/>
            </p:oleObj>
          </a:graphicData>
        </a:graphic>
      </p:graphicFrame>
      <p:sp>
        <p:nvSpPr>
          <p:cNvPr id="12" name="Text Box 128"/>
          <p:cNvSpPr txBox="1">
            <a:spLocks noChangeArrowheads="1"/>
          </p:cNvSpPr>
          <p:nvPr/>
        </p:nvSpPr>
        <p:spPr bwMode="auto">
          <a:xfrm>
            <a:off x="0" y="6453336"/>
            <a:ext cx="3744416" cy="307777"/>
          </a:xfrm>
          <a:prstGeom prst="rect">
            <a:avLst/>
          </a:prstGeom>
          <a:noFill/>
          <a:ln w="9525">
            <a:noFill/>
            <a:miter lim="800000"/>
            <a:headEnd/>
            <a:tailEnd/>
          </a:ln>
        </p:spPr>
        <p:txBody>
          <a:bodyPr wrap="square">
            <a:spAutoFit/>
          </a:bodyPr>
          <a:lstStyle/>
          <a:p>
            <a:r>
              <a:rPr lang="en-US" sz="1400" b="1" dirty="0">
                <a:solidFill>
                  <a:srgbClr val="990000"/>
                </a:solidFill>
              </a:rPr>
              <a:t>Calleja et al. </a:t>
            </a:r>
            <a:r>
              <a:rPr lang="en-US" sz="1400" b="1" i="1" dirty="0" smtClean="0">
                <a:solidFill>
                  <a:srgbClr val="990000"/>
                </a:solidFill>
              </a:rPr>
              <a:t>Adsorption </a:t>
            </a:r>
            <a:r>
              <a:rPr lang="en-US" sz="1400" b="1" dirty="0" smtClean="0">
                <a:solidFill>
                  <a:srgbClr val="990000"/>
                </a:solidFill>
              </a:rPr>
              <a:t>In </a:t>
            </a:r>
            <a:r>
              <a:rPr lang="en-US" sz="1400" b="1" dirty="0">
                <a:solidFill>
                  <a:srgbClr val="990000"/>
                </a:solidFill>
              </a:rPr>
              <a:t>Press (2013)</a:t>
            </a:r>
            <a:endParaRPr lang="en-US" sz="1400" dirty="0">
              <a:solidFill>
                <a:srgbClr val="990000"/>
              </a:solidFill>
            </a:endParaRPr>
          </a:p>
        </p:txBody>
      </p:sp>
      <p:graphicFrame>
        <p:nvGraphicFramePr>
          <p:cNvPr id="286829" name="Group 109"/>
          <p:cNvGraphicFramePr>
            <a:graphicFrameLocks noGrp="1"/>
          </p:cNvGraphicFramePr>
          <p:nvPr/>
        </p:nvGraphicFramePr>
        <p:xfrm>
          <a:off x="4067944" y="3772882"/>
          <a:ext cx="4968552" cy="3024339"/>
        </p:xfrm>
        <a:graphic>
          <a:graphicData uri="http://schemas.openxmlformats.org/drawingml/2006/table">
            <a:tbl>
              <a:tblPr/>
              <a:tblGrid>
                <a:gridCol w="2098707"/>
                <a:gridCol w="781613"/>
                <a:gridCol w="648072"/>
                <a:gridCol w="864096"/>
                <a:gridCol w="576064"/>
              </a:tblGrid>
              <a:tr h="705825">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err="1" smtClean="0">
                          <a:ln>
                            <a:noFill/>
                          </a:ln>
                          <a:solidFill>
                            <a:srgbClr val="000000"/>
                          </a:solidFill>
                          <a:effectLst/>
                          <a:latin typeface="Arial" charset="0"/>
                          <a:ea typeface="Times New Roman" pitchFamily="18" charset="0"/>
                          <a:cs typeface="Arial" charset="0"/>
                        </a:rPr>
                        <a:t>Sample</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BET (m</a:t>
                      </a:r>
                      <a:r>
                        <a:rPr kumimoji="0" lang="es-ES_tradnl" sz="1400" b="1" i="0" u="none" strike="noStrike" cap="none" normalizeH="0" baseline="30000" dirty="0" smtClean="0">
                          <a:ln>
                            <a:noFill/>
                          </a:ln>
                          <a:solidFill>
                            <a:srgbClr val="000000"/>
                          </a:solidFill>
                          <a:effectLst/>
                          <a:latin typeface="Arial" charset="0"/>
                          <a:ea typeface="Times New Roman" pitchFamily="18" charset="0"/>
                          <a:cs typeface="Arial" charset="0"/>
                        </a:rPr>
                        <a:t>2</a:t>
                      </a: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/g)</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err="1" smtClean="0">
                          <a:ln>
                            <a:noFill/>
                          </a:ln>
                          <a:solidFill>
                            <a:srgbClr val="000000"/>
                          </a:solidFill>
                          <a:effectLst/>
                          <a:latin typeface="Arial" charset="0"/>
                          <a:ea typeface="Times New Roman" pitchFamily="18" charset="0"/>
                          <a:cs typeface="Arial" charset="0"/>
                        </a:rPr>
                        <a:t>Dp</a:t>
                      </a:r>
                      <a:endPar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 (Å)</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smtClean="0">
                          <a:ln>
                            <a:noFill/>
                          </a:ln>
                          <a:solidFill>
                            <a:srgbClr val="000000"/>
                          </a:solidFill>
                          <a:effectLst/>
                          <a:latin typeface="Arial" charset="0"/>
                          <a:ea typeface="Times New Roman" pitchFamily="18" charset="0"/>
                          <a:cs typeface="Arial" charset="0"/>
                        </a:rPr>
                        <a:t>Vp</a:t>
                      </a:r>
                    </a:p>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smtClean="0">
                          <a:ln>
                            <a:noFill/>
                          </a:ln>
                          <a:solidFill>
                            <a:srgbClr val="000000"/>
                          </a:solidFill>
                          <a:effectLst/>
                          <a:latin typeface="Arial" charset="0"/>
                          <a:ea typeface="Times New Roman" pitchFamily="18" charset="0"/>
                          <a:cs typeface="Arial" charset="0"/>
                        </a:rPr>
                        <a:t> (cm</a:t>
                      </a:r>
                      <a:r>
                        <a:rPr kumimoji="0" lang="es-ES_tradnl" sz="1400" b="1" i="0" u="none" strike="noStrike" cap="none" normalizeH="0" baseline="30000" smtClean="0">
                          <a:ln>
                            <a:noFill/>
                          </a:ln>
                          <a:solidFill>
                            <a:srgbClr val="000000"/>
                          </a:solidFill>
                          <a:effectLst/>
                          <a:latin typeface="Arial" charset="0"/>
                          <a:ea typeface="Times New Roman" pitchFamily="18" charset="0"/>
                          <a:cs typeface="Arial" charset="0"/>
                        </a:rPr>
                        <a:t>3</a:t>
                      </a:r>
                      <a:r>
                        <a:rPr kumimoji="0" lang="es-ES_tradnl" sz="1400" b="1" i="0" u="none" strike="noStrike" cap="none" normalizeH="0" baseline="0" smtClean="0">
                          <a:ln>
                            <a:noFill/>
                          </a:ln>
                          <a:solidFill>
                            <a:srgbClr val="000000"/>
                          </a:solidFill>
                          <a:effectLst/>
                          <a:latin typeface="Arial" charset="0"/>
                          <a:ea typeface="Times New Roman" pitchFamily="18" charset="0"/>
                          <a:cs typeface="Arial" charset="0"/>
                        </a:rPr>
                        <a:t>/g)</a:t>
                      </a:r>
                      <a:endParaRPr kumimoji="0" lang="es-ES" sz="1000" b="1"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smtClean="0">
                          <a:ln>
                            <a:noFill/>
                          </a:ln>
                          <a:solidFill>
                            <a:srgbClr val="000000"/>
                          </a:solidFill>
                          <a:effectLst/>
                          <a:latin typeface="Arial" charset="0"/>
                          <a:ea typeface="Times New Roman" pitchFamily="18" charset="0"/>
                          <a:cs typeface="Arial" charset="0"/>
                        </a:rPr>
                        <a:t>% N</a:t>
                      </a:r>
                      <a:endParaRPr kumimoji="0" lang="es-ES" sz="1000" b="1"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8641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SBA15</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692</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90</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1.03</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38641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SBA15-PEI (30)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153</a:t>
                      </a: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400" b="1" i="0" u="none" strike="noStrike" cap="none" normalizeH="0" baseline="0" dirty="0" smtClean="0">
                          <a:ln>
                            <a:noFill/>
                          </a:ln>
                          <a:solidFill>
                            <a:schemeClr val="tx1"/>
                          </a:solidFill>
                          <a:effectLst/>
                          <a:latin typeface="Arial" charset="0"/>
                          <a:ea typeface="Times New Roman" pitchFamily="18" charset="0"/>
                          <a:cs typeface="Arial" charset="0"/>
                        </a:rPr>
                        <a:t>58</a:t>
                      </a: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0.27</a:t>
                      </a: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400" b="1" i="0" u="none" strike="noStrike" cap="none" normalizeH="0" baseline="0" dirty="0" smtClean="0">
                          <a:ln>
                            <a:noFill/>
                          </a:ln>
                          <a:solidFill>
                            <a:schemeClr val="tx1"/>
                          </a:solidFill>
                          <a:effectLst/>
                          <a:latin typeface="Arial" charset="0"/>
                          <a:ea typeface="Times New Roman" pitchFamily="18" charset="0"/>
                          <a:cs typeface="Arial" charset="0"/>
                        </a:rPr>
                        <a:t>8.2</a:t>
                      </a:r>
                    </a:p>
                  </a:txBody>
                  <a:tcPr marL="68580" marR="68580" marT="0" marB="0" anchor="ctr" horzOverflow="overflow">
                    <a:lnL>
                      <a:noFill/>
                    </a:lnL>
                    <a:lnR>
                      <a:noFill/>
                    </a:lnR>
                    <a:lnT>
                      <a:noFill/>
                    </a:lnT>
                    <a:lnB>
                      <a:noFill/>
                    </a:lnB>
                    <a:lnTlToBr>
                      <a:noFill/>
                    </a:lnTlToBr>
                    <a:lnBlToTr>
                      <a:noFill/>
                    </a:lnBlToTr>
                    <a:solidFill>
                      <a:srgbClr val="FFFFFF"/>
                    </a:solidFill>
                  </a:tcPr>
                </a:tc>
              </a:tr>
              <a:tr h="38641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SBA15-TEPA (30)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183</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79</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0.41</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8.9</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8641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C00000"/>
                          </a:solidFill>
                          <a:effectLst/>
                          <a:latin typeface="Arial" charset="0"/>
                          <a:ea typeface="Times New Roman" pitchFamily="18" charset="0"/>
                          <a:cs typeface="Arial" charset="0"/>
                        </a:rPr>
                        <a:t>PE-SBA15-e</a:t>
                      </a:r>
                      <a:endParaRPr kumimoji="0" lang="es-ES" sz="1400" b="1" i="0" u="none" strike="noStrike" cap="none" normalizeH="0" baseline="0" dirty="0" smtClean="0">
                        <a:ln>
                          <a:noFill/>
                        </a:ln>
                        <a:solidFill>
                          <a:srgbClr val="C00000"/>
                        </a:solidFill>
                        <a:effectLst/>
                        <a:latin typeface="Arial" charset="0"/>
                        <a:ea typeface="Times New Roman" pitchFamily="18" charset="0"/>
                        <a:cs typeface="Arial" charset="0"/>
                      </a:endParaRP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00000"/>
                          </a:solidFill>
                          <a:effectLst/>
                          <a:latin typeface="Arial" charset="0"/>
                          <a:ea typeface="Times New Roman" pitchFamily="18" charset="0"/>
                          <a:cs typeface="Arial" charset="0"/>
                        </a:rPr>
                        <a:t>428</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00000"/>
                          </a:solidFill>
                          <a:effectLst/>
                          <a:latin typeface="Arial" charset="0"/>
                          <a:ea typeface="Times New Roman" pitchFamily="18" charset="0"/>
                          <a:cs typeface="Arial" charset="0"/>
                        </a:rPr>
                        <a:t>152</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00000"/>
                          </a:solidFill>
                          <a:effectLst/>
                          <a:latin typeface="Arial" charset="0"/>
                          <a:ea typeface="Times New Roman" pitchFamily="18" charset="0"/>
                          <a:cs typeface="Arial" charset="0"/>
                        </a:rPr>
                        <a:t>1.18</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00000"/>
                          </a:solidFill>
                          <a:effectLst/>
                          <a:latin typeface="Arial" charset="0"/>
                          <a:ea typeface="Times New Roman" pitchFamily="18" charset="0"/>
                          <a:cs typeface="Arial" charset="0"/>
                        </a:rPr>
                        <a:t>-</a:t>
                      </a:r>
                    </a:p>
                  </a:txBody>
                  <a:tcPr marL="68580" marR="6858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38641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C00000"/>
                          </a:solidFill>
                          <a:effectLst/>
                          <a:latin typeface="Arial" charset="0"/>
                          <a:ea typeface="Times New Roman" pitchFamily="18" charset="0"/>
                          <a:cs typeface="Arial" charset="0"/>
                        </a:rPr>
                        <a:t>PE-</a:t>
                      </a:r>
                      <a:r>
                        <a:rPr kumimoji="0" lang="es-ES_tradnl" sz="1400" b="1" i="0" u="none" strike="noStrike" cap="none" normalizeH="0" baseline="0" dirty="0" err="1" smtClean="0">
                          <a:ln>
                            <a:noFill/>
                          </a:ln>
                          <a:solidFill>
                            <a:srgbClr val="C00000"/>
                          </a:solidFill>
                          <a:effectLst/>
                          <a:latin typeface="Arial" charset="0"/>
                          <a:ea typeface="Times New Roman" pitchFamily="18" charset="0"/>
                          <a:cs typeface="Arial" charset="0"/>
                        </a:rPr>
                        <a:t>SBA15</a:t>
                      </a:r>
                      <a:r>
                        <a:rPr kumimoji="0" lang="es-ES_tradnl" sz="1400" b="1" i="0" u="none" strike="noStrike" cap="none" normalizeH="0" baseline="0" dirty="0" smtClean="0">
                          <a:ln>
                            <a:noFill/>
                          </a:ln>
                          <a:solidFill>
                            <a:srgbClr val="C00000"/>
                          </a:solidFill>
                          <a:effectLst/>
                          <a:latin typeface="Arial" charset="0"/>
                          <a:ea typeface="Times New Roman" pitchFamily="18" charset="0"/>
                          <a:cs typeface="Arial" charset="0"/>
                        </a:rPr>
                        <a:t>-e-</a:t>
                      </a:r>
                      <a:r>
                        <a:rPr kumimoji="0" lang="es-ES_tradnl" sz="1400" b="1" i="0" u="none" strike="noStrike" cap="none" normalizeH="0" baseline="0" dirty="0" err="1" smtClean="0">
                          <a:ln>
                            <a:noFill/>
                          </a:ln>
                          <a:solidFill>
                            <a:srgbClr val="C00000"/>
                          </a:solidFill>
                          <a:effectLst/>
                          <a:latin typeface="Arial" charset="0"/>
                          <a:ea typeface="Times New Roman" pitchFamily="18" charset="0"/>
                          <a:cs typeface="Arial" charset="0"/>
                        </a:rPr>
                        <a:t>PEI</a:t>
                      </a:r>
                      <a:r>
                        <a:rPr kumimoji="0" lang="es-ES_tradnl" sz="1400" b="1" i="0" u="none" strike="noStrike" cap="none" normalizeH="0" baseline="0" dirty="0" smtClean="0">
                          <a:ln>
                            <a:noFill/>
                          </a:ln>
                          <a:solidFill>
                            <a:srgbClr val="C00000"/>
                          </a:solidFill>
                          <a:effectLst/>
                          <a:latin typeface="Arial" charset="0"/>
                          <a:ea typeface="Times New Roman" pitchFamily="18" charset="0"/>
                          <a:cs typeface="Arial" charset="0"/>
                        </a:rPr>
                        <a:t> (30)</a:t>
                      </a:r>
                      <a:endParaRPr kumimoji="0" lang="es-ES" sz="1400" b="1" i="0" u="none" strike="noStrike" cap="none" normalizeH="0" baseline="0" dirty="0" smtClean="0">
                        <a:ln>
                          <a:noFill/>
                        </a:ln>
                        <a:solidFill>
                          <a:srgbClr val="C00000"/>
                        </a:solidFill>
                        <a:effectLst/>
                        <a:latin typeface="Arial" charset="0"/>
                        <a:ea typeface="Times New Roman" pitchFamily="18" charset="0"/>
                        <a:cs typeface="Arial" charset="0"/>
                      </a:endParaRP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rgbClr val="C00000"/>
                          </a:solidFill>
                          <a:effectLst/>
                          <a:latin typeface="Arial" charset="0"/>
                          <a:ea typeface="Times New Roman" pitchFamily="18" charset="0"/>
                          <a:cs typeface="Arial" charset="0"/>
                        </a:rPr>
                        <a:t>187</a:t>
                      </a: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00000"/>
                          </a:solidFill>
                          <a:effectLst/>
                          <a:latin typeface="Arial" charset="0"/>
                          <a:ea typeface="Times New Roman" pitchFamily="18" charset="0"/>
                          <a:cs typeface="Arial" charset="0"/>
                        </a:rPr>
                        <a:t>135</a:t>
                      </a: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rgbClr val="C00000"/>
                          </a:solidFill>
                          <a:effectLst/>
                          <a:latin typeface="Arial" charset="0"/>
                          <a:ea typeface="Times New Roman" pitchFamily="18" charset="0"/>
                          <a:cs typeface="Arial" charset="0"/>
                        </a:rPr>
                        <a:t>0.63</a:t>
                      </a:r>
                    </a:p>
                  </a:txBody>
                  <a:tcPr marL="68580" marR="6858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00000"/>
                          </a:solidFill>
                          <a:effectLst/>
                          <a:latin typeface="Arial" charset="0"/>
                          <a:ea typeface="Times New Roman" pitchFamily="18" charset="0"/>
                          <a:cs typeface="Arial" charset="0"/>
                        </a:rPr>
                        <a:t>9.0</a:t>
                      </a:r>
                    </a:p>
                  </a:txBody>
                  <a:tcPr marL="68580" marR="68580" marT="0" marB="0" anchor="ctr" horzOverflow="overflow">
                    <a:lnL>
                      <a:noFill/>
                    </a:lnL>
                    <a:lnR>
                      <a:noFill/>
                    </a:lnR>
                    <a:lnT>
                      <a:noFill/>
                    </a:lnT>
                    <a:lnB>
                      <a:noFill/>
                    </a:lnB>
                    <a:lnTlToBr>
                      <a:noFill/>
                    </a:lnTlToBr>
                    <a:lnBlToTr>
                      <a:noFill/>
                    </a:lnBlToTr>
                    <a:solidFill>
                      <a:srgbClr val="FFFFFF"/>
                    </a:solidFill>
                  </a:tcPr>
                </a:tc>
              </a:tr>
              <a:tr h="38641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C00000"/>
                          </a:solidFill>
                          <a:effectLst/>
                          <a:latin typeface="Arial" charset="0"/>
                          <a:ea typeface="Times New Roman" pitchFamily="18" charset="0"/>
                          <a:cs typeface="Arial" charset="0"/>
                        </a:rPr>
                        <a:t>PE-</a:t>
                      </a:r>
                      <a:r>
                        <a:rPr kumimoji="0" lang="es-ES_tradnl" sz="1400" b="1" i="0" u="none" strike="noStrike" cap="none" normalizeH="0" baseline="0" dirty="0" err="1" smtClean="0">
                          <a:ln>
                            <a:noFill/>
                          </a:ln>
                          <a:solidFill>
                            <a:srgbClr val="C00000"/>
                          </a:solidFill>
                          <a:effectLst/>
                          <a:latin typeface="Arial" charset="0"/>
                          <a:ea typeface="Times New Roman" pitchFamily="18" charset="0"/>
                          <a:cs typeface="Arial" charset="0"/>
                        </a:rPr>
                        <a:t>SBA15</a:t>
                      </a:r>
                      <a:r>
                        <a:rPr kumimoji="0" lang="es-ES_tradnl" sz="1400" b="1" i="0" u="none" strike="noStrike" cap="none" normalizeH="0" baseline="0" dirty="0" smtClean="0">
                          <a:ln>
                            <a:noFill/>
                          </a:ln>
                          <a:solidFill>
                            <a:srgbClr val="C00000"/>
                          </a:solidFill>
                          <a:effectLst/>
                          <a:latin typeface="Arial" charset="0"/>
                          <a:ea typeface="Times New Roman" pitchFamily="18" charset="0"/>
                          <a:cs typeface="Arial" charset="0"/>
                        </a:rPr>
                        <a:t>-e-</a:t>
                      </a:r>
                      <a:r>
                        <a:rPr kumimoji="0" lang="es-ES_tradnl" sz="1400" b="1" i="0" u="none" strike="noStrike" cap="none" normalizeH="0" baseline="0" dirty="0" err="1" smtClean="0">
                          <a:ln>
                            <a:noFill/>
                          </a:ln>
                          <a:solidFill>
                            <a:srgbClr val="C00000"/>
                          </a:solidFill>
                          <a:effectLst/>
                          <a:latin typeface="Arial" charset="0"/>
                          <a:ea typeface="Times New Roman" pitchFamily="18" charset="0"/>
                          <a:cs typeface="Arial" charset="0"/>
                        </a:rPr>
                        <a:t>TEPA</a:t>
                      </a:r>
                      <a:r>
                        <a:rPr kumimoji="0" lang="es-ES_tradnl" sz="1400" b="1" i="0" u="none" strike="noStrike" cap="none" normalizeH="0" baseline="0" dirty="0" smtClean="0">
                          <a:ln>
                            <a:noFill/>
                          </a:ln>
                          <a:solidFill>
                            <a:srgbClr val="C00000"/>
                          </a:solidFill>
                          <a:effectLst/>
                          <a:latin typeface="Arial" charset="0"/>
                          <a:ea typeface="Times New Roman" pitchFamily="18" charset="0"/>
                          <a:cs typeface="Arial" charset="0"/>
                        </a:rPr>
                        <a:t> (30)</a:t>
                      </a:r>
                      <a:endParaRPr kumimoji="0" lang="es-ES" sz="1400" b="1" i="0" u="none" strike="noStrike" cap="none" normalizeH="0" baseline="0" dirty="0" smtClean="0">
                        <a:ln>
                          <a:noFill/>
                        </a:ln>
                        <a:solidFill>
                          <a:srgbClr val="C00000"/>
                        </a:solidFill>
                        <a:effectLst/>
                        <a:latin typeface="Arial" charset="0"/>
                        <a:ea typeface="Times New Roman" pitchFamily="18" charset="0"/>
                        <a:cs typeface="Arial" charset="0"/>
                      </a:endParaRP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00000"/>
                          </a:solidFill>
                          <a:effectLst/>
                          <a:latin typeface="Arial" charset="0"/>
                          <a:ea typeface="Times New Roman" pitchFamily="18" charset="0"/>
                          <a:cs typeface="Arial" charset="0"/>
                        </a:rPr>
                        <a:t>221</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00000"/>
                          </a:solidFill>
                          <a:effectLst/>
                          <a:latin typeface="Arial" charset="0"/>
                          <a:ea typeface="Times New Roman" pitchFamily="18" charset="0"/>
                          <a:cs typeface="Arial" charset="0"/>
                        </a:rPr>
                        <a:t>132</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00000"/>
                          </a:solidFill>
                          <a:effectLst/>
                          <a:latin typeface="Arial" charset="0"/>
                          <a:ea typeface="Times New Roman" pitchFamily="18" charset="0"/>
                          <a:cs typeface="Arial" charset="0"/>
                        </a:rPr>
                        <a:t>0.72</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00000"/>
                          </a:solidFill>
                          <a:effectLst/>
                          <a:latin typeface="Arial" charset="0"/>
                          <a:ea typeface="Times New Roman" pitchFamily="18" charset="0"/>
                          <a:cs typeface="Arial" charset="0"/>
                        </a:rPr>
                        <a:t>9.4</a:t>
                      </a:r>
                    </a:p>
                  </a:txBody>
                  <a:tcPr marL="68580" marR="6858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13" name="20 Rectángulo"/>
          <p:cNvSpPr/>
          <p:nvPr/>
        </p:nvSpPr>
        <p:spPr>
          <a:xfrm>
            <a:off x="7020272" y="6105264"/>
            <a:ext cx="1997936" cy="702936"/>
          </a:xfrm>
          <a:prstGeom prst="rect">
            <a:avLst/>
          </a:prstGeom>
          <a:noFill/>
          <a:ln w="28575" cap="flat" cmpd="sng" algn="ctr">
            <a:solidFill>
              <a:srgbClr val="FF0000"/>
            </a:solidFill>
            <a:prstDash val="solid"/>
          </a:ln>
          <a:effectLst/>
        </p:spPr>
        <p:txBody>
          <a:bodyPr anchor="ctr"/>
          <a:lstStyle/>
          <a:p>
            <a:pPr algn="ctr" fontAlgn="auto">
              <a:spcBef>
                <a:spcPts val="0"/>
              </a:spcBef>
              <a:spcAft>
                <a:spcPts val="0"/>
              </a:spcAft>
              <a:defRPr/>
            </a:pPr>
            <a:endParaRPr lang="es-ES" kern="0">
              <a:solidFill>
                <a:sysClr val="window" lastClr="FFFFFF"/>
              </a:solidFill>
              <a:latin typeface="Arial"/>
            </a:endParaRPr>
          </a:p>
        </p:txBody>
      </p:sp>
      <p:sp>
        <p:nvSpPr>
          <p:cNvPr id="17" name="20 Rectángulo"/>
          <p:cNvSpPr/>
          <p:nvPr/>
        </p:nvSpPr>
        <p:spPr>
          <a:xfrm>
            <a:off x="7020272" y="4925010"/>
            <a:ext cx="2055430" cy="702936"/>
          </a:xfrm>
          <a:prstGeom prst="rect">
            <a:avLst/>
          </a:prstGeom>
          <a:noFill/>
          <a:ln w="28575" cap="flat" cmpd="sng" algn="ctr">
            <a:solidFill>
              <a:srgbClr val="006600"/>
            </a:solidFill>
            <a:prstDash val="solid"/>
          </a:ln>
          <a:effectLst/>
        </p:spPr>
        <p:txBody>
          <a:bodyPr anchor="ctr"/>
          <a:lstStyle/>
          <a:p>
            <a:pPr algn="ctr" fontAlgn="auto">
              <a:spcBef>
                <a:spcPts val="0"/>
              </a:spcBef>
              <a:spcAft>
                <a:spcPts val="0"/>
              </a:spcAft>
              <a:defRPr/>
            </a:pPr>
            <a:endParaRPr lang="es-ES" kern="0">
              <a:solidFill>
                <a:sysClr val="window" lastClr="FFFFFF"/>
              </a:solidFill>
              <a:latin typeface="Arial"/>
            </a:endParaRPr>
          </a:p>
        </p:txBody>
      </p:sp>
      <p:sp>
        <p:nvSpPr>
          <p:cNvPr id="19" name="CuadroTexto 5"/>
          <p:cNvSpPr txBox="1">
            <a:spLocks noChangeArrowheads="1"/>
          </p:cNvSpPr>
          <p:nvPr/>
        </p:nvSpPr>
        <p:spPr bwMode="auto">
          <a:xfrm>
            <a:off x="395536" y="5085184"/>
            <a:ext cx="3528392" cy="1200329"/>
          </a:xfrm>
          <a:prstGeom prst="rect">
            <a:avLst/>
          </a:prstGeom>
          <a:noFill/>
          <a:ln w="9525">
            <a:noFill/>
            <a:miter lim="800000"/>
            <a:headEnd/>
            <a:tailEnd/>
          </a:ln>
        </p:spPr>
        <p:txBody>
          <a:bodyPr wrap="square">
            <a:spAutoFit/>
          </a:bodyPr>
          <a:lstStyle/>
          <a:p>
            <a:r>
              <a:rPr lang="es-ES_tradnl" b="1" dirty="0" smtClean="0">
                <a:solidFill>
                  <a:srgbClr val="FF0000"/>
                </a:solidFill>
                <a:cs typeface="Arial" charset="0"/>
              </a:rPr>
              <a:t>PE </a:t>
            </a:r>
            <a:r>
              <a:rPr lang="es-ES_tradnl" b="1" dirty="0" err="1" smtClean="0">
                <a:solidFill>
                  <a:srgbClr val="FF0000"/>
                </a:solidFill>
                <a:cs typeface="Arial" charset="0"/>
              </a:rPr>
              <a:t>materials</a:t>
            </a:r>
            <a:r>
              <a:rPr lang="es-ES_tradnl" b="1" dirty="0" smtClean="0">
                <a:solidFill>
                  <a:srgbClr val="FF0000"/>
                </a:solidFill>
                <a:cs typeface="Arial" charset="0"/>
              </a:rPr>
              <a:t> </a:t>
            </a:r>
            <a:r>
              <a:rPr lang="es-ES_tradnl" b="1" dirty="0" err="1" smtClean="0">
                <a:solidFill>
                  <a:srgbClr val="FF0000"/>
                </a:solidFill>
                <a:cs typeface="Arial" charset="0"/>
              </a:rPr>
              <a:t>have</a:t>
            </a:r>
            <a:r>
              <a:rPr lang="es-ES_tradnl" b="1" dirty="0" smtClean="0">
                <a:solidFill>
                  <a:srgbClr val="FF0000"/>
                </a:solidFill>
                <a:cs typeface="Arial" charset="0"/>
              </a:rPr>
              <a:t> </a:t>
            </a:r>
            <a:r>
              <a:rPr lang="es-ES_tradnl" b="1" dirty="0" err="1">
                <a:solidFill>
                  <a:srgbClr val="FF0000"/>
                </a:solidFill>
                <a:cs typeface="Arial" charset="0"/>
              </a:rPr>
              <a:t>higher</a:t>
            </a:r>
            <a:r>
              <a:rPr lang="es-ES_tradnl" b="1" dirty="0">
                <a:solidFill>
                  <a:srgbClr val="FF0000"/>
                </a:solidFill>
                <a:cs typeface="Arial" charset="0"/>
              </a:rPr>
              <a:t> </a:t>
            </a:r>
            <a:r>
              <a:rPr lang="es-ES_tradnl" b="1" dirty="0" err="1" smtClean="0">
                <a:solidFill>
                  <a:srgbClr val="FF0000"/>
                </a:solidFill>
                <a:cs typeface="Arial" charset="0"/>
              </a:rPr>
              <a:t>Dp</a:t>
            </a:r>
            <a:r>
              <a:rPr lang="es-ES_tradnl" b="1" dirty="0" smtClean="0">
                <a:solidFill>
                  <a:srgbClr val="FF0000"/>
                </a:solidFill>
                <a:cs typeface="Arial" charset="0"/>
              </a:rPr>
              <a:t> and </a:t>
            </a:r>
            <a:r>
              <a:rPr lang="es-ES_tradnl" b="1" dirty="0" err="1" smtClean="0">
                <a:solidFill>
                  <a:srgbClr val="FF0000"/>
                </a:solidFill>
                <a:cs typeface="Arial" charset="0"/>
              </a:rPr>
              <a:t>Vp</a:t>
            </a:r>
            <a:r>
              <a:rPr lang="es-ES_tradnl" b="1" dirty="0" smtClean="0">
                <a:solidFill>
                  <a:srgbClr val="FF0000"/>
                </a:solidFill>
                <a:cs typeface="Arial" charset="0"/>
              </a:rPr>
              <a:t> </a:t>
            </a:r>
            <a:r>
              <a:rPr lang="es-ES_tradnl" b="1" dirty="0" err="1" smtClean="0">
                <a:solidFill>
                  <a:srgbClr val="FF0000"/>
                </a:solidFill>
                <a:cs typeface="Arial" charset="0"/>
              </a:rPr>
              <a:t>than</a:t>
            </a:r>
            <a:r>
              <a:rPr lang="es-ES_tradnl" b="1" dirty="0" smtClean="0">
                <a:solidFill>
                  <a:srgbClr val="FF0000"/>
                </a:solidFill>
                <a:cs typeface="Arial" charset="0"/>
              </a:rPr>
              <a:t> regular </a:t>
            </a:r>
            <a:r>
              <a:rPr lang="es-ES_tradnl" b="1" dirty="0" err="1" smtClean="0">
                <a:solidFill>
                  <a:srgbClr val="FF0000"/>
                </a:solidFill>
                <a:cs typeface="Arial" charset="0"/>
              </a:rPr>
              <a:t>SBA</a:t>
            </a:r>
            <a:r>
              <a:rPr lang="es-ES_tradnl" b="1" dirty="0" smtClean="0">
                <a:solidFill>
                  <a:srgbClr val="FF0000"/>
                </a:solidFill>
                <a:cs typeface="Arial" charset="0"/>
              </a:rPr>
              <a:t>-15 </a:t>
            </a:r>
            <a:r>
              <a:rPr lang="es-ES_tradnl" b="1" dirty="0" err="1" smtClean="0">
                <a:solidFill>
                  <a:srgbClr val="FF0000"/>
                </a:solidFill>
                <a:cs typeface="Arial" charset="0"/>
              </a:rPr>
              <a:t>impregnated</a:t>
            </a:r>
            <a:r>
              <a:rPr lang="es-ES_tradnl" b="1" dirty="0" smtClean="0">
                <a:solidFill>
                  <a:srgbClr val="FF0000"/>
                </a:solidFill>
                <a:cs typeface="Arial" charset="0"/>
              </a:rPr>
              <a:t> </a:t>
            </a:r>
            <a:r>
              <a:rPr lang="es-ES_tradnl" b="1" dirty="0" err="1" smtClean="0">
                <a:solidFill>
                  <a:srgbClr val="FF0000"/>
                </a:solidFill>
                <a:cs typeface="Arial" charset="0"/>
              </a:rPr>
              <a:t>materials</a:t>
            </a:r>
            <a:r>
              <a:rPr lang="es-ES_tradnl" b="1" dirty="0" smtClean="0">
                <a:solidFill>
                  <a:srgbClr val="FF0000"/>
                </a:solidFill>
                <a:cs typeface="Arial" charset="0"/>
              </a:rPr>
              <a:t>. </a:t>
            </a:r>
          </a:p>
          <a:p>
            <a:r>
              <a:rPr lang="es-ES_tradnl" b="1" dirty="0" smtClean="0">
                <a:solidFill>
                  <a:srgbClr val="FF0000"/>
                </a:solidFill>
                <a:cs typeface="Arial" charset="0"/>
              </a:rPr>
              <a:t>N </a:t>
            </a:r>
            <a:r>
              <a:rPr lang="es-ES_tradnl" b="1" dirty="0" err="1" smtClean="0">
                <a:solidFill>
                  <a:srgbClr val="FF0000"/>
                </a:solidFill>
                <a:cs typeface="Arial" charset="0"/>
              </a:rPr>
              <a:t>content</a:t>
            </a:r>
            <a:r>
              <a:rPr lang="es-ES_tradnl" b="1" dirty="0" smtClean="0">
                <a:solidFill>
                  <a:srgbClr val="FF0000"/>
                </a:solidFill>
                <a:cs typeface="Arial" charset="0"/>
              </a:rPr>
              <a:t> </a:t>
            </a:r>
            <a:r>
              <a:rPr lang="es-ES_tradnl" b="1" dirty="0" err="1" smtClean="0">
                <a:solidFill>
                  <a:srgbClr val="FF0000"/>
                </a:solidFill>
                <a:cs typeface="Arial" charset="0"/>
              </a:rPr>
              <a:t>is</a:t>
            </a:r>
            <a:r>
              <a:rPr lang="es-ES_tradnl" b="1" dirty="0" smtClean="0">
                <a:solidFill>
                  <a:srgbClr val="FF0000"/>
                </a:solidFill>
                <a:cs typeface="Arial" charset="0"/>
              </a:rPr>
              <a:t> a </a:t>
            </a:r>
            <a:r>
              <a:rPr lang="es-ES_tradnl" b="1" dirty="0" err="1" smtClean="0">
                <a:solidFill>
                  <a:srgbClr val="FF0000"/>
                </a:solidFill>
                <a:cs typeface="Arial" charset="0"/>
              </a:rPr>
              <a:t>little</a:t>
            </a:r>
            <a:r>
              <a:rPr lang="es-ES_tradnl" b="1" dirty="0" smtClean="0">
                <a:solidFill>
                  <a:srgbClr val="FF0000"/>
                </a:solidFill>
                <a:cs typeface="Arial" charset="0"/>
              </a:rPr>
              <a:t> </a:t>
            </a:r>
            <a:r>
              <a:rPr lang="es-ES_tradnl" b="1" dirty="0" err="1" smtClean="0">
                <a:solidFill>
                  <a:srgbClr val="FF0000"/>
                </a:solidFill>
                <a:cs typeface="Arial" charset="0"/>
              </a:rPr>
              <a:t>higher</a:t>
            </a:r>
            <a:r>
              <a:rPr lang="es-ES_tradnl" b="1" dirty="0" smtClean="0">
                <a:solidFill>
                  <a:srgbClr val="FF0000"/>
                </a:solidFill>
                <a:cs typeface="Arial" charset="0"/>
              </a:rPr>
              <a:t> </a:t>
            </a:r>
            <a:r>
              <a:rPr lang="es-ES_tradnl" b="1" dirty="0" err="1" smtClean="0">
                <a:solidFill>
                  <a:srgbClr val="FF0000"/>
                </a:solidFill>
                <a:cs typeface="Arial" charset="0"/>
              </a:rPr>
              <a:t>too</a:t>
            </a:r>
            <a:endParaRPr lang="es-ES" b="1" baseline="-25000" dirty="0">
              <a:solidFill>
                <a:srgbClr val="FF0000"/>
              </a:solidFill>
              <a:cs typeface="Arial" charset="0"/>
            </a:endParaRPr>
          </a:p>
        </p:txBody>
      </p:sp>
      <p:cxnSp>
        <p:nvCxnSpPr>
          <p:cNvPr id="20" name="19 Conector recto de flecha"/>
          <p:cNvCxnSpPr/>
          <p:nvPr/>
        </p:nvCxnSpPr>
        <p:spPr>
          <a:xfrm>
            <a:off x="3419872" y="5877272"/>
            <a:ext cx="648072" cy="72008"/>
          </a:xfrm>
          <a:prstGeom prst="straightConnector1">
            <a:avLst/>
          </a:prstGeom>
          <a:ln w="28575">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CuadroTexto 5"/>
          <p:cNvSpPr txBox="1">
            <a:spLocks noChangeArrowheads="1"/>
          </p:cNvSpPr>
          <p:nvPr/>
        </p:nvSpPr>
        <p:spPr bwMode="auto">
          <a:xfrm>
            <a:off x="251520" y="4017838"/>
            <a:ext cx="3672409" cy="923330"/>
          </a:xfrm>
          <a:prstGeom prst="rect">
            <a:avLst/>
          </a:prstGeom>
          <a:solidFill>
            <a:schemeClr val="bg1"/>
          </a:solidFill>
          <a:ln w="9525">
            <a:noFill/>
            <a:miter lim="800000"/>
            <a:headEnd/>
            <a:tailEnd/>
          </a:ln>
        </p:spPr>
        <p:txBody>
          <a:bodyPr wrap="square">
            <a:spAutoFit/>
          </a:bodyPr>
          <a:lstStyle/>
          <a:p>
            <a:r>
              <a:rPr lang="en-GB" b="1" dirty="0" smtClean="0">
                <a:solidFill>
                  <a:srgbClr val="0000CC"/>
                </a:solidFill>
                <a:cs typeface="Arial" charset="0"/>
              </a:rPr>
              <a:t>Textural properties of PE-</a:t>
            </a:r>
            <a:r>
              <a:rPr lang="en-GB" b="1" dirty="0" err="1" smtClean="0">
                <a:solidFill>
                  <a:srgbClr val="0000CC"/>
                </a:solidFill>
                <a:cs typeface="Arial" charset="0"/>
              </a:rPr>
              <a:t>SBA</a:t>
            </a:r>
            <a:r>
              <a:rPr lang="en-GB" b="1" dirty="0" smtClean="0">
                <a:solidFill>
                  <a:srgbClr val="0000CC"/>
                </a:solidFill>
                <a:cs typeface="Arial" charset="0"/>
              </a:rPr>
              <a:t> are also reduced by pore filling with impregnated molecules</a:t>
            </a:r>
          </a:p>
        </p:txBody>
      </p:sp>
      <p:sp>
        <p:nvSpPr>
          <p:cNvPr id="22" name="CuadroTexto 5"/>
          <p:cNvSpPr txBox="1">
            <a:spLocks noChangeArrowheads="1"/>
          </p:cNvSpPr>
          <p:nvPr/>
        </p:nvSpPr>
        <p:spPr bwMode="auto">
          <a:xfrm>
            <a:off x="6444208" y="2926685"/>
            <a:ext cx="2448272" cy="646331"/>
          </a:xfrm>
          <a:prstGeom prst="rect">
            <a:avLst/>
          </a:prstGeom>
          <a:solidFill>
            <a:schemeClr val="bg1"/>
          </a:solidFill>
          <a:ln w="9525">
            <a:noFill/>
            <a:miter lim="800000"/>
            <a:headEnd/>
            <a:tailEnd/>
          </a:ln>
        </p:spPr>
        <p:txBody>
          <a:bodyPr wrap="square">
            <a:spAutoFit/>
          </a:bodyPr>
          <a:lstStyle/>
          <a:p>
            <a:pPr algn="ctr"/>
            <a:r>
              <a:rPr lang="en-GB" b="1" dirty="0" smtClean="0">
                <a:solidFill>
                  <a:srgbClr val="0000CC"/>
                </a:solidFill>
                <a:cs typeface="Arial" charset="0"/>
              </a:rPr>
              <a:t>Similar results for </a:t>
            </a:r>
            <a:r>
              <a:rPr lang="en-GB" b="1" dirty="0" smtClean="0">
                <a:solidFill>
                  <a:srgbClr val="C00000"/>
                </a:solidFill>
                <a:cs typeface="Arial" charset="0"/>
              </a:rPr>
              <a:t>PE-</a:t>
            </a:r>
            <a:r>
              <a:rPr lang="en-GB" b="1" dirty="0" err="1" smtClean="0">
                <a:solidFill>
                  <a:srgbClr val="C00000"/>
                </a:solidFill>
                <a:cs typeface="Arial" charset="0"/>
              </a:rPr>
              <a:t>SBA</a:t>
            </a:r>
            <a:r>
              <a:rPr lang="en-GB" b="1" dirty="0" smtClean="0">
                <a:solidFill>
                  <a:srgbClr val="C00000"/>
                </a:solidFill>
                <a:cs typeface="Arial" charset="0"/>
              </a:rPr>
              <a:t>-15</a:t>
            </a:r>
          </a:p>
        </p:txBody>
      </p:sp>
      <p:cxnSp>
        <p:nvCxnSpPr>
          <p:cNvPr id="15" name="14 Conector recto de flecha"/>
          <p:cNvCxnSpPr/>
          <p:nvPr/>
        </p:nvCxnSpPr>
        <p:spPr>
          <a:xfrm>
            <a:off x="6300192" y="4581128"/>
            <a:ext cx="0" cy="936104"/>
          </a:xfrm>
          <a:prstGeom prst="straightConnector1">
            <a:avLst/>
          </a:prstGeom>
          <a:ln w="285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9" name="28 Conector recto de flecha"/>
          <p:cNvCxnSpPr/>
          <p:nvPr/>
        </p:nvCxnSpPr>
        <p:spPr>
          <a:xfrm>
            <a:off x="6300192" y="5733256"/>
            <a:ext cx="0" cy="936104"/>
          </a:xfrm>
          <a:prstGeom prst="straightConnector1">
            <a:avLst/>
          </a:prstGeom>
          <a:ln w="28575">
            <a:solidFill>
              <a:srgbClr val="CC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5"/>
          <p:cNvSpPr txBox="1">
            <a:spLocks noChangeArrowheads="1"/>
          </p:cNvSpPr>
          <p:nvPr/>
        </p:nvSpPr>
        <p:spPr bwMode="auto">
          <a:xfrm>
            <a:off x="107505" y="4725144"/>
            <a:ext cx="3816424" cy="1077218"/>
          </a:xfrm>
          <a:prstGeom prst="rect">
            <a:avLst/>
          </a:prstGeom>
          <a:noFill/>
          <a:ln w="9525">
            <a:noFill/>
            <a:miter lim="800000"/>
            <a:headEnd/>
            <a:tailEnd/>
          </a:ln>
        </p:spPr>
        <p:txBody>
          <a:bodyPr wrap="square">
            <a:spAutoFit/>
          </a:bodyPr>
          <a:lstStyle/>
          <a:p>
            <a:r>
              <a:rPr lang="es-ES_tradnl" sz="1600" b="1" dirty="0" err="1" smtClean="0">
                <a:solidFill>
                  <a:srgbClr val="FF0000"/>
                </a:solidFill>
                <a:cs typeface="Arial" charset="0"/>
              </a:rPr>
              <a:t>Larger</a:t>
            </a:r>
            <a:r>
              <a:rPr lang="es-ES_tradnl" sz="1600" b="1" dirty="0" smtClean="0">
                <a:solidFill>
                  <a:srgbClr val="FF0000"/>
                </a:solidFill>
                <a:cs typeface="Arial" charset="0"/>
              </a:rPr>
              <a:t> </a:t>
            </a:r>
            <a:r>
              <a:rPr lang="es-ES_tradnl" sz="1600" b="1" dirty="0" err="1" smtClean="0">
                <a:solidFill>
                  <a:srgbClr val="FF0000"/>
                </a:solidFill>
                <a:cs typeface="Arial" charset="0"/>
              </a:rPr>
              <a:t>Vp</a:t>
            </a:r>
            <a:r>
              <a:rPr lang="es-ES_tradnl" sz="1600" b="1" dirty="0" smtClean="0">
                <a:solidFill>
                  <a:srgbClr val="FF0000"/>
                </a:solidFill>
                <a:cs typeface="Arial" charset="0"/>
              </a:rPr>
              <a:t> and </a:t>
            </a:r>
            <a:r>
              <a:rPr lang="es-ES_tradnl" sz="1600" b="1" dirty="0" err="1" smtClean="0">
                <a:solidFill>
                  <a:srgbClr val="FF0000"/>
                </a:solidFill>
                <a:cs typeface="Arial" charset="0"/>
              </a:rPr>
              <a:t>Dp</a:t>
            </a:r>
            <a:r>
              <a:rPr lang="es-ES_tradnl" sz="1600" b="1" dirty="0" smtClean="0">
                <a:solidFill>
                  <a:srgbClr val="FF0000"/>
                </a:solidFill>
                <a:cs typeface="Arial" charset="0"/>
              </a:rPr>
              <a:t> </a:t>
            </a:r>
            <a:r>
              <a:rPr lang="es-ES_tradnl" sz="1600" b="1" dirty="0" err="1" smtClean="0">
                <a:solidFill>
                  <a:srgbClr val="FF0000"/>
                </a:solidFill>
                <a:cs typeface="Arial" charset="0"/>
              </a:rPr>
              <a:t>allow</a:t>
            </a:r>
            <a:r>
              <a:rPr lang="es-ES_tradnl" sz="1600" b="1" dirty="0" smtClean="0">
                <a:solidFill>
                  <a:srgbClr val="FF0000"/>
                </a:solidFill>
                <a:cs typeface="Arial" charset="0"/>
              </a:rPr>
              <a:t>  </a:t>
            </a:r>
            <a:r>
              <a:rPr lang="es-ES_tradnl" sz="1600" b="1" dirty="0" err="1" smtClean="0">
                <a:solidFill>
                  <a:srgbClr val="FF0000"/>
                </a:solidFill>
                <a:cs typeface="Arial" charset="0"/>
              </a:rPr>
              <a:t>the</a:t>
            </a:r>
            <a:r>
              <a:rPr lang="es-ES_tradnl" sz="1600" b="1" dirty="0" smtClean="0">
                <a:solidFill>
                  <a:srgbClr val="FF0000"/>
                </a:solidFill>
                <a:cs typeface="Arial" charset="0"/>
              </a:rPr>
              <a:t> </a:t>
            </a:r>
            <a:r>
              <a:rPr lang="es-ES_tradnl" sz="1600" b="1" dirty="0" err="1" smtClean="0">
                <a:solidFill>
                  <a:srgbClr val="FF0000"/>
                </a:solidFill>
                <a:cs typeface="Arial" charset="0"/>
              </a:rPr>
              <a:t>mobility</a:t>
            </a:r>
            <a:r>
              <a:rPr lang="es-ES_tradnl" sz="1600" b="1" dirty="0" smtClean="0">
                <a:solidFill>
                  <a:srgbClr val="FF0000"/>
                </a:solidFill>
                <a:cs typeface="Arial" charset="0"/>
              </a:rPr>
              <a:t> of </a:t>
            </a:r>
            <a:r>
              <a:rPr lang="es-ES_tradnl" sz="1600" b="1" dirty="0" err="1" smtClean="0">
                <a:solidFill>
                  <a:srgbClr val="FF0000"/>
                </a:solidFill>
                <a:cs typeface="Arial" charset="0"/>
              </a:rPr>
              <a:t>organic</a:t>
            </a:r>
            <a:r>
              <a:rPr lang="es-ES_tradnl" sz="1600" b="1" dirty="0" smtClean="0">
                <a:solidFill>
                  <a:srgbClr val="FF0000"/>
                </a:solidFill>
                <a:cs typeface="Arial" charset="0"/>
              </a:rPr>
              <a:t> </a:t>
            </a:r>
            <a:r>
              <a:rPr lang="es-ES_tradnl" sz="1600" b="1" dirty="0" err="1" smtClean="0">
                <a:solidFill>
                  <a:srgbClr val="FF0000"/>
                </a:solidFill>
                <a:cs typeface="Arial" charset="0"/>
              </a:rPr>
              <a:t>molecules</a:t>
            </a:r>
            <a:r>
              <a:rPr lang="es-ES_tradnl" sz="1600" b="1" dirty="0" smtClean="0">
                <a:solidFill>
                  <a:srgbClr val="FF0000"/>
                </a:solidFill>
                <a:cs typeface="Arial" charset="0"/>
              </a:rPr>
              <a:t>, </a:t>
            </a:r>
            <a:r>
              <a:rPr lang="es-ES_tradnl" sz="1600" b="1" dirty="0" err="1" smtClean="0">
                <a:solidFill>
                  <a:srgbClr val="FF0000"/>
                </a:solidFill>
                <a:cs typeface="Arial" charset="0"/>
              </a:rPr>
              <a:t>enhancing</a:t>
            </a:r>
            <a:r>
              <a:rPr lang="es-ES_tradnl" sz="1600" b="1" dirty="0" smtClean="0">
                <a:solidFill>
                  <a:srgbClr val="FF0000"/>
                </a:solidFill>
                <a:cs typeface="Arial" charset="0"/>
              </a:rPr>
              <a:t> </a:t>
            </a:r>
            <a:r>
              <a:rPr lang="es-ES_tradnl" sz="1600" b="1" dirty="0" err="1" smtClean="0">
                <a:solidFill>
                  <a:srgbClr val="FF0000"/>
                </a:solidFill>
                <a:cs typeface="Arial" charset="0"/>
              </a:rPr>
              <a:t>CO2</a:t>
            </a:r>
            <a:r>
              <a:rPr lang="es-ES_tradnl" sz="1600" b="1" dirty="0" smtClean="0">
                <a:solidFill>
                  <a:srgbClr val="FF0000"/>
                </a:solidFill>
                <a:cs typeface="Arial" charset="0"/>
              </a:rPr>
              <a:t> </a:t>
            </a:r>
            <a:r>
              <a:rPr lang="es-ES_tradnl" sz="1600" b="1" dirty="0" err="1" smtClean="0">
                <a:solidFill>
                  <a:srgbClr val="FF0000"/>
                </a:solidFill>
                <a:cs typeface="Arial" charset="0"/>
              </a:rPr>
              <a:t>diffusion</a:t>
            </a:r>
            <a:r>
              <a:rPr lang="es-ES_tradnl" sz="1600" b="1" dirty="0" smtClean="0">
                <a:solidFill>
                  <a:srgbClr val="FF0000"/>
                </a:solidFill>
                <a:cs typeface="Arial" charset="0"/>
              </a:rPr>
              <a:t>, </a:t>
            </a:r>
            <a:r>
              <a:rPr lang="es-ES_tradnl" sz="1600" b="1" dirty="0" err="1" smtClean="0">
                <a:solidFill>
                  <a:srgbClr val="FF0000"/>
                </a:solidFill>
                <a:cs typeface="Arial" charset="0"/>
              </a:rPr>
              <a:t>resulting</a:t>
            </a:r>
            <a:r>
              <a:rPr lang="es-ES_tradnl" sz="1600" b="1" dirty="0" smtClean="0">
                <a:solidFill>
                  <a:srgbClr val="FF0000"/>
                </a:solidFill>
                <a:cs typeface="Arial" charset="0"/>
              </a:rPr>
              <a:t> in a </a:t>
            </a:r>
            <a:r>
              <a:rPr lang="es-ES_tradnl" sz="1600" b="1" dirty="0" err="1" smtClean="0">
                <a:solidFill>
                  <a:srgbClr val="FF0000"/>
                </a:solidFill>
                <a:cs typeface="Arial" charset="0"/>
              </a:rPr>
              <a:t>a</a:t>
            </a:r>
            <a:r>
              <a:rPr lang="es-ES_tradnl" sz="1600" b="1" dirty="0" smtClean="0">
                <a:solidFill>
                  <a:srgbClr val="FF0000"/>
                </a:solidFill>
                <a:cs typeface="Arial" charset="0"/>
              </a:rPr>
              <a:t> </a:t>
            </a:r>
            <a:r>
              <a:rPr lang="es-ES_tradnl" sz="1600" b="1" dirty="0" err="1" smtClean="0">
                <a:solidFill>
                  <a:srgbClr val="FF0000"/>
                </a:solidFill>
                <a:cs typeface="Arial" charset="0"/>
              </a:rPr>
              <a:t>higher</a:t>
            </a:r>
            <a:r>
              <a:rPr lang="es-ES_tradnl" sz="1600" b="1" dirty="0" smtClean="0">
                <a:solidFill>
                  <a:srgbClr val="FF0000"/>
                </a:solidFill>
                <a:cs typeface="Arial" charset="0"/>
              </a:rPr>
              <a:t> </a:t>
            </a:r>
            <a:r>
              <a:rPr lang="es-ES_tradnl" sz="1600" b="1" dirty="0" err="1" smtClean="0">
                <a:solidFill>
                  <a:srgbClr val="FF0000"/>
                </a:solidFill>
                <a:cs typeface="Arial" charset="0"/>
              </a:rPr>
              <a:t>adsorption</a:t>
            </a:r>
            <a:r>
              <a:rPr lang="es-ES_tradnl" sz="1600" b="1" dirty="0" smtClean="0">
                <a:solidFill>
                  <a:srgbClr val="FF0000"/>
                </a:solidFill>
                <a:cs typeface="Arial" charset="0"/>
              </a:rPr>
              <a:t> </a:t>
            </a:r>
            <a:r>
              <a:rPr lang="es-ES_tradnl" sz="1600" b="1" dirty="0" err="1" smtClean="0">
                <a:solidFill>
                  <a:srgbClr val="FF0000"/>
                </a:solidFill>
                <a:cs typeface="Arial" charset="0"/>
              </a:rPr>
              <a:t>efficiency</a:t>
            </a:r>
            <a:endParaRPr lang="es-ES" sz="1600" b="1" dirty="0">
              <a:solidFill>
                <a:srgbClr val="FF0000"/>
              </a:solidFill>
              <a:cs typeface="Arial" charset="0"/>
            </a:endParaRPr>
          </a:p>
        </p:txBody>
      </p:sp>
      <p:sp>
        <p:nvSpPr>
          <p:cNvPr id="20" name="Text Box 128"/>
          <p:cNvSpPr txBox="1">
            <a:spLocks noChangeArrowheads="1"/>
          </p:cNvSpPr>
          <p:nvPr/>
        </p:nvSpPr>
        <p:spPr bwMode="auto">
          <a:xfrm>
            <a:off x="395536" y="6505599"/>
            <a:ext cx="3744416" cy="307777"/>
          </a:xfrm>
          <a:prstGeom prst="rect">
            <a:avLst/>
          </a:prstGeom>
          <a:noFill/>
          <a:ln w="9525">
            <a:noFill/>
            <a:miter lim="800000"/>
            <a:headEnd/>
            <a:tailEnd/>
          </a:ln>
        </p:spPr>
        <p:txBody>
          <a:bodyPr wrap="square">
            <a:spAutoFit/>
          </a:bodyPr>
          <a:lstStyle/>
          <a:p>
            <a:r>
              <a:rPr lang="en-US" sz="1400" b="1" dirty="0">
                <a:solidFill>
                  <a:srgbClr val="990000"/>
                </a:solidFill>
              </a:rPr>
              <a:t>Calleja et al. </a:t>
            </a:r>
            <a:r>
              <a:rPr lang="en-US" sz="1400" b="1" i="1" dirty="0" smtClean="0">
                <a:solidFill>
                  <a:srgbClr val="990000"/>
                </a:solidFill>
              </a:rPr>
              <a:t>Adsorption </a:t>
            </a:r>
            <a:r>
              <a:rPr lang="en-US" sz="1400" b="1" dirty="0" smtClean="0">
                <a:solidFill>
                  <a:srgbClr val="990000"/>
                </a:solidFill>
              </a:rPr>
              <a:t>In </a:t>
            </a:r>
            <a:r>
              <a:rPr lang="en-US" sz="1400" b="1" dirty="0">
                <a:solidFill>
                  <a:srgbClr val="990000"/>
                </a:solidFill>
              </a:rPr>
              <a:t>Press (2013)</a:t>
            </a:r>
            <a:endParaRPr lang="en-US" sz="1400" dirty="0">
              <a:solidFill>
                <a:srgbClr val="990000"/>
              </a:solidFill>
            </a:endParaRPr>
          </a:p>
        </p:txBody>
      </p:sp>
      <p:grpSp>
        <p:nvGrpSpPr>
          <p:cNvPr id="21" name="20 Grupo"/>
          <p:cNvGrpSpPr/>
          <p:nvPr/>
        </p:nvGrpSpPr>
        <p:grpSpPr>
          <a:xfrm>
            <a:off x="134227" y="692696"/>
            <a:ext cx="7606125" cy="3271490"/>
            <a:chOff x="134227" y="1052736"/>
            <a:chExt cx="7606125" cy="3271490"/>
          </a:xfrm>
        </p:grpSpPr>
        <p:graphicFrame>
          <p:nvGraphicFramePr>
            <p:cNvPr id="288831" name="Object 63"/>
            <p:cNvGraphicFramePr>
              <a:graphicFrameLocks noChangeAspect="1"/>
            </p:cNvGraphicFramePr>
            <p:nvPr/>
          </p:nvGraphicFramePr>
          <p:xfrm>
            <a:off x="134227" y="1052736"/>
            <a:ext cx="7606125" cy="3271490"/>
          </p:xfrm>
          <a:graphic>
            <a:graphicData uri="http://schemas.openxmlformats.org/presentationml/2006/ole">
              <p:oleObj spid="_x0000_s286722" name="Graph" r:id="rId4" imgW="3539520" imgH="1726560" progId="">
                <p:embed/>
              </p:oleObj>
            </a:graphicData>
          </a:graphic>
        </p:graphicFrame>
        <p:sp>
          <p:nvSpPr>
            <p:cNvPr id="19" name="CuadroTexto 1"/>
            <p:cNvSpPr txBox="1">
              <a:spLocks noChangeArrowheads="1"/>
            </p:cNvSpPr>
            <p:nvPr/>
          </p:nvSpPr>
          <p:spPr bwMode="auto">
            <a:xfrm>
              <a:off x="3059832" y="1268760"/>
              <a:ext cx="2778325" cy="369332"/>
            </a:xfrm>
            <a:prstGeom prst="rect">
              <a:avLst/>
            </a:prstGeom>
            <a:solidFill>
              <a:schemeClr val="bg1"/>
            </a:solidFill>
            <a:ln w="12700">
              <a:solidFill>
                <a:schemeClr val="tx1"/>
              </a:solidFill>
              <a:miter lim="800000"/>
              <a:headEnd/>
              <a:tailEnd/>
            </a:ln>
          </p:spPr>
          <p:txBody>
            <a:bodyPr wrap="none">
              <a:spAutoFit/>
            </a:bodyPr>
            <a:lstStyle/>
            <a:p>
              <a:r>
                <a:rPr lang="es-ES" b="1" dirty="0" smtClean="0">
                  <a:solidFill>
                    <a:srgbClr val="000099"/>
                  </a:solidFill>
                  <a:cs typeface="Arial" charset="0"/>
                </a:rPr>
                <a:t>CO</a:t>
              </a:r>
              <a:r>
                <a:rPr lang="es-ES" b="1" baseline="-25000" dirty="0" smtClean="0">
                  <a:solidFill>
                    <a:srgbClr val="000099"/>
                  </a:solidFill>
                  <a:cs typeface="Arial" charset="0"/>
                </a:rPr>
                <a:t>2</a:t>
              </a:r>
              <a:r>
                <a:rPr lang="es-ES" b="1" dirty="0" smtClean="0">
                  <a:solidFill>
                    <a:srgbClr val="000099"/>
                  </a:solidFill>
                  <a:cs typeface="Arial" charset="0"/>
                </a:rPr>
                <a:t> </a:t>
              </a:r>
              <a:r>
                <a:rPr lang="es-ES" b="1" dirty="0" err="1">
                  <a:solidFill>
                    <a:srgbClr val="000099"/>
                  </a:solidFill>
                  <a:cs typeface="Arial" charset="0"/>
                </a:rPr>
                <a:t>a</a:t>
              </a:r>
              <a:r>
                <a:rPr lang="es-ES" b="1" dirty="0" err="1">
                  <a:solidFill>
                    <a:srgbClr val="000099"/>
                  </a:solidFill>
                </a:rPr>
                <a:t>dsorption</a:t>
              </a:r>
              <a:r>
                <a:rPr lang="es-ES" b="1" dirty="0">
                  <a:solidFill>
                    <a:srgbClr val="000099"/>
                  </a:solidFill>
                </a:rPr>
                <a:t> </a:t>
              </a:r>
              <a:r>
                <a:rPr lang="es-ES" b="1" dirty="0">
                  <a:solidFill>
                    <a:srgbClr val="000099"/>
                  </a:solidFill>
                  <a:cs typeface="Arial" charset="0"/>
                </a:rPr>
                <a:t>at 45 ºC</a:t>
              </a:r>
            </a:p>
          </p:txBody>
        </p:sp>
      </p:grpSp>
      <p:graphicFrame>
        <p:nvGraphicFramePr>
          <p:cNvPr id="288829" name="Group 61"/>
          <p:cNvGraphicFramePr>
            <a:graphicFrameLocks noGrp="1"/>
          </p:cNvGraphicFramePr>
          <p:nvPr/>
        </p:nvGraphicFramePr>
        <p:xfrm>
          <a:off x="4067944" y="3645024"/>
          <a:ext cx="4968106" cy="2253615"/>
        </p:xfrm>
        <a:graphic>
          <a:graphicData uri="http://schemas.openxmlformats.org/drawingml/2006/table">
            <a:tbl>
              <a:tblPr/>
              <a:tblGrid>
                <a:gridCol w="2088232"/>
                <a:gridCol w="792088"/>
                <a:gridCol w="1184928"/>
                <a:gridCol w="902858"/>
              </a:tblGrid>
              <a:tr h="5270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Sample</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wt</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mg </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CO</a:t>
                      </a:r>
                      <a:r>
                        <a:rPr kumimoji="0" lang="es-ES_tradnl" sz="1400" b="1" i="0" u="none" strike="noStrike" cap="none" normalizeH="0" baseline="-25000" dirty="0" err="1" smtClean="0">
                          <a:ln>
                            <a:noFill/>
                          </a:ln>
                          <a:solidFill>
                            <a:schemeClr val="tx1"/>
                          </a:solidFill>
                          <a:effectLst/>
                          <a:latin typeface="Arial" charset="0"/>
                          <a:ea typeface="Times New Roman" pitchFamily="18" charset="0"/>
                          <a:cs typeface="Arial" charset="0"/>
                        </a:rPr>
                        <a:t>2</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/g</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mol CO</a:t>
                      </a:r>
                      <a:r>
                        <a:rPr kumimoji="0" lang="es-ES_tradnl" sz="1400" b="1" i="0" u="none" strike="noStrike" cap="none" normalizeH="0" baseline="-25000" dirty="0" smtClean="0">
                          <a:ln>
                            <a:noFill/>
                          </a:ln>
                          <a:solidFill>
                            <a:schemeClr val="tx1"/>
                          </a:solidFill>
                          <a:effectLst/>
                          <a:latin typeface="Arial" charset="0"/>
                          <a:ea typeface="Times New Roman" pitchFamily="18" charset="0"/>
                          <a:cs typeface="Arial" charset="0"/>
                        </a:rPr>
                        <a:t>2</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mol N</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233363">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SBA15</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tab pos="447675" algn="l"/>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19.7</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361950">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SBA15-PEI</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 (30)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8.2</a:t>
                      </a:r>
                    </a:p>
                  </a:txBody>
                  <a:tcPr marL="44450" marR="4445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65</a:t>
                      </a:r>
                    </a:p>
                  </a:txBody>
                  <a:tcPr marL="44450" marR="4445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0.25</a:t>
                      </a:r>
                    </a:p>
                  </a:txBody>
                  <a:tcPr marL="44450" marR="44450" marT="0" marB="0" anchor="ctr" horzOverflow="overflow">
                    <a:lnL>
                      <a:noFill/>
                    </a:lnL>
                    <a:lnR>
                      <a:noFill/>
                    </a:lnR>
                    <a:lnT>
                      <a:noFill/>
                    </a:lnT>
                    <a:lnB>
                      <a:noFill/>
                    </a:lnB>
                    <a:lnTlToBr>
                      <a:noFill/>
                    </a:lnTlToBr>
                    <a:lnBlToTr>
                      <a:noFill/>
                    </a:lnBlToTr>
                    <a:solidFill>
                      <a:srgbClr val="FFFFFF"/>
                    </a:solidFill>
                  </a:tcPr>
                </a:tc>
              </a:tr>
              <a:tr h="361950">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SBA15-TEPA</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 (30)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8.9</a:t>
                      </a: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58</a:t>
                      </a: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0.21</a:t>
                      </a: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61950">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CC0000"/>
                          </a:solidFill>
                          <a:effectLst/>
                          <a:latin typeface="Arial" charset="0"/>
                          <a:ea typeface="Times New Roman" pitchFamily="18" charset="0"/>
                          <a:cs typeface="Arial" charset="0"/>
                        </a:rPr>
                        <a:t>PE-</a:t>
                      </a:r>
                      <a:r>
                        <a:rPr kumimoji="0" lang="es-ES_tradnl" sz="1400" b="1" i="0" u="none" strike="noStrike" cap="none" normalizeH="0" baseline="0" dirty="0" err="1" smtClean="0">
                          <a:ln>
                            <a:noFill/>
                          </a:ln>
                          <a:solidFill>
                            <a:srgbClr val="CC0000"/>
                          </a:solidFill>
                          <a:effectLst/>
                          <a:latin typeface="Arial" charset="0"/>
                          <a:ea typeface="Times New Roman" pitchFamily="18" charset="0"/>
                          <a:cs typeface="Arial" charset="0"/>
                        </a:rPr>
                        <a:t>SBA15</a:t>
                      </a:r>
                      <a:r>
                        <a:rPr kumimoji="0" lang="es-ES_tradnl" sz="1400" b="1" i="0" u="none" strike="noStrike" cap="none" normalizeH="0" baseline="0" dirty="0" smtClean="0">
                          <a:ln>
                            <a:noFill/>
                          </a:ln>
                          <a:solidFill>
                            <a:srgbClr val="CC0000"/>
                          </a:solidFill>
                          <a:effectLst/>
                          <a:latin typeface="Arial" charset="0"/>
                          <a:ea typeface="Times New Roman" pitchFamily="18" charset="0"/>
                          <a:cs typeface="Arial" charset="0"/>
                        </a:rPr>
                        <a:t>-e-</a:t>
                      </a:r>
                      <a:r>
                        <a:rPr kumimoji="0" lang="es-ES_tradnl" sz="1400" b="1" i="0" u="none" strike="noStrike" cap="none" normalizeH="0" baseline="0" dirty="0" err="1" smtClean="0">
                          <a:ln>
                            <a:noFill/>
                          </a:ln>
                          <a:solidFill>
                            <a:srgbClr val="CC0000"/>
                          </a:solidFill>
                          <a:effectLst/>
                          <a:latin typeface="Arial" charset="0"/>
                          <a:ea typeface="Times New Roman" pitchFamily="18" charset="0"/>
                          <a:cs typeface="Arial" charset="0"/>
                        </a:rPr>
                        <a:t>PEI</a:t>
                      </a:r>
                      <a:r>
                        <a:rPr kumimoji="0" lang="es-ES_tradnl" sz="1400" b="1" i="0" u="none" strike="noStrike" cap="none" normalizeH="0" baseline="0" dirty="0" smtClean="0">
                          <a:ln>
                            <a:noFill/>
                          </a:ln>
                          <a:solidFill>
                            <a:srgbClr val="CC0000"/>
                          </a:solidFill>
                          <a:effectLst/>
                          <a:latin typeface="Arial" charset="0"/>
                          <a:ea typeface="Times New Roman" pitchFamily="18" charset="0"/>
                          <a:cs typeface="Arial" charset="0"/>
                        </a:rPr>
                        <a:t> (30)</a:t>
                      </a:r>
                      <a:endParaRPr kumimoji="0" lang="es-ES" sz="1400" b="1" i="0" u="none" strike="noStrike" cap="none" normalizeH="0" baseline="0" dirty="0" smtClean="0">
                        <a:ln>
                          <a:noFill/>
                        </a:ln>
                        <a:solidFill>
                          <a:srgbClr val="CC0000"/>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C0000"/>
                          </a:solidFill>
                          <a:effectLst/>
                          <a:latin typeface="Arial" charset="0"/>
                          <a:ea typeface="Times New Roman" pitchFamily="18" charset="0"/>
                          <a:cs typeface="Arial" charset="0"/>
                        </a:rPr>
                        <a:t>9.0</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C0000"/>
                          </a:solidFill>
                          <a:effectLst/>
                          <a:latin typeface="Arial" charset="0"/>
                          <a:ea typeface="Times New Roman" pitchFamily="18" charset="0"/>
                          <a:cs typeface="Arial" charset="0"/>
                        </a:rPr>
                        <a:t>80</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C0000"/>
                          </a:solidFill>
                          <a:effectLst/>
                          <a:latin typeface="Arial" charset="0"/>
                          <a:ea typeface="Times New Roman" pitchFamily="18" charset="0"/>
                          <a:cs typeface="Arial" charset="0"/>
                        </a:rPr>
                        <a:t>0.28</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r>
              <a:tr h="320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CC0000"/>
                          </a:solidFill>
                          <a:effectLst/>
                          <a:latin typeface="Arial" charset="0"/>
                          <a:ea typeface="Times New Roman" pitchFamily="18" charset="0"/>
                          <a:cs typeface="Arial" charset="0"/>
                        </a:rPr>
                        <a:t>PE-</a:t>
                      </a:r>
                      <a:r>
                        <a:rPr kumimoji="0" lang="es-ES_tradnl" sz="1400" b="1" i="0" u="none" strike="noStrike" cap="none" normalizeH="0" baseline="0" dirty="0" err="1" smtClean="0">
                          <a:ln>
                            <a:noFill/>
                          </a:ln>
                          <a:solidFill>
                            <a:srgbClr val="CC0000"/>
                          </a:solidFill>
                          <a:effectLst/>
                          <a:latin typeface="Arial" charset="0"/>
                          <a:ea typeface="Times New Roman" pitchFamily="18" charset="0"/>
                          <a:cs typeface="Arial" charset="0"/>
                        </a:rPr>
                        <a:t>SBA15</a:t>
                      </a:r>
                      <a:r>
                        <a:rPr kumimoji="0" lang="es-ES_tradnl" sz="1400" b="1" i="0" u="none" strike="noStrike" cap="none" normalizeH="0" baseline="0" dirty="0" smtClean="0">
                          <a:ln>
                            <a:noFill/>
                          </a:ln>
                          <a:solidFill>
                            <a:srgbClr val="CC0000"/>
                          </a:solidFill>
                          <a:effectLst/>
                          <a:latin typeface="Arial" charset="0"/>
                          <a:ea typeface="Times New Roman" pitchFamily="18" charset="0"/>
                          <a:cs typeface="Arial" charset="0"/>
                        </a:rPr>
                        <a:t>-e-</a:t>
                      </a:r>
                      <a:r>
                        <a:rPr kumimoji="0" lang="es-ES_tradnl" sz="1400" b="1" i="0" u="none" strike="noStrike" cap="none" normalizeH="0" baseline="0" dirty="0" err="1" smtClean="0">
                          <a:ln>
                            <a:noFill/>
                          </a:ln>
                          <a:solidFill>
                            <a:srgbClr val="CC0000"/>
                          </a:solidFill>
                          <a:effectLst/>
                          <a:latin typeface="Arial" charset="0"/>
                          <a:ea typeface="Times New Roman" pitchFamily="18" charset="0"/>
                          <a:cs typeface="Arial" charset="0"/>
                        </a:rPr>
                        <a:t>TEPA</a:t>
                      </a:r>
                      <a:r>
                        <a:rPr kumimoji="0" lang="es-ES_tradnl" sz="1400" b="1" i="0" u="none" strike="noStrike" cap="none" normalizeH="0" baseline="0" dirty="0" smtClean="0">
                          <a:ln>
                            <a:noFill/>
                          </a:ln>
                          <a:solidFill>
                            <a:srgbClr val="CC0000"/>
                          </a:solidFill>
                          <a:effectLst/>
                          <a:latin typeface="Arial" charset="0"/>
                          <a:ea typeface="Times New Roman" pitchFamily="18" charset="0"/>
                          <a:cs typeface="Arial" charset="0"/>
                        </a:rPr>
                        <a:t> (30)</a:t>
                      </a:r>
                      <a:endParaRPr kumimoji="0" lang="es-ES" sz="1400" b="1" i="0" u="none" strike="noStrike" cap="none" normalizeH="0" baseline="0" dirty="0" smtClean="0">
                        <a:ln>
                          <a:noFill/>
                        </a:ln>
                        <a:solidFill>
                          <a:srgbClr val="CC0000"/>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C0000"/>
                          </a:solidFill>
                          <a:effectLst/>
                          <a:latin typeface="Arial" charset="0"/>
                          <a:ea typeface="Times New Roman" pitchFamily="18" charset="0"/>
                          <a:cs typeface="Arial" charset="0"/>
                        </a:rPr>
                        <a:t>9.4</a:t>
                      </a: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C0000"/>
                          </a:solidFill>
                          <a:effectLst/>
                          <a:latin typeface="Arial" charset="0"/>
                          <a:ea typeface="Times New Roman" pitchFamily="18" charset="0"/>
                          <a:cs typeface="Arial" charset="0"/>
                        </a:rPr>
                        <a:t>95</a:t>
                      </a: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CC0000"/>
                          </a:solidFill>
                          <a:effectLst/>
                          <a:latin typeface="Arial" charset="0"/>
                          <a:ea typeface="Times New Roman" pitchFamily="18" charset="0"/>
                          <a:cs typeface="Arial" charset="0"/>
                        </a:rPr>
                        <a:t>0.32</a:t>
                      </a: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35" name="20 Rectángulo"/>
          <p:cNvSpPr/>
          <p:nvPr/>
        </p:nvSpPr>
        <p:spPr>
          <a:xfrm>
            <a:off x="8244408" y="5276516"/>
            <a:ext cx="713163" cy="620712"/>
          </a:xfrm>
          <a:prstGeom prst="rect">
            <a:avLst/>
          </a:prstGeom>
          <a:noFill/>
          <a:ln w="28575" cap="flat" cmpd="sng" algn="ctr">
            <a:solidFill>
              <a:srgbClr val="FF0000"/>
            </a:solidFill>
            <a:prstDash val="solid"/>
          </a:ln>
          <a:effectLst/>
        </p:spPr>
        <p:txBody>
          <a:bodyPr anchor="ctr"/>
          <a:lstStyle/>
          <a:p>
            <a:pPr algn="ctr" fontAlgn="auto">
              <a:spcBef>
                <a:spcPts val="0"/>
              </a:spcBef>
              <a:spcAft>
                <a:spcPts val="0"/>
              </a:spcAft>
              <a:defRPr/>
            </a:pPr>
            <a:endParaRPr lang="es-ES" kern="0" dirty="0">
              <a:solidFill>
                <a:sysClr val="window" lastClr="FFFFFF"/>
              </a:solidFill>
              <a:latin typeface="Arial"/>
            </a:endParaRPr>
          </a:p>
        </p:txBody>
      </p:sp>
      <p:sp>
        <p:nvSpPr>
          <p:cNvPr id="16" name="CuadroTexto 5"/>
          <p:cNvSpPr txBox="1">
            <a:spLocks noChangeArrowheads="1"/>
          </p:cNvSpPr>
          <p:nvPr/>
        </p:nvSpPr>
        <p:spPr bwMode="auto">
          <a:xfrm>
            <a:off x="323528" y="4077072"/>
            <a:ext cx="3816424" cy="584775"/>
          </a:xfrm>
          <a:prstGeom prst="rect">
            <a:avLst/>
          </a:prstGeom>
          <a:noFill/>
          <a:ln w="9525">
            <a:noFill/>
            <a:miter lim="800000"/>
            <a:headEnd/>
            <a:tailEnd/>
          </a:ln>
        </p:spPr>
        <p:txBody>
          <a:bodyPr wrap="square">
            <a:spAutoFit/>
          </a:bodyPr>
          <a:lstStyle/>
          <a:p>
            <a:r>
              <a:rPr lang="es-ES_tradnl" sz="1600" b="1" dirty="0" err="1" smtClean="0">
                <a:solidFill>
                  <a:srgbClr val="0000CC"/>
                </a:solidFill>
                <a:ea typeface="Times New Roman" pitchFamily="18" charset="0"/>
                <a:cs typeface="Arial" charset="0"/>
              </a:rPr>
              <a:t>CO</a:t>
            </a:r>
            <a:r>
              <a:rPr lang="es-ES_tradnl" sz="1600" b="1" baseline="-25000" dirty="0" err="1" smtClean="0">
                <a:solidFill>
                  <a:srgbClr val="0000CC"/>
                </a:solidFill>
                <a:ea typeface="Times New Roman" pitchFamily="18" charset="0"/>
                <a:cs typeface="Arial" charset="0"/>
              </a:rPr>
              <a:t>2</a:t>
            </a:r>
            <a:r>
              <a:rPr lang="es-ES_tradnl" sz="1600" b="1" baseline="-25000" dirty="0" smtClean="0">
                <a:solidFill>
                  <a:srgbClr val="0000CC"/>
                </a:solidFill>
                <a:ea typeface="Times New Roman" pitchFamily="18" charset="0"/>
                <a:cs typeface="Arial" charset="0"/>
              </a:rPr>
              <a:t> </a:t>
            </a:r>
            <a:r>
              <a:rPr lang="es-ES_tradnl" sz="1600" b="1" dirty="0" err="1" smtClean="0">
                <a:solidFill>
                  <a:srgbClr val="0000CC"/>
                </a:solidFill>
                <a:cs typeface="Arial" charset="0"/>
              </a:rPr>
              <a:t>adsorption</a:t>
            </a:r>
            <a:r>
              <a:rPr lang="es-ES_tradnl" sz="1600" b="1" dirty="0" smtClean="0">
                <a:solidFill>
                  <a:srgbClr val="0000CC"/>
                </a:solidFill>
                <a:cs typeface="Arial" charset="0"/>
              </a:rPr>
              <a:t> </a:t>
            </a:r>
            <a:r>
              <a:rPr lang="es-ES_tradnl" sz="1600" b="1" dirty="0" err="1" smtClean="0">
                <a:solidFill>
                  <a:srgbClr val="0000CC"/>
                </a:solidFill>
                <a:cs typeface="Arial" charset="0"/>
              </a:rPr>
              <a:t>capacity</a:t>
            </a:r>
            <a:r>
              <a:rPr lang="es-ES_tradnl" sz="1600" b="1" dirty="0" smtClean="0">
                <a:solidFill>
                  <a:srgbClr val="0000CC"/>
                </a:solidFill>
                <a:cs typeface="Arial" charset="0"/>
              </a:rPr>
              <a:t> </a:t>
            </a:r>
            <a:r>
              <a:rPr lang="es-ES_tradnl" sz="1600" b="1" dirty="0" err="1" smtClean="0">
                <a:solidFill>
                  <a:srgbClr val="0000CC"/>
                </a:solidFill>
                <a:cs typeface="Arial" charset="0"/>
              </a:rPr>
              <a:t>is</a:t>
            </a:r>
            <a:r>
              <a:rPr lang="es-ES_tradnl" sz="1600" b="1" dirty="0" smtClean="0">
                <a:solidFill>
                  <a:srgbClr val="0000CC"/>
                </a:solidFill>
                <a:cs typeface="Arial" charset="0"/>
              </a:rPr>
              <a:t> </a:t>
            </a:r>
            <a:r>
              <a:rPr lang="es-ES_tradnl" sz="1600" b="1" dirty="0" err="1" smtClean="0">
                <a:solidFill>
                  <a:srgbClr val="0000CC"/>
                </a:solidFill>
                <a:cs typeface="Arial" charset="0"/>
              </a:rPr>
              <a:t>higher</a:t>
            </a:r>
            <a:r>
              <a:rPr lang="es-ES_tradnl" sz="1600" b="1" dirty="0" smtClean="0">
                <a:solidFill>
                  <a:srgbClr val="0000CC"/>
                </a:solidFill>
                <a:cs typeface="Arial" charset="0"/>
              </a:rPr>
              <a:t> </a:t>
            </a:r>
          </a:p>
          <a:p>
            <a:r>
              <a:rPr lang="es-ES_tradnl" sz="1600" b="1" dirty="0" err="1" smtClean="0">
                <a:solidFill>
                  <a:srgbClr val="0000CC"/>
                </a:solidFill>
                <a:cs typeface="Arial" charset="0"/>
              </a:rPr>
              <a:t>for</a:t>
            </a:r>
            <a:r>
              <a:rPr lang="es-ES_tradnl" sz="1600" b="1" dirty="0" smtClean="0">
                <a:solidFill>
                  <a:srgbClr val="0000CC"/>
                </a:solidFill>
                <a:cs typeface="Arial" charset="0"/>
              </a:rPr>
              <a:t> PE </a:t>
            </a:r>
            <a:r>
              <a:rPr lang="es-ES_tradnl" sz="1600" b="1" dirty="0" err="1" smtClean="0">
                <a:solidFill>
                  <a:srgbClr val="0000CC"/>
                </a:solidFill>
                <a:cs typeface="Arial" charset="0"/>
              </a:rPr>
              <a:t>supports</a:t>
            </a:r>
            <a:r>
              <a:rPr lang="es-ES_tradnl" sz="1600" b="1" dirty="0" smtClean="0">
                <a:solidFill>
                  <a:srgbClr val="0000CC"/>
                </a:solidFill>
                <a:cs typeface="Arial" charset="0"/>
              </a:rPr>
              <a:t> (</a:t>
            </a:r>
            <a:r>
              <a:rPr lang="es-ES_tradnl" sz="1600" b="1" dirty="0" err="1" smtClean="0">
                <a:solidFill>
                  <a:srgbClr val="0000CC"/>
                </a:solidFill>
                <a:cs typeface="Arial" charset="0"/>
              </a:rPr>
              <a:t>higher</a:t>
            </a:r>
            <a:r>
              <a:rPr lang="es-ES_tradnl" sz="1600" b="1" dirty="0" smtClean="0">
                <a:solidFill>
                  <a:srgbClr val="0000CC"/>
                </a:solidFill>
                <a:cs typeface="Arial" charset="0"/>
              </a:rPr>
              <a:t> N </a:t>
            </a:r>
            <a:r>
              <a:rPr lang="es-ES_tradnl" sz="1600" b="1" dirty="0" err="1" smtClean="0">
                <a:solidFill>
                  <a:srgbClr val="0000CC"/>
                </a:solidFill>
                <a:cs typeface="Arial" charset="0"/>
              </a:rPr>
              <a:t>content</a:t>
            </a:r>
            <a:r>
              <a:rPr lang="es-ES_tradnl" sz="1600" b="1" dirty="0" smtClean="0">
                <a:solidFill>
                  <a:srgbClr val="0000CC"/>
                </a:solidFill>
                <a:cs typeface="Arial" charset="0"/>
              </a:rPr>
              <a:t>)</a:t>
            </a:r>
            <a:endParaRPr lang="es-ES" sz="1600" b="1" baseline="-25000" dirty="0">
              <a:solidFill>
                <a:srgbClr val="0000CC"/>
              </a:solidFill>
              <a:cs typeface="Arial" charset="0"/>
            </a:endParaRPr>
          </a:p>
        </p:txBody>
      </p:sp>
      <p:sp>
        <p:nvSpPr>
          <p:cNvPr id="23" name="20 Rectángulo"/>
          <p:cNvSpPr/>
          <p:nvPr/>
        </p:nvSpPr>
        <p:spPr>
          <a:xfrm>
            <a:off x="7236296" y="5272180"/>
            <a:ext cx="569147" cy="620712"/>
          </a:xfrm>
          <a:prstGeom prst="rect">
            <a:avLst/>
          </a:prstGeom>
          <a:noFill/>
          <a:ln w="28575" cap="flat" cmpd="sng" algn="ctr">
            <a:solidFill>
              <a:srgbClr val="0000CC"/>
            </a:solidFill>
            <a:prstDash val="solid"/>
          </a:ln>
          <a:effectLst/>
        </p:spPr>
        <p:txBody>
          <a:bodyPr anchor="ctr"/>
          <a:lstStyle/>
          <a:p>
            <a:pPr algn="ctr" fontAlgn="auto">
              <a:spcBef>
                <a:spcPts val="0"/>
              </a:spcBef>
              <a:spcAft>
                <a:spcPts val="0"/>
              </a:spcAft>
              <a:defRPr/>
            </a:pPr>
            <a:endParaRPr lang="es-ES" kern="0">
              <a:solidFill>
                <a:sysClr val="window" lastClr="FFFFFF"/>
              </a:solidFill>
              <a:latin typeface="Arial"/>
            </a:endParaRPr>
          </a:p>
        </p:txBody>
      </p:sp>
      <p:sp>
        <p:nvSpPr>
          <p:cNvPr id="26" name="Text Box 58"/>
          <p:cNvSpPr txBox="1">
            <a:spLocks noChangeArrowheads="1"/>
          </p:cNvSpPr>
          <p:nvPr/>
        </p:nvSpPr>
        <p:spPr bwMode="auto">
          <a:xfrm>
            <a:off x="271463" y="404664"/>
            <a:ext cx="6029325" cy="396875"/>
          </a:xfrm>
          <a:prstGeom prst="rect">
            <a:avLst/>
          </a:prstGeom>
          <a:noFill/>
          <a:ln w="9525">
            <a:noFill/>
            <a:miter lim="800000"/>
            <a:headEnd/>
            <a:tailEnd/>
          </a:ln>
        </p:spPr>
        <p:txBody>
          <a:bodyPr>
            <a:spAutoFit/>
          </a:bodyPr>
          <a:lstStyle/>
          <a:p>
            <a:pPr>
              <a:spcBef>
                <a:spcPct val="50000"/>
              </a:spcBef>
            </a:pPr>
            <a:r>
              <a:rPr lang="es-ES" sz="2000" b="1" dirty="0" smtClean="0">
                <a:solidFill>
                  <a:srgbClr val="C00000"/>
                </a:solidFill>
                <a:cs typeface="Arial" charset="0"/>
              </a:rPr>
              <a:t>PE-SBA-15</a:t>
            </a:r>
            <a:r>
              <a:rPr lang="es-ES" sz="2000" b="1" dirty="0" smtClean="0">
                <a:cs typeface="Arial" charset="0"/>
              </a:rPr>
              <a:t> </a:t>
            </a:r>
            <a:r>
              <a:rPr lang="es-ES" sz="2000" b="1" dirty="0" err="1">
                <a:cs typeface="Arial" charset="0"/>
              </a:rPr>
              <a:t>impregnation</a:t>
            </a:r>
            <a:r>
              <a:rPr lang="es-ES" sz="2000" b="1" dirty="0">
                <a:cs typeface="Arial" charset="0"/>
              </a:rPr>
              <a:t> </a:t>
            </a:r>
            <a:r>
              <a:rPr lang="es-ES" sz="2000" b="1" dirty="0" err="1">
                <a:cs typeface="Arial" charset="0"/>
              </a:rPr>
              <a:t>with</a:t>
            </a:r>
            <a:r>
              <a:rPr lang="es-ES" sz="2000" b="1" dirty="0">
                <a:cs typeface="Arial" charset="0"/>
              </a:rPr>
              <a:t>  </a:t>
            </a:r>
            <a:r>
              <a:rPr lang="es-ES" sz="2000" b="1" dirty="0">
                <a:solidFill>
                  <a:srgbClr val="000099"/>
                </a:solidFill>
                <a:cs typeface="Arial" charset="0"/>
              </a:rPr>
              <a:t>PEI </a:t>
            </a:r>
            <a:r>
              <a:rPr lang="es-ES" sz="2000" b="1" dirty="0">
                <a:cs typeface="Arial" charset="0"/>
              </a:rPr>
              <a:t>and</a:t>
            </a:r>
            <a:r>
              <a:rPr lang="es-ES" sz="2000" b="1" dirty="0">
                <a:solidFill>
                  <a:srgbClr val="000099"/>
                </a:solidFill>
                <a:cs typeface="Arial" charset="0"/>
              </a:rPr>
              <a:t> </a:t>
            </a:r>
            <a:r>
              <a:rPr lang="es-ES" sz="2000" b="1" dirty="0" err="1" smtClean="0">
                <a:solidFill>
                  <a:srgbClr val="000099"/>
                </a:solidFill>
                <a:cs typeface="Arial" charset="0"/>
              </a:rPr>
              <a:t>TEPA</a:t>
            </a:r>
            <a:r>
              <a:rPr lang="es-ES" sz="2000" b="1" dirty="0" smtClean="0">
                <a:solidFill>
                  <a:srgbClr val="000099"/>
                </a:solidFill>
                <a:cs typeface="Arial" charset="0"/>
              </a:rPr>
              <a:t> </a:t>
            </a:r>
            <a:r>
              <a:rPr lang="es-ES" sz="2000" dirty="0" smtClean="0">
                <a:solidFill>
                  <a:srgbClr val="000099"/>
                </a:solidFill>
                <a:cs typeface="Arial" charset="0"/>
              </a:rPr>
              <a:t>(2)</a:t>
            </a:r>
            <a:endParaRPr lang="es-ES" sz="2000" dirty="0">
              <a:solidFill>
                <a:srgbClr val="000099"/>
              </a:solidFill>
              <a:cs typeface="Arial" charset="0"/>
            </a:endParaRPr>
          </a:p>
        </p:txBody>
      </p:sp>
      <p:sp>
        <p:nvSpPr>
          <p:cNvPr id="27" name="CuadroTexto 5"/>
          <p:cNvSpPr txBox="1">
            <a:spLocks noChangeArrowheads="1"/>
          </p:cNvSpPr>
          <p:nvPr/>
        </p:nvSpPr>
        <p:spPr bwMode="auto">
          <a:xfrm>
            <a:off x="575048" y="5949280"/>
            <a:ext cx="7741368" cy="584775"/>
          </a:xfrm>
          <a:prstGeom prst="rect">
            <a:avLst/>
          </a:prstGeom>
          <a:noFill/>
          <a:ln w="9525">
            <a:noFill/>
            <a:miter lim="800000"/>
            <a:headEnd/>
            <a:tailEnd/>
          </a:ln>
        </p:spPr>
        <p:txBody>
          <a:bodyPr wrap="square">
            <a:spAutoFit/>
          </a:bodyPr>
          <a:lstStyle/>
          <a:p>
            <a:r>
              <a:rPr lang="es-ES_tradnl" sz="1600" b="1" dirty="0" smtClean="0">
                <a:solidFill>
                  <a:srgbClr val="0000CC"/>
                </a:solidFill>
                <a:cs typeface="Arial" charset="0"/>
              </a:rPr>
              <a:t>Adsorption </a:t>
            </a:r>
            <a:r>
              <a:rPr lang="es-ES_tradnl" sz="1600" b="1" dirty="0" err="1" smtClean="0">
                <a:solidFill>
                  <a:srgbClr val="0000CC"/>
                </a:solidFill>
                <a:cs typeface="Arial" charset="0"/>
              </a:rPr>
              <a:t>efficiencies</a:t>
            </a:r>
            <a:r>
              <a:rPr lang="es-ES_tradnl" sz="1600" b="1" dirty="0" smtClean="0">
                <a:solidFill>
                  <a:srgbClr val="0000CC"/>
                </a:solidFill>
                <a:cs typeface="Arial" charset="0"/>
              </a:rPr>
              <a:t> are </a:t>
            </a:r>
            <a:r>
              <a:rPr lang="es-ES_tradnl" sz="1600" b="1" dirty="0" err="1" smtClean="0">
                <a:solidFill>
                  <a:srgbClr val="0000CC"/>
                </a:solidFill>
                <a:cs typeface="Arial" charset="0"/>
              </a:rPr>
              <a:t>not</a:t>
            </a:r>
            <a:r>
              <a:rPr lang="es-ES_tradnl" sz="1600" b="1" dirty="0" smtClean="0">
                <a:solidFill>
                  <a:srgbClr val="0000CC"/>
                </a:solidFill>
                <a:cs typeface="Arial" charset="0"/>
              </a:rPr>
              <a:t> so </a:t>
            </a:r>
            <a:r>
              <a:rPr lang="es-ES_tradnl" sz="1600" b="1" dirty="0" err="1" smtClean="0">
                <a:solidFill>
                  <a:srgbClr val="0000CC"/>
                </a:solidFill>
                <a:cs typeface="Arial" charset="0"/>
              </a:rPr>
              <a:t>high</a:t>
            </a:r>
            <a:r>
              <a:rPr lang="es-ES_tradnl" sz="1600" b="1" dirty="0" smtClean="0">
                <a:solidFill>
                  <a:srgbClr val="0000CC"/>
                </a:solidFill>
                <a:cs typeface="Arial" charset="0"/>
              </a:rPr>
              <a:t> </a:t>
            </a:r>
            <a:r>
              <a:rPr lang="es-ES_tradnl" sz="1600" b="1" dirty="0" err="1" smtClean="0">
                <a:solidFill>
                  <a:srgbClr val="0000CC"/>
                </a:solidFill>
                <a:cs typeface="Arial" charset="0"/>
              </a:rPr>
              <a:t>compared</a:t>
            </a:r>
            <a:r>
              <a:rPr lang="es-ES_tradnl" sz="1600" b="1" dirty="0" smtClean="0">
                <a:solidFill>
                  <a:srgbClr val="0000CC"/>
                </a:solidFill>
                <a:cs typeface="Arial" charset="0"/>
              </a:rPr>
              <a:t> </a:t>
            </a:r>
            <a:r>
              <a:rPr lang="es-ES_tradnl" sz="1600" b="1" dirty="0" err="1" smtClean="0">
                <a:solidFill>
                  <a:srgbClr val="0000CC"/>
                </a:solidFill>
                <a:cs typeface="Arial" charset="0"/>
              </a:rPr>
              <a:t>to</a:t>
            </a:r>
            <a:r>
              <a:rPr lang="es-ES_tradnl" sz="1600" b="1" dirty="0" smtClean="0">
                <a:solidFill>
                  <a:srgbClr val="0000CC"/>
                </a:solidFill>
                <a:cs typeface="Arial" charset="0"/>
              </a:rPr>
              <a:t> </a:t>
            </a:r>
            <a:r>
              <a:rPr lang="es-ES_tradnl" sz="1600" b="1" dirty="0" err="1" smtClean="0">
                <a:solidFill>
                  <a:srgbClr val="0000CC"/>
                </a:solidFill>
                <a:cs typeface="Arial" charset="0"/>
              </a:rPr>
              <a:t>grafted</a:t>
            </a:r>
            <a:r>
              <a:rPr lang="es-ES_tradnl" sz="1600" b="1" dirty="0" smtClean="0">
                <a:solidFill>
                  <a:srgbClr val="0000CC"/>
                </a:solidFill>
                <a:cs typeface="Arial" charset="0"/>
              </a:rPr>
              <a:t> </a:t>
            </a:r>
            <a:r>
              <a:rPr lang="es-ES_tradnl" sz="1600" b="1" dirty="0" err="1" smtClean="0">
                <a:solidFill>
                  <a:srgbClr val="0000CC"/>
                </a:solidFill>
                <a:cs typeface="Arial" charset="0"/>
              </a:rPr>
              <a:t>materials</a:t>
            </a:r>
            <a:r>
              <a:rPr lang="es-ES_tradnl" sz="1600" b="1" dirty="0" smtClean="0">
                <a:solidFill>
                  <a:srgbClr val="0000CC"/>
                </a:solidFill>
                <a:cs typeface="Arial" charset="0"/>
              </a:rPr>
              <a:t> </a:t>
            </a:r>
          </a:p>
          <a:p>
            <a:r>
              <a:rPr lang="es-ES_tradnl" sz="1600" b="1" dirty="0" smtClean="0">
                <a:solidFill>
                  <a:srgbClr val="0000CC"/>
                </a:solidFill>
                <a:cs typeface="Arial" charset="0"/>
              </a:rPr>
              <a:t>(</a:t>
            </a:r>
            <a:r>
              <a:rPr lang="es-ES_tradnl" sz="1600" b="1" dirty="0" err="1" smtClean="0">
                <a:solidFill>
                  <a:srgbClr val="0000CC"/>
                </a:solidFill>
                <a:cs typeface="Arial" charset="0"/>
              </a:rPr>
              <a:t>which</a:t>
            </a:r>
            <a:r>
              <a:rPr lang="es-ES_tradnl" sz="1600" b="1" dirty="0" smtClean="0">
                <a:solidFill>
                  <a:srgbClr val="0000CC"/>
                </a:solidFill>
                <a:cs typeface="Arial" charset="0"/>
              </a:rPr>
              <a:t> </a:t>
            </a:r>
            <a:r>
              <a:rPr lang="es-ES_tradnl" sz="1600" b="1" dirty="0" err="1" smtClean="0">
                <a:solidFill>
                  <a:srgbClr val="0000CC"/>
                </a:solidFill>
                <a:cs typeface="Arial" charset="0"/>
              </a:rPr>
              <a:t>have</a:t>
            </a:r>
            <a:r>
              <a:rPr lang="es-ES_tradnl" sz="1600" b="1" dirty="0" smtClean="0">
                <a:solidFill>
                  <a:srgbClr val="0000CC"/>
                </a:solidFill>
                <a:cs typeface="Arial" charset="0"/>
              </a:rPr>
              <a:t> </a:t>
            </a:r>
            <a:r>
              <a:rPr lang="es-ES_tradnl" sz="1600" b="1" dirty="0" smtClean="0">
                <a:solidFill>
                  <a:srgbClr val="0000CC"/>
                </a:solidFill>
                <a:cs typeface="Arial" charset="0"/>
              </a:rPr>
              <a:t>no </a:t>
            </a:r>
            <a:r>
              <a:rPr lang="es-ES_tradnl" sz="1600" b="1" dirty="0" err="1" smtClean="0">
                <a:solidFill>
                  <a:srgbClr val="0000CC"/>
                </a:solidFill>
                <a:cs typeface="Arial" charset="0"/>
              </a:rPr>
              <a:t>such</a:t>
            </a:r>
            <a:r>
              <a:rPr lang="es-ES_tradnl" sz="1600" b="1" dirty="0" smtClean="0">
                <a:solidFill>
                  <a:srgbClr val="0000CC"/>
                </a:solidFill>
                <a:cs typeface="Arial" charset="0"/>
              </a:rPr>
              <a:t> </a:t>
            </a:r>
            <a:r>
              <a:rPr lang="es-ES" sz="1600" b="1" dirty="0" err="1" smtClean="0">
                <a:solidFill>
                  <a:srgbClr val="0000CC"/>
                </a:solidFill>
                <a:cs typeface="Arial" charset="0"/>
              </a:rPr>
              <a:t>CO2</a:t>
            </a:r>
            <a:r>
              <a:rPr lang="es-ES" sz="1600" b="1" dirty="0" smtClean="0">
                <a:solidFill>
                  <a:srgbClr val="0000CC"/>
                </a:solidFill>
                <a:cs typeface="Arial" charset="0"/>
              </a:rPr>
              <a:t> </a:t>
            </a:r>
            <a:r>
              <a:rPr lang="es-ES" sz="1600" b="1" dirty="0" err="1" smtClean="0">
                <a:solidFill>
                  <a:srgbClr val="0000CC"/>
                </a:solidFill>
                <a:cs typeface="Arial" charset="0"/>
              </a:rPr>
              <a:t>diffusion</a:t>
            </a:r>
            <a:r>
              <a:rPr lang="es-ES" sz="1600" b="1" dirty="0" smtClean="0">
                <a:solidFill>
                  <a:srgbClr val="0000CC"/>
                </a:solidFill>
                <a:cs typeface="Arial" charset="0"/>
              </a:rPr>
              <a:t> </a:t>
            </a:r>
            <a:r>
              <a:rPr lang="es-ES" sz="1600" b="1" dirty="0" err="1" smtClean="0">
                <a:solidFill>
                  <a:srgbClr val="0000CC"/>
                </a:solidFill>
                <a:cs typeface="Arial" charset="0"/>
              </a:rPr>
              <a:t>limitations</a:t>
            </a:r>
            <a:r>
              <a:rPr lang="es-ES" sz="1600" b="1" dirty="0" smtClean="0">
                <a:solidFill>
                  <a:srgbClr val="0000CC"/>
                </a:solidFill>
                <a:cs typeface="Arial" charset="0"/>
              </a:rPr>
              <a:t> </a:t>
            </a:r>
            <a:r>
              <a:rPr lang="es-ES" sz="1600" b="1" dirty="0" err="1" smtClean="0">
                <a:solidFill>
                  <a:srgbClr val="0000CC"/>
                </a:solidFill>
                <a:cs typeface="Arial" charset="0"/>
              </a:rPr>
              <a:t>associated</a:t>
            </a:r>
            <a:r>
              <a:rPr lang="es-ES" sz="1600" b="1" dirty="0" smtClean="0">
                <a:solidFill>
                  <a:srgbClr val="0000CC"/>
                </a:solidFill>
                <a:cs typeface="Arial" charset="0"/>
              </a:rPr>
              <a:t> </a:t>
            </a:r>
            <a:r>
              <a:rPr lang="es-ES" sz="1600" b="1" dirty="0" err="1" smtClean="0">
                <a:solidFill>
                  <a:srgbClr val="0000CC"/>
                </a:solidFill>
                <a:cs typeface="Arial" charset="0"/>
              </a:rPr>
              <a:t>to</a:t>
            </a:r>
            <a:r>
              <a:rPr lang="es-ES" sz="1600" b="1" dirty="0" smtClean="0">
                <a:solidFill>
                  <a:srgbClr val="0000CC"/>
                </a:solidFill>
                <a:cs typeface="Arial" charset="0"/>
              </a:rPr>
              <a:t> </a:t>
            </a:r>
            <a:r>
              <a:rPr lang="es-ES" sz="1600" b="1" dirty="0" err="1" smtClean="0">
                <a:solidFill>
                  <a:srgbClr val="0000CC"/>
                </a:solidFill>
                <a:cs typeface="Arial" charset="0"/>
              </a:rPr>
              <a:t>pore</a:t>
            </a:r>
            <a:r>
              <a:rPr lang="es-ES" sz="1600" b="1" dirty="0" smtClean="0">
                <a:solidFill>
                  <a:srgbClr val="0000CC"/>
                </a:solidFill>
                <a:cs typeface="Arial" charset="0"/>
              </a:rPr>
              <a:t> </a:t>
            </a:r>
            <a:r>
              <a:rPr lang="es-ES" sz="1600" b="1" dirty="0" err="1" smtClean="0">
                <a:solidFill>
                  <a:srgbClr val="0000CC"/>
                </a:solidFill>
                <a:cs typeface="Arial" charset="0"/>
              </a:rPr>
              <a:t>filling</a:t>
            </a:r>
            <a:r>
              <a:rPr lang="es-ES" sz="1600" b="1" dirty="0" smtClean="0">
                <a:solidFill>
                  <a:srgbClr val="0000CC"/>
                </a:solidFill>
                <a:cs typeface="Arial" charset="0"/>
              </a:rPr>
              <a:t>)</a:t>
            </a:r>
            <a:endParaRPr lang="es-ES" sz="2000" dirty="0">
              <a:solidFill>
                <a:srgbClr val="0000CC"/>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88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35" grpId="0" animBg="1"/>
      <p:bldP spid="16" grpId="0"/>
      <p:bldP spid="23" grpId="0" animBg="1"/>
      <p:bldP spid="2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5"/>
          <p:cNvSpPr txBox="1">
            <a:spLocks noChangeArrowheads="1"/>
          </p:cNvSpPr>
          <p:nvPr/>
        </p:nvSpPr>
        <p:spPr bwMode="auto">
          <a:xfrm>
            <a:off x="6120680" y="4512022"/>
            <a:ext cx="3131840" cy="1077218"/>
          </a:xfrm>
          <a:prstGeom prst="rect">
            <a:avLst/>
          </a:prstGeom>
          <a:noFill/>
          <a:ln w="9525">
            <a:noFill/>
            <a:miter lim="800000"/>
            <a:headEnd/>
            <a:tailEnd/>
          </a:ln>
        </p:spPr>
        <p:txBody>
          <a:bodyPr wrap="square">
            <a:spAutoFit/>
          </a:bodyPr>
          <a:lstStyle/>
          <a:p>
            <a:r>
              <a:rPr lang="en-GB" sz="1600" b="1" dirty="0" smtClean="0">
                <a:solidFill>
                  <a:srgbClr val="0000CC"/>
                </a:solidFill>
                <a:cs typeface="Arial" charset="0"/>
              </a:rPr>
              <a:t>Further pore filling with impregnated molecules  strongly reduces BET and </a:t>
            </a:r>
            <a:r>
              <a:rPr lang="en-GB" sz="1600" b="1" dirty="0" err="1" smtClean="0">
                <a:solidFill>
                  <a:srgbClr val="0000CC"/>
                </a:solidFill>
                <a:cs typeface="Arial" charset="0"/>
              </a:rPr>
              <a:t>Vp</a:t>
            </a:r>
            <a:endParaRPr lang="en-GB" sz="1600" b="1" dirty="0" smtClean="0">
              <a:solidFill>
                <a:srgbClr val="0000CC"/>
              </a:solidFill>
              <a:cs typeface="Arial" charset="0"/>
            </a:endParaRPr>
          </a:p>
          <a:p>
            <a:r>
              <a:rPr lang="en-GB" sz="1600" b="1" dirty="0" smtClean="0">
                <a:solidFill>
                  <a:srgbClr val="0000CC"/>
                </a:solidFill>
                <a:cs typeface="Arial" charset="0"/>
              </a:rPr>
              <a:t>(stronger effect for PEI). </a:t>
            </a:r>
          </a:p>
        </p:txBody>
      </p:sp>
      <p:graphicFrame>
        <p:nvGraphicFramePr>
          <p:cNvPr id="257090" name="Object 66"/>
          <p:cNvGraphicFramePr>
            <a:graphicFrameLocks noChangeAspect="1"/>
          </p:cNvGraphicFramePr>
          <p:nvPr/>
        </p:nvGraphicFramePr>
        <p:xfrm>
          <a:off x="322263" y="1003301"/>
          <a:ext cx="8137525" cy="3361804"/>
        </p:xfrm>
        <a:graphic>
          <a:graphicData uri="http://schemas.openxmlformats.org/presentationml/2006/ole">
            <p:oleObj spid="_x0000_s287746" name="Graph" r:id="rId4" imgW="3703680" imgH="1769760" progId="">
              <p:embed/>
            </p:oleObj>
          </a:graphicData>
        </a:graphic>
      </p:graphicFrame>
      <p:graphicFrame>
        <p:nvGraphicFramePr>
          <p:cNvPr id="257086" name="Group 62"/>
          <p:cNvGraphicFramePr>
            <a:graphicFrameLocks noGrp="1"/>
          </p:cNvGraphicFramePr>
          <p:nvPr/>
        </p:nvGraphicFramePr>
        <p:xfrm>
          <a:off x="107505" y="4350752"/>
          <a:ext cx="6048672" cy="2318608"/>
        </p:xfrm>
        <a:graphic>
          <a:graphicData uri="http://schemas.openxmlformats.org/drawingml/2006/table">
            <a:tbl>
              <a:tblPr/>
              <a:tblGrid>
                <a:gridCol w="2461846"/>
                <a:gridCol w="844061"/>
                <a:gridCol w="844061"/>
                <a:gridCol w="773723"/>
                <a:gridCol w="1124981"/>
              </a:tblGrid>
              <a:tr h="67304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Sample</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BET (m</a:t>
                      </a:r>
                      <a:r>
                        <a:rPr kumimoji="0" lang="es-ES_tradnl" sz="1400" b="1" i="0" u="none" strike="noStrike" cap="none" normalizeH="0" baseline="30000" dirty="0" smtClean="0">
                          <a:ln>
                            <a:noFill/>
                          </a:ln>
                          <a:solidFill>
                            <a:srgbClr val="000000"/>
                          </a:solidFill>
                          <a:effectLst/>
                          <a:latin typeface="Arial" charset="0"/>
                          <a:ea typeface="Times New Roman" pitchFamily="18" charset="0"/>
                          <a:cs typeface="Arial" charset="0"/>
                        </a:rPr>
                        <a:t>2</a:t>
                      </a: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/g)</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err="1" smtClean="0">
                          <a:ln>
                            <a:noFill/>
                          </a:ln>
                          <a:solidFill>
                            <a:srgbClr val="000000"/>
                          </a:solidFill>
                          <a:effectLst/>
                          <a:latin typeface="Arial" charset="0"/>
                          <a:ea typeface="Times New Roman" pitchFamily="18" charset="0"/>
                          <a:cs typeface="Arial" charset="0"/>
                        </a:rPr>
                        <a:t>Dp</a:t>
                      </a:r>
                      <a:endPar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 (Å)</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err="1" smtClean="0">
                          <a:ln>
                            <a:noFill/>
                          </a:ln>
                          <a:solidFill>
                            <a:srgbClr val="000000"/>
                          </a:solidFill>
                          <a:effectLst/>
                          <a:latin typeface="Arial" charset="0"/>
                          <a:ea typeface="Times New Roman" pitchFamily="18" charset="0"/>
                          <a:cs typeface="Arial" charset="0"/>
                        </a:rPr>
                        <a:t>Vp</a:t>
                      </a:r>
                      <a:endPar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 (cm</a:t>
                      </a:r>
                      <a:r>
                        <a:rPr kumimoji="0" lang="es-ES_tradnl" sz="1400" b="1" i="0" u="none" strike="noStrike" cap="none" normalizeH="0" baseline="30000" dirty="0" smtClean="0">
                          <a:ln>
                            <a:noFill/>
                          </a:ln>
                          <a:solidFill>
                            <a:srgbClr val="000000"/>
                          </a:solidFill>
                          <a:effectLst/>
                          <a:latin typeface="Arial" charset="0"/>
                          <a:ea typeface="Times New Roman" pitchFamily="18" charset="0"/>
                          <a:cs typeface="Arial" charset="0"/>
                        </a:rPr>
                        <a:t>3</a:t>
                      </a: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/g)</a:t>
                      </a:r>
                      <a:endParaRPr kumimoji="0" lang="es-ES" sz="10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 (</a:t>
                      </a:r>
                      <a:r>
                        <a:rPr kumimoji="0" lang="es-ES_tradnl" sz="1400" b="1" i="0" u="none" strike="noStrike" cap="none" normalizeH="0" baseline="0" dirty="0" err="1" smtClean="0">
                          <a:ln>
                            <a:noFill/>
                          </a:ln>
                          <a:solidFill>
                            <a:srgbClr val="000000"/>
                          </a:solidFill>
                          <a:effectLst/>
                          <a:latin typeface="Arial" charset="0"/>
                          <a:ea typeface="Times New Roman" pitchFamily="18" charset="0"/>
                          <a:cs typeface="Arial" charset="0"/>
                        </a:rPr>
                        <a:t>wt</a:t>
                      </a:r>
                      <a:r>
                        <a:rPr kumimoji="0" lang="es-ES_tradnl" sz="1400" b="1" i="0" u="none" strike="noStrike" cap="none" normalizeH="0" baseline="0" dirty="0" smtClean="0">
                          <a:ln>
                            <a:noFill/>
                          </a:ln>
                          <a:solidFill>
                            <a:srgbClr val="000000"/>
                          </a:solidFill>
                          <a:effectLst/>
                          <a:latin typeface="Arial" charset="0"/>
                          <a:ea typeface="Times New Roman" pitchFamily="18" charset="0"/>
                          <a:cs typeface="Arial" charset="0"/>
                        </a:rPr>
                        <a:t>. %)</a:t>
                      </a:r>
                      <a:endParaRPr kumimoji="0" lang="es-ES" sz="1400" b="1" i="0" u="none" strike="noStrike" cap="none" normalizeH="0" baseline="0" dirty="0" smtClean="0">
                        <a:ln>
                          <a:noFill/>
                        </a:ln>
                        <a:solidFill>
                          <a:srgbClr val="000000"/>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14354">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PE-SBA15-e-(N)-6</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228</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118</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tab pos="447675" algn="l"/>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0.66</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rgbClr val="000000"/>
                          </a:solidFill>
                          <a:effectLst/>
                          <a:latin typeface="Arial" charset="0"/>
                          <a:ea typeface="Times New Roman" pitchFamily="18" charset="0"/>
                          <a:cs typeface="Arial" charset="0"/>
                        </a:rPr>
                        <a:t>4.4</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22040">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PE-SBA15-e-PEI (30)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kern="1200" cap="none" normalizeH="0" baseline="0" dirty="0" smtClean="0">
                          <a:ln>
                            <a:noFill/>
                          </a:ln>
                          <a:solidFill>
                            <a:schemeClr val="tx1"/>
                          </a:solidFill>
                          <a:effectLst/>
                          <a:latin typeface="Arial" charset="0"/>
                          <a:ea typeface="Times New Roman" pitchFamily="18" charset="0"/>
                          <a:cs typeface="Arial" charset="0"/>
                        </a:rPr>
                        <a:t>187</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135</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0.63</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9.0</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r>
              <a:tr h="322040">
                <a:tc>
                  <a:txBody>
                    <a:body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es-ES_tradnl" sz="1400" b="1" i="0" u="none" strike="noStrike" cap="none" normalizeH="0" baseline="0" dirty="0" smtClean="0">
                          <a:ln>
                            <a:noFill/>
                          </a:ln>
                          <a:solidFill>
                            <a:srgbClr val="006600"/>
                          </a:solidFill>
                          <a:effectLst/>
                          <a:latin typeface="Arial" charset="0"/>
                          <a:ea typeface="Times New Roman" pitchFamily="18" charset="0"/>
                          <a:cs typeface="Arial" charset="0"/>
                        </a:rPr>
                        <a:t>PE-SBA15-e-(N)-6-PEI (30)</a:t>
                      </a:r>
                      <a:endParaRPr kumimoji="0" lang="es-ES" sz="1400" b="1" i="0" u="none" strike="noStrike" cap="none" normalizeH="0" baseline="0" dirty="0" smtClean="0">
                        <a:ln>
                          <a:noFill/>
                        </a:ln>
                        <a:solidFill>
                          <a:srgbClr val="006600"/>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6600"/>
                          </a:solidFill>
                          <a:effectLst/>
                          <a:latin typeface="Arial" charset="0"/>
                          <a:ea typeface="Times New Roman" pitchFamily="18" charset="0"/>
                          <a:cs typeface="Arial" charset="0"/>
                        </a:rPr>
                        <a:t>38</a:t>
                      </a: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6600"/>
                          </a:solidFill>
                          <a:effectLst/>
                          <a:latin typeface="Arial" charset="0"/>
                          <a:ea typeface="Times New Roman" pitchFamily="18" charset="0"/>
                          <a:cs typeface="Arial" charset="0"/>
                        </a:rPr>
                        <a:t>100</a:t>
                      </a: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6600"/>
                          </a:solidFill>
                          <a:effectLst/>
                          <a:latin typeface="Arial" charset="0"/>
                          <a:ea typeface="Times New Roman" pitchFamily="18" charset="0"/>
                          <a:cs typeface="Arial" charset="0"/>
                        </a:rPr>
                        <a:t>0.12</a:t>
                      </a: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6600"/>
                          </a:solidFill>
                          <a:effectLst/>
                          <a:latin typeface="Arial" charset="0"/>
                          <a:ea typeface="Times New Roman" pitchFamily="18" charset="0"/>
                          <a:cs typeface="Arial" charset="0"/>
                        </a:rPr>
                        <a:t>10.7</a:t>
                      </a: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22040">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PE-SBA15-e-TEPA (30)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221</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132</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0.72</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9.4</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r>
              <a:tr h="359403">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0000CC"/>
                          </a:solidFill>
                          <a:effectLst/>
                          <a:latin typeface="Arial" charset="0"/>
                          <a:ea typeface="Times New Roman" pitchFamily="18" charset="0"/>
                          <a:cs typeface="Arial" charset="0"/>
                        </a:rPr>
                        <a:t>PE-SBA15-e-(N)-6-TEPA (30)</a:t>
                      </a:r>
                      <a:endParaRPr kumimoji="0" lang="es-ES" sz="1400" b="1" i="0" u="none" strike="noStrike" cap="none" normalizeH="0" baseline="0" dirty="0" smtClean="0">
                        <a:ln>
                          <a:noFill/>
                        </a:ln>
                        <a:solidFill>
                          <a:srgbClr val="0000CC"/>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00CC"/>
                          </a:solidFill>
                          <a:effectLst/>
                          <a:latin typeface="Arial" charset="0"/>
                          <a:ea typeface="Times New Roman" pitchFamily="18" charset="0"/>
                          <a:cs typeface="Arial" charset="0"/>
                        </a:rPr>
                        <a:t>80</a:t>
                      </a: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00CC"/>
                          </a:solidFill>
                          <a:effectLst/>
                          <a:latin typeface="Arial" charset="0"/>
                          <a:ea typeface="Times New Roman" pitchFamily="18" charset="0"/>
                          <a:cs typeface="Arial" charset="0"/>
                        </a:rPr>
                        <a:t>97</a:t>
                      </a: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00CC"/>
                          </a:solidFill>
                          <a:effectLst/>
                          <a:latin typeface="Arial" charset="0"/>
                          <a:ea typeface="Times New Roman" pitchFamily="18" charset="0"/>
                          <a:cs typeface="Arial" charset="0"/>
                        </a:rPr>
                        <a:t>0.23</a:t>
                      </a: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00CC"/>
                          </a:solidFill>
                          <a:effectLst/>
                          <a:latin typeface="Arial" charset="0"/>
                          <a:ea typeface="Times New Roman" pitchFamily="18" charset="0"/>
                          <a:cs typeface="Arial" charset="0"/>
                        </a:rPr>
                        <a:t>11.1</a:t>
                      </a: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257087" name="Rectangle 136"/>
          <p:cNvSpPr>
            <a:spLocks noChangeArrowheads="1"/>
          </p:cNvSpPr>
          <p:nvPr/>
        </p:nvSpPr>
        <p:spPr bwMode="auto">
          <a:xfrm>
            <a:off x="5364088" y="5404107"/>
            <a:ext cx="568325" cy="576262"/>
          </a:xfrm>
          <a:prstGeom prst="rect">
            <a:avLst/>
          </a:prstGeom>
          <a:noFill/>
          <a:ln w="28575">
            <a:solidFill>
              <a:srgbClr val="FF0000"/>
            </a:solidFill>
            <a:miter lim="800000"/>
            <a:headEnd/>
            <a:tailEnd/>
          </a:ln>
        </p:spPr>
        <p:txBody>
          <a:bodyPr wrap="none" anchor="ctr"/>
          <a:lstStyle/>
          <a:p>
            <a:endParaRPr lang="en-US"/>
          </a:p>
        </p:txBody>
      </p:sp>
      <p:sp>
        <p:nvSpPr>
          <p:cNvPr id="257088" name="Rectangle 137"/>
          <p:cNvSpPr>
            <a:spLocks noChangeArrowheads="1"/>
          </p:cNvSpPr>
          <p:nvPr/>
        </p:nvSpPr>
        <p:spPr bwMode="auto">
          <a:xfrm>
            <a:off x="5364088" y="6057131"/>
            <a:ext cx="568325" cy="579447"/>
          </a:xfrm>
          <a:prstGeom prst="rect">
            <a:avLst/>
          </a:prstGeom>
          <a:noFill/>
          <a:ln w="28575">
            <a:solidFill>
              <a:srgbClr val="FF0000"/>
            </a:solidFill>
            <a:miter lim="800000"/>
            <a:headEnd/>
            <a:tailEnd/>
          </a:ln>
        </p:spPr>
        <p:txBody>
          <a:bodyPr wrap="none" anchor="ctr"/>
          <a:lstStyle/>
          <a:p>
            <a:endParaRPr lang="en-US"/>
          </a:p>
        </p:txBody>
      </p:sp>
      <p:sp>
        <p:nvSpPr>
          <p:cNvPr id="17" name="Text Box 58"/>
          <p:cNvSpPr txBox="1">
            <a:spLocks noChangeArrowheads="1"/>
          </p:cNvSpPr>
          <p:nvPr/>
        </p:nvSpPr>
        <p:spPr bwMode="auto">
          <a:xfrm>
            <a:off x="271412" y="190962"/>
            <a:ext cx="8872588" cy="861774"/>
          </a:xfrm>
          <a:prstGeom prst="rect">
            <a:avLst/>
          </a:prstGeom>
          <a:noFill/>
          <a:ln w="9525">
            <a:noFill/>
            <a:miter lim="800000"/>
            <a:headEnd/>
            <a:tailEnd/>
          </a:ln>
        </p:spPr>
        <p:txBody>
          <a:bodyPr wrap="square">
            <a:spAutoFit/>
          </a:bodyPr>
          <a:lstStyle/>
          <a:p>
            <a:pPr>
              <a:spcBef>
                <a:spcPct val="50000"/>
              </a:spcBef>
            </a:pPr>
            <a:r>
              <a:rPr lang="es-ES" sz="2000" b="1" dirty="0" smtClean="0">
                <a:solidFill>
                  <a:srgbClr val="C00000"/>
                </a:solidFill>
                <a:cs typeface="Arial" charset="0"/>
              </a:rPr>
              <a:t>PE-</a:t>
            </a:r>
            <a:r>
              <a:rPr lang="es-ES" sz="2000" b="1" dirty="0" err="1" smtClean="0">
                <a:solidFill>
                  <a:srgbClr val="C00000"/>
                </a:solidFill>
                <a:cs typeface="Arial" charset="0"/>
              </a:rPr>
              <a:t>SBA</a:t>
            </a:r>
            <a:r>
              <a:rPr lang="es-ES" sz="2000" b="1" dirty="0" smtClean="0">
                <a:solidFill>
                  <a:srgbClr val="C00000"/>
                </a:solidFill>
                <a:cs typeface="Arial" charset="0"/>
              </a:rPr>
              <a:t>-15 </a:t>
            </a:r>
            <a:r>
              <a:rPr lang="es-ES" sz="2000" b="1" u="sng" dirty="0" err="1" smtClean="0">
                <a:cs typeface="Arial" charset="0"/>
              </a:rPr>
              <a:t>Double</a:t>
            </a:r>
            <a:r>
              <a:rPr lang="es-ES" sz="2000" b="1" u="sng" dirty="0" smtClean="0">
                <a:cs typeface="Arial" charset="0"/>
              </a:rPr>
              <a:t> </a:t>
            </a:r>
            <a:r>
              <a:rPr lang="es-ES" sz="2000" b="1" u="sng" dirty="0" err="1" smtClean="0">
                <a:cs typeface="Arial" charset="0"/>
              </a:rPr>
              <a:t>functionalization</a:t>
            </a:r>
            <a:r>
              <a:rPr lang="es-ES" sz="2000" b="1" u="sng" dirty="0" smtClean="0">
                <a:cs typeface="Arial" charset="0"/>
              </a:rPr>
              <a:t> </a:t>
            </a:r>
            <a:r>
              <a:rPr lang="es-ES" sz="2000" b="1" dirty="0" smtClean="0">
                <a:cs typeface="Arial" charset="0"/>
              </a:rPr>
              <a:t>: </a:t>
            </a:r>
          </a:p>
          <a:p>
            <a:pPr>
              <a:spcBef>
                <a:spcPct val="50000"/>
              </a:spcBef>
            </a:pPr>
            <a:r>
              <a:rPr lang="es-ES" sz="2000" b="1" dirty="0" smtClean="0">
                <a:cs typeface="Arial" charset="0"/>
              </a:rPr>
              <a:t>AP (N) </a:t>
            </a:r>
            <a:r>
              <a:rPr lang="es-ES" sz="2000" b="1" dirty="0" err="1" smtClean="0">
                <a:cs typeface="Arial" charset="0"/>
              </a:rPr>
              <a:t>grafting</a:t>
            </a:r>
            <a:r>
              <a:rPr lang="es-ES" sz="2000" b="1" dirty="0" smtClean="0">
                <a:cs typeface="Arial" charset="0"/>
              </a:rPr>
              <a:t> + </a:t>
            </a:r>
            <a:r>
              <a:rPr lang="es-ES" sz="2000" b="1" dirty="0" err="1" smtClean="0">
                <a:cs typeface="Arial" charset="0"/>
              </a:rPr>
              <a:t>TEPA</a:t>
            </a:r>
            <a:r>
              <a:rPr lang="es-ES" sz="2000" b="1" dirty="0" smtClean="0">
                <a:cs typeface="Arial" charset="0"/>
              </a:rPr>
              <a:t>/</a:t>
            </a:r>
            <a:r>
              <a:rPr lang="es-ES" sz="2000" b="1" dirty="0" err="1" smtClean="0">
                <a:cs typeface="Arial" charset="0"/>
              </a:rPr>
              <a:t>PEI</a:t>
            </a:r>
            <a:r>
              <a:rPr lang="es-ES" sz="2000" b="1" dirty="0" smtClean="0">
                <a:cs typeface="Arial" charset="0"/>
              </a:rPr>
              <a:t> </a:t>
            </a:r>
            <a:r>
              <a:rPr lang="es-ES" sz="2000" b="1" dirty="0" err="1" smtClean="0">
                <a:cs typeface="Arial" charset="0"/>
              </a:rPr>
              <a:t>impregnation</a:t>
            </a:r>
            <a:r>
              <a:rPr lang="es-ES" sz="2000" b="1" dirty="0" smtClean="0">
                <a:cs typeface="Arial" charset="0"/>
              </a:rPr>
              <a:t>  </a:t>
            </a:r>
            <a:r>
              <a:rPr lang="es-ES" sz="2000" dirty="0" smtClean="0">
                <a:cs typeface="Arial" charset="0"/>
              </a:rPr>
              <a:t>(1)</a:t>
            </a:r>
            <a:endParaRPr lang="es-ES" sz="2000" dirty="0">
              <a:solidFill>
                <a:srgbClr val="000099"/>
              </a:solidFill>
              <a:cs typeface="Arial" charset="0"/>
            </a:endParaRPr>
          </a:p>
        </p:txBody>
      </p:sp>
      <p:sp>
        <p:nvSpPr>
          <p:cNvPr id="18" name="17 Rectángulo"/>
          <p:cNvSpPr/>
          <p:nvPr/>
        </p:nvSpPr>
        <p:spPr>
          <a:xfrm>
            <a:off x="7740352" y="6381328"/>
            <a:ext cx="1403648" cy="476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8 Rectángulo"/>
          <p:cNvSpPr/>
          <p:nvPr/>
        </p:nvSpPr>
        <p:spPr>
          <a:xfrm>
            <a:off x="2771800" y="5675762"/>
            <a:ext cx="2304256" cy="288032"/>
          </a:xfrm>
          <a:prstGeom prst="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Rectángulo"/>
          <p:cNvSpPr/>
          <p:nvPr/>
        </p:nvSpPr>
        <p:spPr>
          <a:xfrm>
            <a:off x="2771800" y="6338348"/>
            <a:ext cx="2304256" cy="302546"/>
          </a:xfrm>
          <a:prstGeom prst="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23 CuadroTexto"/>
          <p:cNvSpPr txBox="1"/>
          <p:nvPr/>
        </p:nvSpPr>
        <p:spPr>
          <a:xfrm>
            <a:off x="6816404" y="5633372"/>
            <a:ext cx="2191626" cy="1107996"/>
          </a:xfrm>
          <a:prstGeom prst="rect">
            <a:avLst/>
          </a:prstGeom>
          <a:noFill/>
        </p:spPr>
        <p:txBody>
          <a:bodyPr wrap="none" rtlCol="0">
            <a:spAutoFit/>
          </a:bodyPr>
          <a:lstStyle/>
          <a:p>
            <a:r>
              <a:rPr lang="en-GB" sz="1600" b="1" dirty="0" smtClean="0">
                <a:solidFill>
                  <a:srgbClr val="FF0000"/>
                </a:solidFill>
                <a:cs typeface="Arial" charset="0"/>
              </a:rPr>
              <a:t>N content  increases</a:t>
            </a:r>
          </a:p>
          <a:p>
            <a:r>
              <a:rPr lang="en-GB" sz="1600" b="1" dirty="0" smtClean="0">
                <a:solidFill>
                  <a:srgbClr val="FF0000"/>
                </a:solidFill>
                <a:cs typeface="Arial" charset="0"/>
              </a:rPr>
              <a:t>due to the double </a:t>
            </a:r>
          </a:p>
          <a:p>
            <a:r>
              <a:rPr lang="en-GB" sz="1600" b="1" dirty="0" err="1" smtClean="0">
                <a:solidFill>
                  <a:srgbClr val="FF0000"/>
                </a:solidFill>
                <a:cs typeface="Arial" charset="0"/>
              </a:rPr>
              <a:t>functionalization</a:t>
            </a:r>
            <a:endParaRPr lang="en-GB" sz="1600" b="1" dirty="0" smtClean="0">
              <a:solidFill>
                <a:srgbClr val="FF0000"/>
              </a:solidFill>
              <a:cs typeface="Arial" charset="0"/>
            </a:endParaRPr>
          </a:p>
          <a:p>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70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708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708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57087" grpId="0" animBg="1"/>
      <p:bldP spid="257088" grpId="0" animBg="1"/>
      <p:bldP spid="19" grpId="0" animBg="1"/>
      <p:bldP spid="20" grpId="0" animBg="1"/>
      <p:bldP spid="2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23 Rectángulo"/>
          <p:cNvSpPr/>
          <p:nvPr/>
        </p:nvSpPr>
        <p:spPr>
          <a:xfrm>
            <a:off x="7740352" y="6395280"/>
            <a:ext cx="1403648" cy="404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Text Box 71"/>
          <p:cNvSpPr txBox="1">
            <a:spLocks noChangeArrowheads="1"/>
          </p:cNvSpPr>
          <p:nvPr/>
        </p:nvSpPr>
        <p:spPr bwMode="auto">
          <a:xfrm>
            <a:off x="4546104" y="6505599"/>
            <a:ext cx="4562400" cy="307777"/>
          </a:xfrm>
          <a:prstGeom prst="rect">
            <a:avLst/>
          </a:prstGeom>
          <a:noFill/>
          <a:ln w="9525">
            <a:noFill/>
            <a:miter lim="800000"/>
            <a:headEnd/>
            <a:tailEnd/>
          </a:ln>
        </p:spPr>
        <p:txBody>
          <a:bodyPr wrap="square">
            <a:spAutoFit/>
          </a:bodyPr>
          <a:lstStyle/>
          <a:p>
            <a:pPr algn="ctr"/>
            <a:r>
              <a:rPr lang="en-US" sz="1400" b="1" dirty="0">
                <a:solidFill>
                  <a:srgbClr val="CC0000"/>
                </a:solidFill>
              </a:rPr>
              <a:t>Sanz et al. </a:t>
            </a:r>
            <a:r>
              <a:rPr lang="en-US" sz="1400" b="1" i="1" dirty="0">
                <a:solidFill>
                  <a:srgbClr val="CC0000"/>
                </a:solidFill>
              </a:rPr>
              <a:t>J. Mater. Chem. </a:t>
            </a:r>
            <a:r>
              <a:rPr lang="en-US" sz="1400" b="1" i="1" dirty="0" smtClean="0">
                <a:solidFill>
                  <a:srgbClr val="CC0000"/>
                </a:solidFill>
              </a:rPr>
              <a:t>A </a:t>
            </a:r>
            <a:r>
              <a:rPr lang="en-US" sz="1400" b="1" dirty="0" smtClean="0">
                <a:solidFill>
                  <a:srgbClr val="CC0000"/>
                </a:solidFill>
              </a:rPr>
              <a:t>1 </a:t>
            </a:r>
            <a:r>
              <a:rPr lang="en-US" sz="1400" b="1" dirty="0">
                <a:solidFill>
                  <a:srgbClr val="CC0000"/>
                </a:solidFill>
              </a:rPr>
              <a:t>(2013) 1956-1962</a:t>
            </a:r>
          </a:p>
        </p:txBody>
      </p:sp>
      <p:sp>
        <p:nvSpPr>
          <p:cNvPr id="17" name="CuadroTexto 13"/>
          <p:cNvSpPr txBox="1"/>
          <p:nvPr/>
        </p:nvSpPr>
        <p:spPr>
          <a:xfrm>
            <a:off x="467544" y="4509120"/>
            <a:ext cx="4320480" cy="2031325"/>
          </a:xfrm>
          <a:prstGeom prst="rect">
            <a:avLst/>
          </a:prstGeom>
          <a:noFill/>
        </p:spPr>
        <p:txBody>
          <a:bodyPr wrap="square">
            <a:spAutoFit/>
          </a:bodyPr>
          <a:lstStyle/>
          <a:p>
            <a:pPr algn="ctr" fontAlgn="auto">
              <a:spcBef>
                <a:spcPts val="0"/>
              </a:spcBef>
              <a:spcAft>
                <a:spcPts val="0"/>
              </a:spcAft>
              <a:defRPr/>
            </a:pPr>
            <a:r>
              <a:rPr lang="es-ES_tradnl" b="1" kern="0" dirty="0" err="1" smtClean="0">
                <a:solidFill>
                  <a:srgbClr val="0000CC"/>
                </a:solidFill>
                <a:latin typeface="Arial" pitchFamily="34" charset="0"/>
                <a:cs typeface="Arial" pitchFamily="34" charset="0"/>
              </a:rPr>
              <a:t>There</a:t>
            </a:r>
            <a:r>
              <a:rPr lang="es-ES_tradnl" b="1" kern="0" dirty="0" smtClean="0">
                <a:solidFill>
                  <a:srgbClr val="0000CC"/>
                </a:solidFill>
                <a:latin typeface="Arial" pitchFamily="34" charset="0"/>
                <a:cs typeface="Arial" pitchFamily="34" charset="0"/>
              </a:rPr>
              <a:t> </a:t>
            </a:r>
            <a:r>
              <a:rPr lang="es-ES_tradnl" b="1" kern="0" dirty="0" err="1" smtClean="0">
                <a:solidFill>
                  <a:srgbClr val="0000CC"/>
                </a:solidFill>
                <a:latin typeface="Arial" pitchFamily="34" charset="0"/>
                <a:cs typeface="Arial" pitchFamily="34" charset="0"/>
              </a:rPr>
              <a:t>is</a:t>
            </a:r>
            <a:r>
              <a:rPr lang="es-ES_tradnl" b="1" kern="0" dirty="0" smtClean="0">
                <a:solidFill>
                  <a:srgbClr val="0000CC"/>
                </a:solidFill>
                <a:latin typeface="Arial" pitchFamily="34" charset="0"/>
                <a:cs typeface="Arial" pitchFamily="34" charset="0"/>
              </a:rPr>
              <a:t> a </a:t>
            </a:r>
            <a:r>
              <a:rPr lang="es-ES_tradnl" b="1" kern="0" dirty="0" err="1" smtClean="0">
                <a:solidFill>
                  <a:srgbClr val="0000CC"/>
                </a:solidFill>
                <a:latin typeface="Arial" pitchFamily="34" charset="0"/>
                <a:cs typeface="Arial" pitchFamily="34" charset="0"/>
              </a:rPr>
              <a:t>better</a:t>
            </a:r>
            <a:r>
              <a:rPr lang="es-ES_tradnl" b="1" kern="0" dirty="0" smtClean="0">
                <a:solidFill>
                  <a:srgbClr val="0000CC"/>
                </a:solidFill>
                <a:latin typeface="Arial" pitchFamily="34" charset="0"/>
                <a:cs typeface="Arial" pitchFamily="34" charset="0"/>
              </a:rPr>
              <a:t> </a:t>
            </a:r>
            <a:r>
              <a:rPr lang="es-ES_tradnl" b="1" kern="0" dirty="0" err="1" smtClean="0">
                <a:solidFill>
                  <a:srgbClr val="0000CC"/>
                </a:solidFill>
                <a:latin typeface="Arial" pitchFamily="34" charset="0"/>
                <a:cs typeface="Arial" pitchFamily="34" charset="0"/>
              </a:rPr>
              <a:t>accesibility</a:t>
            </a:r>
            <a:r>
              <a:rPr lang="es-ES_tradnl" b="1" kern="0" dirty="0" smtClean="0">
                <a:solidFill>
                  <a:srgbClr val="0000CC"/>
                </a:solidFill>
                <a:latin typeface="Arial" pitchFamily="34" charset="0"/>
                <a:cs typeface="Arial" pitchFamily="34" charset="0"/>
              </a:rPr>
              <a:t> of </a:t>
            </a:r>
            <a:r>
              <a:rPr lang="es-ES_tradnl" b="1" kern="0" dirty="0" err="1" smtClean="0">
                <a:solidFill>
                  <a:srgbClr val="0000CC"/>
                </a:solidFill>
                <a:latin typeface="Arial" pitchFamily="34" charset="0"/>
                <a:cs typeface="Arial" pitchFamily="34" charset="0"/>
              </a:rPr>
              <a:t>CO2</a:t>
            </a:r>
            <a:endParaRPr lang="es-ES_tradnl" b="1" kern="0" dirty="0" smtClean="0">
              <a:solidFill>
                <a:srgbClr val="0000CC"/>
              </a:solidFill>
              <a:latin typeface="Arial" pitchFamily="34" charset="0"/>
              <a:cs typeface="Arial" pitchFamily="34" charset="0"/>
            </a:endParaRPr>
          </a:p>
          <a:p>
            <a:pPr algn="ctr" fontAlgn="auto">
              <a:spcBef>
                <a:spcPts val="0"/>
              </a:spcBef>
              <a:spcAft>
                <a:spcPts val="0"/>
              </a:spcAft>
              <a:defRPr/>
            </a:pPr>
            <a:r>
              <a:rPr lang="es-ES_tradnl" b="1" kern="0" dirty="0" smtClean="0">
                <a:solidFill>
                  <a:srgbClr val="0000CC"/>
                </a:solidFill>
                <a:latin typeface="Arial" pitchFamily="34" charset="0"/>
                <a:cs typeface="Arial" pitchFamily="34" charset="0"/>
              </a:rPr>
              <a:t> </a:t>
            </a:r>
            <a:r>
              <a:rPr lang="es-ES_tradnl" b="1" kern="0" dirty="0" err="1" smtClean="0">
                <a:solidFill>
                  <a:srgbClr val="0000CC"/>
                </a:solidFill>
                <a:latin typeface="Arial" pitchFamily="34" charset="0"/>
                <a:cs typeface="Arial" pitchFamily="34" charset="0"/>
              </a:rPr>
              <a:t>to</a:t>
            </a:r>
            <a:r>
              <a:rPr lang="es-ES_tradnl" b="1" kern="0" dirty="0" smtClean="0">
                <a:solidFill>
                  <a:srgbClr val="0000CC"/>
                </a:solidFill>
                <a:latin typeface="Arial" pitchFamily="34" charset="0"/>
                <a:cs typeface="Arial" pitchFamily="34" charset="0"/>
              </a:rPr>
              <a:t> </a:t>
            </a:r>
            <a:r>
              <a:rPr lang="es-ES_tradnl" b="1" kern="0" dirty="0" err="1" smtClean="0">
                <a:solidFill>
                  <a:srgbClr val="0000CC"/>
                </a:solidFill>
                <a:latin typeface="Arial" pitchFamily="34" charset="0"/>
                <a:cs typeface="Arial" pitchFamily="34" charset="0"/>
              </a:rPr>
              <a:t>neighbour</a:t>
            </a:r>
            <a:r>
              <a:rPr lang="es-ES_tradnl" b="1" kern="0" dirty="0" smtClean="0">
                <a:solidFill>
                  <a:srgbClr val="0000CC"/>
                </a:solidFill>
                <a:latin typeface="Arial" pitchFamily="34" charset="0"/>
                <a:cs typeface="Arial" pitchFamily="34" charset="0"/>
              </a:rPr>
              <a:t> amino </a:t>
            </a:r>
            <a:r>
              <a:rPr lang="es-ES_tradnl" b="1" kern="0" dirty="0" err="1" smtClean="0">
                <a:solidFill>
                  <a:srgbClr val="0000CC"/>
                </a:solidFill>
                <a:latin typeface="Arial" pitchFamily="34" charset="0"/>
                <a:cs typeface="Arial" pitchFamily="34" charset="0"/>
              </a:rPr>
              <a:t>groups</a:t>
            </a:r>
            <a:r>
              <a:rPr lang="es-ES_tradnl" b="1" kern="0" dirty="0" smtClean="0">
                <a:solidFill>
                  <a:srgbClr val="0000CC"/>
                </a:solidFill>
                <a:latin typeface="Arial" pitchFamily="34" charset="0"/>
                <a:cs typeface="Arial" pitchFamily="34" charset="0"/>
              </a:rPr>
              <a:t>, </a:t>
            </a:r>
            <a:r>
              <a:rPr lang="es-ES_tradnl" b="1" kern="0" dirty="0" err="1" smtClean="0">
                <a:solidFill>
                  <a:srgbClr val="0000CC"/>
                </a:solidFill>
                <a:latin typeface="Arial" pitchFamily="34" charset="0"/>
                <a:cs typeface="Arial" pitchFamily="34" charset="0"/>
              </a:rPr>
              <a:t>which</a:t>
            </a:r>
            <a:endParaRPr lang="es-ES_tradnl" b="1" kern="0" dirty="0" smtClean="0">
              <a:solidFill>
                <a:srgbClr val="0000CC"/>
              </a:solidFill>
              <a:latin typeface="Arial" pitchFamily="34" charset="0"/>
              <a:cs typeface="Arial" pitchFamily="34" charset="0"/>
            </a:endParaRPr>
          </a:p>
          <a:p>
            <a:pPr algn="ctr" fontAlgn="auto">
              <a:spcBef>
                <a:spcPts val="0"/>
              </a:spcBef>
              <a:spcAft>
                <a:spcPts val="0"/>
              </a:spcAft>
              <a:defRPr/>
            </a:pPr>
            <a:r>
              <a:rPr lang="es-ES_tradnl" b="1" kern="0" dirty="0" err="1" smtClean="0">
                <a:solidFill>
                  <a:srgbClr val="0000CC"/>
                </a:solidFill>
                <a:latin typeface="Arial" pitchFamily="34" charset="0"/>
                <a:cs typeface="Arial" pitchFamily="34" charset="0"/>
              </a:rPr>
              <a:t>improves</a:t>
            </a:r>
            <a:r>
              <a:rPr lang="es-ES_tradnl" b="1" kern="0" dirty="0" smtClean="0">
                <a:solidFill>
                  <a:srgbClr val="0000CC"/>
                </a:solidFill>
                <a:latin typeface="Arial" pitchFamily="34" charset="0"/>
                <a:cs typeface="Arial" pitchFamily="34" charset="0"/>
              </a:rPr>
              <a:t> </a:t>
            </a:r>
            <a:r>
              <a:rPr lang="es-ES_tradnl" b="1" kern="0" dirty="0" err="1" smtClean="0">
                <a:solidFill>
                  <a:srgbClr val="0000CC"/>
                </a:solidFill>
                <a:latin typeface="Arial" pitchFamily="34" charset="0"/>
                <a:cs typeface="Arial" pitchFamily="34" charset="0"/>
              </a:rPr>
              <a:t>carbamate</a:t>
            </a:r>
            <a:r>
              <a:rPr lang="es-ES_tradnl" b="1" kern="0" dirty="0" smtClean="0">
                <a:solidFill>
                  <a:srgbClr val="0000CC"/>
                </a:solidFill>
                <a:latin typeface="Arial" pitchFamily="34" charset="0"/>
                <a:cs typeface="Arial" pitchFamily="34" charset="0"/>
              </a:rPr>
              <a:t> </a:t>
            </a:r>
            <a:r>
              <a:rPr lang="es-ES_tradnl" b="1" kern="0" dirty="0" err="1" smtClean="0">
                <a:solidFill>
                  <a:srgbClr val="0000CC"/>
                </a:solidFill>
                <a:latin typeface="Arial" pitchFamily="34" charset="0"/>
                <a:cs typeface="Arial" pitchFamily="34" charset="0"/>
              </a:rPr>
              <a:t>formation</a:t>
            </a:r>
            <a:endParaRPr lang="es-ES_tradnl" b="1" kern="0" dirty="0" smtClean="0">
              <a:solidFill>
                <a:srgbClr val="0000CC"/>
              </a:solidFill>
              <a:latin typeface="Arial" pitchFamily="34" charset="0"/>
              <a:cs typeface="Arial" pitchFamily="34" charset="0"/>
            </a:endParaRPr>
          </a:p>
          <a:p>
            <a:pPr algn="ctr" fontAlgn="auto">
              <a:spcBef>
                <a:spcPts val="0"/>
              </a:spcBef>
              <a:spcAft>
                <a:spcPts val="0"/>
              </a:spcAft>
              <a:defRPr/>
            </a:pPr>
            <a:r>
              <a:rPr lang="es-ES_tradnl" b="1" kern="0" dirty="0" smtClean="0">
                <a:solidFill>
                  <a:srgbClr val="0000CC"/>
                </a:solidFill>
                <a:latin typeface="Arial" pitchFamily="34" charset="0"/>
                <a:cs typeface="Arial" pitchFamily="34" charset="0"/>
              </a:rPr>
              <a:t> and </a:t>
            </a:r>
            <a:r>
              <a:rPr lang="es-ES_tradnl" b="1" kern="0" dirty="0" err="1" smtClean="0">
                <a:solidFill>
                  <a:srgbClr val="0000CC"/>
                </a:solidFill>
                <a:latin typeface="Arial" pitchFamily="34" charset="0"/>
                <a:cs typeface="Arial" pitchFamily="34" charset="0"/>
              </a:rPr>
              <a:t>therefore</a:t>
            </a:r>
            <a:r>
              <a:rPr lang="es-ES_tradnl" b="1" kern="0" dirty="0" smtClean="0">
                <a:solidFill>
                  <a:srgbClr val="0000CC"/>
                </a:solidFill>
                <a:latin typeface="Arial" pitchFamily="34" charset="0"/>
                <a:cs typeface="Arial" pitchFamily="34" charset="0"/>
              </a:rPr>
              <a:t> </a:t>
            </a:r>
            <a:r>
              <a:rPr lang="es-ES_tradnl" b="1" kern="0" dirty="0" err="1" smtClean="0">
                <a:solidFill>
                  <a:srgbClr val="0000CC"/>
                </a:solidFill>
                <a:latin typeface="Arial" pitchFamily="34" charset="0"/>
                <a:cs typeface="Arial" pitchFamily="34" charset="0"/>
              </a:rPr>
              <a:t>CO2</a:t>
            </a:r>
            <a:r>
              <a:rPr lang="es-ES_tradnl" b="1" kern="0" dirty="0" smtClean="0">
                <a:solidFill>
                  <a:srgbClr val="0000CC"/>
                </a:solidFill>
                <a:latin typeface="Arial" pitchFamily="34" charset="0"/>
                <a:cs typeface="Arial" pitchFamily="34" charset="0"/>
              </a:rPr>
              <a:t> </a:t>
            </a:r>
            <a:r>
              <a:rPr lang="es-ES_tradnl" b="1" kern="0" dirty="0" err="1" smtClean="0">
                <a:solidFill>
                  <a:srgbClr val="0000CC"/>
                </a:solidFill>
                <a:latin typeface="Arial" pitchFamily="34" charset="0"/>
                <a:cs typeface="Arial" pitchFamily="34" charset="0"/>
              </a:rPr>
              <a:t>adsorption</a:t>
            </a:r>
            <a:r>
              <a:rPr lang="es-ES_tradnl" b="1" kern="0" dirty="0" smtClean="0">
                <a:solidFill>
                  <a:srgbClr val="0000CC"/>
                </a:solidFill>
                <a:latin typeface="Arial" pitchFamily="34" charset="0"/>
                <a:cs typeface="Arial" pitchFamily="34" charset="0"/>
              </a:rPr>
              <a:t>.  </a:t>
            </a:r>
          </a:p>
          <a:p>
            <a:pPr algn="ctr" fontAlgn="auto">
              <a:spcBef>
                <a:spcPts val="0"/>
              </a:spcBef>
              <a:spcAft>
                <a:spcPts val="0"/>
              </a:spcAft>
              <a:defRPr/>
            </a:pPr>
            <a:r>
              <a:rPr lang="es-ES_tradnl" b="1" kern="0" dirty="0" err="1" smtClean="0">
                <a:solidFill>
                  <a:srgbClr val="0000CC"/>
                </a:solidFill>
                <a:latin typeface="Arial" pitchFamily="34" charset="0"/>
                <a:cs typeface="Arial" pitchFamily="34" charset="0"/>
              </a:rPr>
              <a:t>This</a:t>
            </a:r>
            <a:r>
              <a:rPr lang="es-ES_tradnl" b="1" kern="0" dirty="0" smtClean="0">
                <a:solidFill>
                  <a:srgbClr val="0000CC"/>
                </a:solidFill>
                <a:latin typeface="Arial" pitchFamily="34" charset="0"/>
                <a:cs typeface="Arial" pitchFamily="34" charset="0"/>
              </a:rPr>
              <a:t> </a:t>
            </a:r>
            <a:r>
              <a:rPr lang="es-ES_tradnl" b="1" kern="0" dirty="0" err="1" smtClean="0">
                <a:solidFill>
                  <a:srgbClr val="0000CC"/>
                </a:solidFill>
                <a:latin typeface="Arial" pitchFamily="34" charset="0"/>
                <a:cs typeface="Arial" pitchFamily="34" charset="0"/>
              </a:rPr>
              <a:t>is</a:t>
            </a:r>
            <a:r>
              <a:rPr lang="es-ES_tradnl" b="1" kern="0" dirty="0" smtClean="0">
                <a:solidFill>
                  <a:srgbClr val="0000CC"/>
                </a:solidFill>
                <a:latin typeface="Arial" pitchFamily="34" charset="0"/>
                <a:cs typeface="Arial" pitchFamily="34" charset="0"/>
              </a:rPr>
              <a:t> </a:t>
            </a:r>
            <a:r>
              <a:rPr lang="es-ES_tradnl" b="1" kern="0" dirty="0" err="1" smtClean="0">
                <a:solidFill>
                  <a:srgbClr val="0000CC"/>
                </a:solidFill>
                <a:latin typeface="Arial" pitchFamily="34" charset="0"/>
                <a:cs typeface="Arial" pitchFamily="34" charset="0"/>
              </a:rPr>
              <a:t>due</a:t>
            </a:r>
            <a:r>
              <a:rPr lang="es-ES_tradnl" b="1" kern="0" dirty="0" smtClean="0">
                <a:solidFill>
                  <a:srgbClr val="0000CC"/>
                </a:solidFill>
                <a:latin typeface="Arial" pitchFamily="34" charset="0"/>
                <a:cs typeface="Arial" pitchFamily="34" charset="0"/>
              </a:rPr>
              <a:t> </a:t>
            </a:r>
            <a:r>
              <a:rPr lang="es-ES_tradnl" b="1" kern="0" dirty="0" err="1" smtClean="0">
                <a:solidFill>
                  <a:srgbClr val="0000CC"/>
                </a:solidFill>
                <a:latin typeface="Arial" pitchFamily="34" charset="0"/>
                <a:cs typeface="Arial" pitchFamily="34" charset="0"/>
              </a:rPr>
              <a:t>to</a:t>
            </a:r>
            <a:r>
              <a:rPr lang="es-ES_tradnl" b="1" kern="0" dirty="0" smtClean="0">
                <a:solidFill>
                  <a:srgbClr val="0000CC"/>
                </a:solidFill>
                <a:latin typeface="Arial" pitchFamily="34" charset="0"/>
                <a:cs typeface="Arial" pitchFamily="34" charset="0"/>
              </a:rPr>
              <a:t> a </a:t>
            </a:r>
            <a:r>
              <a:rPr lang="es-ES_tradnl" b="1" kern="0" dirty="0" err="1" smtClean="0">
                <a:solidFill>
                  <a:srgbClr val="0000CC"/>
                </a:solidFill>
                <a:latin typeface="Arial" pitchFamily="34" charset="0"/>
                <a:cs typeface="Arial" pitchFamily="34" charset="0"/>
              </a:rPr>
              <a:t>better</a:t>
            </a:r>
            <a:r>
              <a:rPr lang="es-ES_tradnl" b="1" kern="0" dirty="0" smtClean="0">
                <a:solidFill>
                  <a:srgbClr val="0000CC"/>
                </a:solidFill>
                <a:latin typeface="Arial" pitchFamily="34" charset="0"/>
                <a:cs typeface="Arial" pitchFamily="34" charset="0"/>
              </a:rPr>
              <a:t> </a:t>
            </a:r>
            <a:r>
              <a:rPr lang="es-ES_tradnl" b="1" kern="0" dirty="0" err="1" smtClean="0">
                <a:solidFill>
                  <a:srgbClr val="0000CC"/>
                </a:solidFill>
                <a:latin typeface="Arial" pitchFamily="34" charset="0"/>
                <a:cs typeface="Arial" pitchFamily="34" charset="0"/>
              </a:rPr>
              <a:t>dispersion</a:t>
            </a:r>
            <a:r>
              <a:rPr lang="es-ES_tradnl" b="1" kern="0" dirty="0" smtClean="0">
                <a:solidFill>
                  <a:srgbClr val="0000CC"/>
                </a:solidFill>
                <a:latin typeface="Arial" pitchFamily="34" charset="0"/>
                <a:cs typeface="Arial" pitchFamily="34" charset="0"/>
              </a:rPr>
              <a:t> and </a:t>
            </a:r>
            <a:r>
              <a:rPr lang="es-ES_tradnl" b="1" kern="0" dirty="0" err="1" smtClean="0">
                <a:solidFill>
                  <a:srgbClr val="0000CC"/>
                </a:solidFill>
                <a:latin typeface="Arial" pitchFamily="34" charset="0"/>
                <a:cs typeface="Arial" pitchFamily="34" charset="0"/>
              </a:rPr>
              <a:t>enhanced</a:t>
            </a:r>
            <a:r>
              <a:rPr lang="es-ES_tradnl" b="1" kern="0" dirty="0" smtClean="0">
                <a:solidFill>
                  <a:srgbClr val="0000CC"/>
                </a:solidFill>
                <a:latin typeface="Arial" pitchFamily="34" charset="0"/>
                <a:cs typeface="Arial" pitchFamily="34" charset="0"/>
              </a:rPr>
              <a:t> </a:t>
            </a:r>
            <a:r>
              <a:rPr lang="es-ES_tradnl" b="1" kern="0" dirty="0" err="1" smtClean="0">
                <a:solidFill>
                  <a:srgbClr val="0000CC"/>
                </a:solidFill>
                <a:latin typeface="Arial" pitchFamily="34" charset="0"/>
                <a:cs typeface="Arial" pitchFamily="34" charset="0"/>
              </a:rPr>
              <a:t>mobility</a:t>
            </a:r>
            <a:r>
              <a:rPr lang="es-ES_tradnl" b="1" kern="0" dirty="0" smtClean="0">
                <a:solidFill>
                  <a:srgbClr val="0000CC"/>
                </a:solidFill>
                <a:latin typeface="Arial" pitchFamily="34" charset="0"/>
                <a:cs typeface="Arial" pitchFamily="34" charset="0"/>
              </a:rPr>
              <a:t> of </a:t>
            </a:r>
            <a:r>
              <a:rPr lang="es-ES_tradnl" b="1" kern="0" dirty="0" err="1" smtClean="0">
                <a:solidFill>
                  <a:srgbClr val="0000CC"/>
                </a:solidFill>
                <a:latin typeface="Arial" pitchFamily="34" charset="0"/>
                <a:cs typeface="Arial" pitchFamily="34" charset="0"/>
              </a:rPr>
              <a:t>impregnated</a:t>
            </a:r>
            <a:r>
              <a:rPr lang="es-ES_tradnl" b="1" kern="0" dirty="0" smtClean="0">
                <a:solidFill>
                  <a:srgbClr val="0000CC"/>
                </a:solidFill>
                <a:latin typeface="Arial" pitchFamily="34" charset="0"/>
                <a:cs typeface="Arial" pitchFamily="34" charset="0"/>
              </a:rPr>
              <a:t> </a:t>
            </a:r>
            <a:r>
              <a:rPr lang="es-ES_tradnl" b="1" kern="0" dirty="0" err="1" smtClean="0">
                <a:solidFill>
                  <a:srgbClr val="0000CC"/>
                </a:solidFill>
                <a:latin typeface="Arial" pitchFamily="34" charset="0"/>
                <a:cs typeface="Arial" pitchFamily="34" charset="0"/>
              </a:rPr>
              <a:t>molecules</a:t>
            </a:r>
            <a:endParaRPr lang="es-ES" kern="0" dirty="0">
              <a:solidFill>
                <a:srgbClr val="0000CC"/>
              </a:solidFill>
              <a:latin typeface="+mn-lt"/>
            </a:endParaRPr>
          </a:p>
        </p:txBody>
      </p:sp>
      <p:pic>
        <p:nvPicPr>
          <p:cNvPr id="20" name="Picture 1"/>
          <p:cNvPicPr>
            <a:picLocks noChangeAspect="1" noChangeArrowheads="1"/>
          </p:cNvPicPr>
          <p:nvPr/>
        </p:nvPicPr>
        <p:blipFill>
          <a:blip r:embed="rId4" cstate="print"/>
          <a:srcRect/>
          <a:stretch>
            <a:fillRect/>
          </a:stretch>
        </p:blipFill>
        <p:spPr bwMode="auto">
          <a:xfrm>
            <a:off x="5364088" y="2708920"/>
            <a:ext cx="2067682" cy="1152128"/>
          </a:xfrm>
          <a:prstGeom prst="rect">
            <a:avLst/>
          </a:prstGeom>
          <a:noFill/>
          <a:ln w="9525">
            <a:noFill/>
            <a:miter lim="800000"/>
            <a:headEnd/>
            <a:tailEnd/>
          </a:ln>
        </p:spPr>
      </p:pic>
      <p:pic>
        <p:nvPicPr>
          <p:cNvPr id="21" name="Picture 2"/>
          <p:cNvPicPr>
            <a:picLocks noChangeAspect="1" noChangeArrowheads="1"/>
          </p:cNvPicPr>
          <p:nvPr/>
        </p:nvPicPr>
        <p:blipFill>
          <a:blip r:embed="rId5" cstate="print"/>
          <a:srcRect/>
          <a:stretch>
            <a:fillRect/>
          </a:stretch>
        </p:blipFill>
        <p:spPr bwMode="auto">
          <a:xfrm>
            <a:off x="5370215" y="1340768"/>
            <a:ext cx="2073315" cy="1152128"/>
          </a:xfrm>
          <a:prstGeom prst="rect">
            <a:avLst/>
          </a:prstGeom>
          <a:noFill/>
          <a:ln w="9525">
            <a:noFill/>
            <a:miter lim="800000"/>
            <a:headEnd/>
            <a:tailEnd/>
          </a:ln>
        </p:spPr>
      </p:pic>
      <p:sp>
        <p:nvSpPr>
          <p:cNvPr id="22" name="CuadroTexto 4"/>
          <p:cNvSpPr txBox="1">
            <a:spLocks noChangeArrowheads="1"/>
          </p:cNvSpPr>
          <p:nvPr/>
        </p:nvSpPr>
        <p:spPr bwMode="auto">
          <a:xfrm>
            <a:off x="7452320" y="3140968"/>
            <a:ext cx="1655762" cy="338137"/>
          </a:xfrm>
          <a:prstGeom prst="rect">
            <a:avLst/>
          </a:prstGeom>
          <a:noFill/>
          <a:ln w="9525">
            <a:noFill/>
            <a:miter lim="800000"/>
            <a:headEnd/>
            <a:tailEnd/>
          </a:ln>
        </p:spPr>
        <p:txBody>
          <a:bodyPr>
            <a:spAutoFit/>
          </a:bodyPr>
          <a:lstStyle/>
          <a:p>
            <a:pPr marL="285750" indent="-285750"/>
            <a:r>
              <a:rPr lang="es-ES" sz="1600" b="1" dirty="0" err="1" smtClean="0">
                <a:cs typeface="Arial" charset="0"/>
              </a:rPr>
              <a:t>Impregnation</a:t>
            </a:r>
            <a:endParaRPr lang="es-ES_tradnl" sz="1600" b="1" dirty="0">
              <a:cs typeface="Arial" charset="0"/>
            </a:endParaRPr>
          </a:p>
        </p:txBody>
      </p:sp>
      <p:sp>
        <p:nvSpPr>
          <p:cNvPr id="23" name="CuadroTexto 4"/>
          <p:cNvSpPr txBox="1">
            <a:spLocks noChangeArrowheads="1"/>
          </p:cNvSpPr>
          <p:nvPr/>
        </p:nvSpPr>
        <p:spPr bwMode="auto">
          <a:xfrm>
            <a:off x="7386439" y="1556792"/>
            <a:ext cx="1722065" cy="825500"/>
          </a:xfrm>
          <a:prstGeom prst="rect">
            <a:avLst/>
          </a:prstGeom>
          <a:noFill/>
          <a:ln w="9525">
            <a:noFill/>
            <a:miter lim="800000"/>
            <a:headEnd/>
            <a:tailEnd/>
          </a:ln>
        </p:spPr>
        <p:txBody>
          <a:bodyPr wrap="square">
            <a:spAutoFit/>
          </a:bodyPr>
          <a:lstStyle/>
          <a:p>
            <a:pPr marL="71438" indent="-285750" algn="ctr"/>
            <a:r>
              <a:rPr lang="es-ES" sz="1600" b="1" dirty="0" err="1" smtClean="0">
                <a:cs typeface="Arial" charset="0"/>
              </a:rPr>
              <a:t>Grafting</a:t>
            </a:r>
            <a:endParaRPr lang="es-ES" sz="1600" b="1" dirty="0">
              <a:cs typeface="Arial" charset="0"/>
            </a:endParaRPr>
          </a:p>
          <a:p>
            <a:pPr marL="71438" indent="-285750" algn="ctr"/>
            <a:r>
              <a:rPr lang="es-ES" sz="1600" b="1" dirty="0">
                <a:cs typeface="Arial" charset="0"/>
              </a:rPr>
              <a:t>+</a:t>
            </a:r>
          </a:p>
          <a:p>
            <a:pPr marL="71438" indent="-285750" algn="ctr"/>
            <a:r>
              <a:rPr lang="es-ES" sz="1600" b="1" dirty="0" err="1" smtClean="0">
                <a:cs typeface="Arial" charset="0"/>
              </a:rPr>
              <a:t>Impregnation</a:t>
            </a:r>
            <a:endParaRPr lang="es-ES_tradnl" sz="1600" b="1" dirty="0">
              <a:cs typeface="Arial" charset="0"/>
            </a:endParaRPr>
          </a:p>
        </p:txBody>
      </p:sp>
      <p:sp>
        <p:nvSpPr>
          <p:cNvPr id="2" name="CuadroTexto 5"/>
          <p:cNvSpPr txBox="1">
            <a:spLocks noChangeArrowheads="1"/>
          </p:cNvSpPr>
          <p:nvPr/>
        </p:nvSpPr>
        <p:spPr bwMode="auto">
          <a:xfrm>
            <a:off x="4716016" y="5374957"/>
            <a:ext cx="4283968" cy="646331"/>
          </a:xfrm>
          <a:prstGeom prst="rect">
            <a:avLst/>
          </a:prstGeom>
          <a:noFill/>
          <a:ln w="9525">
            <a:noFill/>
            <a:miter lim="800000"/>
            <a:headEnd/>
            <a:tailEnd/>
          </a:ln>
        </p:spPr>
        <p:txBody>
          <a:bodyPr wrap="square">
            <a:spAutoFit/>
          </a:bodyPr>
          <a:lstStyle/>
          <a:p>
            <a:pPr algn="ctr"/>
            <a:r>
              <a:rPr lang="en-GB" b="1" dirty="0">
                <a:solidFill>
                  <a:srgbClr val="FF0000"/>
                </a:solidFill>
                <a:cs typeface="Arial" charset="0"/>
              </a:rPr>
              <a:t>A synergic effect </a:t>
            </a:r>
            <a:r>
              <a:rPr lang="en-GB" b="1" dirty="0" smtClean="0">
                <a:solidFill>
                  <a:srgbClr val="FF0000"/>
                </a:solidFill>
                <a:cs typeface="Arial" charset="0"/>
              </a:rPr>
              <a:t>seems to take place</a:t>
            </a:r>
            <a:endParaRPr lang="en-GB" b="1" dirty="0" smtClean="0">
              <a:solidFill>
                <a:srgbClr val="FF0000"/>
              </a:solidFill>
              <a:cs typeface="Arial" charset="0"/>
            </a:endParaRPr>
          </a:p>
          <a:p>
            <a:pPr algn="ctr"/>
            <a:r>
              <a:rPr lang="en-GB" b="1" dirty="0" smtClean="0">
                <a:solidFill>
                  <a:srgbClr val="FF0000"/>
                </a:solidFill>
                <a:cs typeface="Arial" charset="0"/>
              </a:rPr>
              <a:t>for </a:t>
            </a:r>
            <a:r>
              <a:rPr lang="en-GB" b="1" dirty="0">
                <a:solidFill>
                  <a:srgbClr val="FF0000"/>
                </a:solidFill>
                <a:cs typeface="Arial" charset="0"/>
              </a:rPr>
              <a:t>double functionalized </a:t>
            </a:r>
            <a:r>
              <a:rPr lang="en-GB" b="1" dirty="0" smtClean="0">
                <a:solidFill>
                  <a:srgbClr val="FF0000"/>
                </a:solidFill>
                <a:cs typeface="Arial" charset="0"/>
              </a:rPr>
              <a:t>adsorbents</a:t>
            </a:r>
            <a:endParaRPr lang="en-GB" b="1" dirty="0">
              <a:solidFill>
                <a:srgbClr val="FF0000"/>
              </a:solidFill>
              <a:cs typeface="Arial" charset="0"/>
            </a:endParaRPr>
          </a:p>
        </p:txBody>
      </p:sp>
      <p:grpSp>
        <p:nvGrpSpPr>
          <p:cNvPr id="29" name="28 Grupo"/>
          <p:cNvGrpSpPr/>
          <p:nvPr/>
        </p:nvGrpSpPr>
        <p:grpSpPr>
          <a:xfrm>
            <a:off x="107504" y="1052736"/>
            <a:ext cx="4753868" cy="3583363"/>
            <a:chOff x="107504" y="1052736"/>
            <a:chExt cx="4753868" cy="3583363"/>
          </a:xfrm>
        </p:grpSpPr>
        <p:graphicFrame>
          <p:nvGraphicFramePr>
            <p:cNvPr id="293930" name="Object 42"/>
            <p:cNvGraphicFramePr>
              <a:graphicFrameLocks noChangeAspect="1"/>
            </p:cNvGraphicFramePr>
            <p:nvPr/>
          </p:nvGraphicFramePr>
          <p:xfrm>
            <a:off x="107504" y="1052736"/>
            <a:ext cx="4753868" cy="3583363"/>
          </p:xfrm>
          <a:graphic>
            <a:graphicData uri="http://schemas.openxmlformats.org/presentationml/2006/ole">
              <p:oleObj spid="_x0000_s333826" name="Graph" r:id="rId6" imgW="2125440" imgH="1690560" progId="">
                <p:embed/>
              </p:oleObj>
            </a:graphicData>
          </a:graphic>
        </p:graphicFrame>
        <p:cxnSp>
          <p:nvCxnSpPr>
            <p:cNvPr id="28" name="27 Conector recto"/>
            <p:cNvCxnSpPr/>
            <p:nvPr/>
          </p:nvCxnSpPr>
          <p:spPr>
            <a:xfrm flipV="1">
              <a:off x="1547664" y="1268760"/>
              <a:ext cx="0" cy="273630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5" name="24 Conector recto de flecha"/>
          <p:cNvCxnSpPr/>
          <p:nvPr/>
        </p:nvCxnSpPr>
        <p:spPr>
          <a:xfrm flipH="1">
            <a:off x="4572000" y="1988840"/>
            <a:ext cx="720080" cy="14401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0" name="29 Conector recto de flecha"/>
          <p:cNvCxnSpPr>
            <a:stCxn id="20" idx="1"/>
          </p:cNvCxnSpPr>
          <p:nvPr/>
        </p:nvCxnSpPr>
        <p:spPr>
          <a:xfrm flipH="1" flipV="1">
            <a:off x="4572000" y="3068960"/>
            <a:ext cx="792088" cy="21602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1" name="Text Box 58"/>
          <p:cNvSpPr txBox="1">
            <a:spLocks noChangeArrowheads="1"/>
          </p:cNvSpPr>
          <p:nvPr/>
        </p:nvSpPr>
        <p:spPr bwMode="auto">
          <a:xfrm>
            <a:off x="271412" y="190962"/>
            <a:ext cx="8872588" cy="861774"/>
          </a:xfrm>
          <a:prstGeom prst="rect">
            <a:avLst/>
          </a:prstGeom>
          <a:noFill/>
          <a:ln w="9525">
            <a:noFill/>
            <a:miter lim="800000"/>
            <a:headEnd/>
            <a:tailEnd/>
          </a:ln>
        </p:spPr>
        <p:txBody>
          <a:bodyPr wrap="square">
            <a:spAutoFit/>
          </a:bodyPr>
          <a:lstStyle/>
          <a:p>
            <a:pPr>
              <a:spcBef>
                <a:spcPct val="50000"/>
              </a:spcBef>
            </a:pPr>
            <a:r>
              <a:rPr lang="es-ES" sz="2000" b="1" dirty="0" smtClean="0">
                <a:solidFill>
                  <a:srgbClr val="C00000"/>
                </a:solidFill>
                <a:cs typeface="Arial" charset="0"/>
              </a:rPr>
              <a:t>PE-</a:t>
            </a:r>
            <a:r>
              <a:rPr lang="es-ES" sz="2000" b="1" dirty="0" err="1" smtClean="0">
                <a:solidFill>
                  <a:srgbClr val="C00000"/>
                </a:solidFill>
                <a:cs typeface="Arial" charset="0"/>
              </a:rPr>
              <a:t>SBA</a:t>
            </a:r>
            <a:r>
              <a:rPr lang="es-ES" sz="2000" b="1" dirty="0" smtClean="0">
                <a:solidFill>
                  <a:srgbClr val="C00000"/>
                </a:solidFill>
                <a:cs typeface="Arial" charset="0"/>
              </a:rPr>
              <a:t>-15 </a:t>
            </a:r>
            <a:r>
              <a:rPr lang="es-ES" sz="2000" b="1" u="sng" dirty="0" err="1" smtClean="0">
                <a:cs typeface="Arial" charset="0"/>
              </a:rPr>
              <a:t>Double</a:t>
            </a:r>
            <a:r>
              <a:rPr lang="es-ES" sz="2000" b="1" u="sng" dirty="0" smtClean="0">
                <a:cs typeface="Arial" charset="0"/>
              </a:rPr>
              <a:t> </a:t>
            </a:r>
            <a:r>
              <a:rPr lang="es-ES" sz="2000" b="1" u="sng" dirty="0" err="1" smtClean="0">
                <a:cs typeface="Arial" charset="0"/>
              </a:rPr>
              <a:t>functionalization</a:t>
            </a:r>
            <a:r>
              <a:rPr lang="es-ES" sz="2000" b="1" u="sng" dirty="0" smtClean="0">
                <a:cs typeface="Arial" charset="0"/>
              </a:rPr>
              <a:t> </a:t>
            </a:r>
            <a:r>
              <a:rPr lang="es-ES" sz="2000" b="1" dirty="0" smtClean="0">
                <a:cs typeface="Arial" charset="0"/>
              </a:rPr>
              <a:t>: </a:t>
            </a:r>
          </a:p>
          <a:p>
            <a:pPr>
              <a:spcBef>
                <a:spcPct val="50000"/>
              </a:spcBef>
            </a:pPr>
            <a:r>
              <a:rPr lang="es-ES" sz="2000" b="1" dirty="0" smtClean="0">
                <a:cs typeface="Arial" charset="0"/>
              </a:rPr>
              <a:t>AP (N) </a:t>
            </a:r>
            <a:r>
              <a:rPr lang="es-ES" sz="2000" b="1" dirty="0" err="1" smtClean="0">
                <a:cs typeface="Arial" charset="0"/>
              </a:rPr>
              <a:t>grafting</a:t>
            </a:r>
            <a:r>
              <a:rPr lang="es-ES" sz="2000" b="1" dirty="0" smtClean="0">
                <a:cs typeface="Arial" charset="0"/>
              </a:rPr>
              <a:t> + </a:t>
            </a:r>
            <a:r>
              <a:rPr lang="es-ES" sz="2000" b="1" dirty="0" err="1" smtClean="0">
                <a:cs typeface="Arial" charset="0"/>
              </a:rPr>
              <a:t>TEPA</a:t>
            </a:r>
            <a:r>
              <a:rPr lang="es-ES" sz="2000" b="1" dirty="0" smtClean="0">
                <a:cs typeface="Arial" charset="0"/>
              </a:rPr>
              <a:t>/</a:t>
            </a:r>
            <a:r>
              <a:rPr lang="es-ES" sz="2000" b="1" dirty="0" err="1" smtClean="0">
                <a:cs typeface="Arial" charset="0"/>
              </a:rPr>
              <a:t>PEI</a:t>
            </a:r>
            <a:r>
              <a:rPr lang="es-ES" sz="2000" b="1" dirty="0" smtClean="0">
                <a:cs typeface="Arial" charset="0"/>
              </a:rPr>
              <a:t> </a:t>
            </a:r>
            <a:r>
              <a:rPr lang="es-ES" sz="2000" b="1" dirty="0" err="1" smtClean="0">
                <a:cs typeface="Arial" charset="0"/>
              </a:rPr>
              <a:t>impregnation</a:t>
            </a:r>
            <a:r>
              <a:rPr lang="es-ES" sz="2000" b="1" dirty="0" smtClean="0">
                <a:cs typeface="Arial" charset="0"/>
              </a:rPr>
              <a:t>  </a:t>
            </a:r>
            <a:r>
              <a:rPr lang="es-ES" sz="2000" dirty="0" smtClean="0">
                <a:cs typeface="Arial" charset="0"/>
              </a:rPr>
              <a:t>(2)</a:t>
            </a:r>
            <a:endParaRPr lang="es-ES" sz="2000" dirty="0">
              <a:solidFill>
                <a:srgbClr val="000099"/>
              </a:solidFill>
              <a:cs typeface="Arial" charset="0"/>
            </a:endParaRPr>
          </a:p>
        </p:txBody>
      </p:sp>
      <p:sp>
        <p:nvSpPr>
          <p:cNvPr id="15" name="14 CuadroTexto"/>
          <p:cNvSpPr txBox="1"/>
          <p:nvPr/>
        </p:nvSpPr>
        <p:spPr>
          <a:xfrm>
            <a:off x="4893568" y="4005064"/>
            <a:ext cx="3890809" cy="1200329"/>
          </a:xfrm>
          <a:prstGeom prst="rect">
            <a:avLst/>
          </a:prstGeom>
          <a:noFill/>
        </p:spPr>
        <p:txBody>
          <a:bodyPr wrap="none" rtlCol="0">
            <a:spAutoFit/>
          </a:bodyPr>
          <a:lstStyle/>
          <a:p>
            <a:pPr algn="ctr"/>
            <a:r>
              <a:rPr lang="es-ES" b="1" dirty="0" err="1" smtClean="0">
                <a:solidFill>
                  <a:srgbClr val="0000CC"/>
                </a:solidFill>
              </a:rPr>
              <a:t>Increased</a:t>
            </a:r>
            <a:r>
              <a:rPr lang="es-ES" b="1" dirty="0" smtClean="0">
                <a:solidFill>
                  <a:srgbClr val="0000CC"/>
                </a:solidFill>
              </a:rPr>
              <a:t> </a:t>
            </a:r>
            <a:r>
              <a:rPr lang="es-ES" b="1" dirty="0" err="1" smtClean="0">
                <a:solidFill>
                  <a:srgbClr val="0000CC"/>
                </a:solidFill>
              </a:rPr>
              <a:t>CO2</a:t>
            </a:r>
            <a:r>
              <a:rPr lang="es-ES" b="1" dirty="0" smtClean="0">
                <a:solidFill>
                  <a:srgbClr val="0000CC"/>
                </a:solidFill>
              </a:rPr>
              <a:t> </a:t>
            </a:r>
            <a:r>
              <a:rPr lang="es-ES" b="1" dirty="0" err="1" smtClean="0">
                <a:solidFill>
                  <a:srgbClr val="0000CC"/>
                </a:solidFill>
              </a:rPr>
              <a:t>adsorption</a:t>
            </a:r>
            <a:r>
              <a:rPr lang="es-ES" b="1" dirty="0" smtClean="0">
                <a:solidFill>
                  <a:srgbClr val="0000CC"/>
                </a:solidFill>
              </a:rPr>
              <a:t> </a:t>
            </a:r>
            <a:r>
              <a:rPr lang="es-ES" b="1" dirty="0" err="1" smtClean="0">
                <a:solidFill>
                  <a:srgbClr val="0000CC"/>
                </a:solidFill>
              </a:rPr>
              <a:t>for</a:t>
            </a:r>
            <a:endParaRPr lang="es-ES" b="1" dirty="0" smtClean="0">
              <a:solidFill>
                <a:srgbClr val="0000CC"/>
              </a:solidFill>
            </a:endParaRPr>
          </a:p>
          <a:p>
            <a:pPr algn="ctr"/>
            <a:r>
              <a:rPr lang="es-ES" b="1" dirty="0" err="1" smtClean="0">
                <a:solidFill>
                  <a:srgbClr val="0000CC"/>
                </a:solidFill>
              </a:rPr>
              <a:t>grafted+impregnated</a:t>
            </a:r>
            <a:r>
              <a:rPr lang="es-ES" b="1" dirty="0" smtClean="0">
                <a:solidFill>
                  <a:srgbClr val="0000CC"/>
                </a:solidFill>
              </a:rPr>
              <a:t> </a:t>
            </a:r>
            <a:r>
              <a:rPr lang="es-ES" b="1" dirty="0" err="1" smtClean="0">
                <a:solidFill>
                  <a:srgbClr val="0000CC"/>
                </a:solidFill>
              </a:rPr>
              <a:t>materials</a:t>
            </a:r>
            <a:r>
              <a:rPr lang="es-ES" b="1" dirty="0" smtClean="0">
                <a:solidFill>
                  <a:srgbClr val="0000CC"/>
                </a:solidFill>
              </a:rPr>
              <a:t> </a:t>
            </a:r>
          </a:p>
          <a:p>
            <a:pPr algn="ctr"/>
            <a:r>
              <a:rPr lang="es-ES" b="1" dirty="0" smtClean="0">
                <a:solidFill>
                  <a:srgbClr val="0000CC"/>
                </a:solidFill>
              </a:rPr>
              <a:t>(</a:t>
            </a:r>
            <a:r>
              <a:rPr lang="es-ES" b="1" dirty="0" err="1" smtClean="0">
                <a:solidFill>
                  <a:srgbClr val="0000CC"/>
                </a:solidFill>
              </a:rPr>
              <a:t>not</a:t>
            </a:r>
            <a:r>
              <a:rPr lang="es-ES" b="1" dirty="0" smtClean="0">
                <a:solidFill>
                  <a:srgbClr val="0000CC"/>
                </a:solidFill>
              </a:rPr>
              <a:t> </a:t>
            </a:r>
            <a:r>
              <a:rPr lang="es-ES" b="1" dirty="0" err="1" smtClean="0">
                <a:solidFill>
                  <a:srgbClr val="0000CC"/>
                </a:solidFill>
              </a:rPr>
              <a:t>only</a:t>
            </a:r>
            <a:r>
              <a:rPr lang="es-ES" b="1" dirty="0" smtClean="0">
                <a:solidFill>
                  <a:srgbClr val="0000CC"/>
                </a:solidFill>
              </a:rPr>
              <a:t> </a:t>
            </a:r>
            <a:r>
              <a:rPr lang="es-ES" b="1" dirty="0" err="1" smtClean="0">
                <a:solidFill>
                  <a:srgbClr val="0000CC"/>
                </a:solidFill>
              </a:rPr>
              <a:t>due</a:t>
            </a:r>
            <a:r>
              <a:rPr lang="es-ES" b="1" dirty="0" smtClean="0">
                <a:solidFill>
                  <a:srgbClr val="0000CC"/>
                </a:solidFill>
              </a:rPr>
              <a:t> </a:t>
            </a:r>
            <a:r>
              <a:rPr lang="es-ES" b="1" dirty="0" err="1" smtClean="0">
                <a:solidFill>
                  <a:srgbClr val="0000CC"/>
                </a:solidFill>
              </a:rPr>
              <a:t>to</a:t>
            </a:r>
            <a:r>
              <a:rPr lang="es-ES" b="1" dirty="0" smtClean="0">
                <a:solidFill>
                  <a:srgbClr val="0000CC"/>
                </a:solidFill>
              </a:rPr>
              <a:t> </a:t>
            </a:r>
            <a:r>
              <a:rPr lang="es-ES" b="1" dirty="0" err="1" smtClean="0">
                <a:solidFill>
                  <a:srgbClr val="0000CC"/>
                </a:solidFill>
              </a:rPr>
              <a:t>higher</a:t>
            </a:r>
            <a:r>
              <a:rPr lang="es-ES" b="1" dirty="0" smtClean="0">
                <a:solidFill>
                  <a:srgbClr val="0000CC"/>
                </a:solidFill>
              </a:rPr>
              <a:t> </a:t>
            </a:r>
            <a:r>
              <a:rPr lang="es-ES" b="1" dirty="0" smtClean="0">
                <a:solidFill>
                  <a:srgbClr val="0000CC"/>
                </a:solidFill>
              </a:rPr>
              <a:t>N </a:t>
            </a:r>
            <a:r>
              <a:rPr lang="es-ES" b="1" dirty="0" err="1" smtClean="0">
                <a:solidFill>
                  <a:srgbClr val="0000CC"/>
                </a:solidFill>
              </a:rPr>
              <a:t>content</a:t>
            </a:r>
            <a:r>
              <a:rPr lang="es-ES" b="1" dirty="0" smtClean="0">
                <a:solidFill>
                  <a:srgbClr val="0000CC"/>
                </a:solidFill>
              </a:rPr>
              <a:t>)</a:t>
            </a:r>
          </a:p>
          <a:p>
            <a:pPr algn="ctr"/>
            <a:r>
              <a:rPr lang="es-ES" b="1" dirty="0" smtClean="0">
                <a:solidFill>
                  <a:srgbClr val="0000CC"/>
                </a:solidFill>
              </a:rPr>
              <a:t>140 </a:t>
            </a:r>
            <a:r>
              <a:rPr lang="es-ES" b="1" dirty="0" smtClean="0">
                <a:solidFill>
                  <a:srgbClr val="0000CC"/>
                </a:solidFill>
              </a:rPr>
              <a:t>mg/g (</a:t>
            </a:r>
            <a:r>
              <a:rPr lang="es-ES" b="1" dirty="0" err="1" smtClean="0">
                <a:solidFill>
                  <a:srgbClr val="0000CC"/>
                </a:solidFill>
              </a:rPr>
              <a:t>45ºC</a:t>
            </a:r>
            <a:r>
              <a:rPr lang="es-ES" b="1" dirty="0" smtClean="0">
                <a:solidFill>
                  <a:srgbClr val="0000CC"/>
                </a:solidFill>
              </a:rPr>
              <a:t>, 1 bar)</a:t>
            </a:r>
            <a:endParaRPr lang="es-ES" b="1" dirty="0">
              <a:solidFill>
                <a:srgbClr val="0000CC"/>
              </a:solidFill>
            </a:endParaRPr>
          </a:p>
        </p:txBody>
      </p:sp>
      <p:sp>
        <p:nvSpPr>
          <p:cNvPr id="18" name="CuadroTexto 5"/>
          <p:cNvSpPr txBox="1">
            <a:spLocks noChangeArrowheads="1"/>
          </p:cNvSpPr>
          <p:nvPr/>
        </p:nvSpPr>
        <p:spPr bwMode="auto">
          <a:xfrm>
            <a:off x="5148064" y="836712"/>
            <a:ext cx="3779912" cy="584775"/>
          </a:xfrm>
          <a:prstGeom prst="rect">
            <a:avLst/>
          </a:prstGeom>
          <a:noFill/>
          <a:ln w="9525">
            <a:noFill/>
            <a:miter lim="800000"/>
            <a:headEnd/>
            <a:tailEnd/>
          </a:ln>
        </p:spPr>
        <p:txBody>
          <a:bodyPr wrap="square">
            <a:spAutoFit/>
          </a:bodyPr>
          <a:lstStyle/>
          <a:p>
            <a:pPr algn="ctr"/>
            <a:r>
              <a:rPr lang="en-GB" sz="1600" b="1" dirty="0" smtClean="0">
                <a:solidFill>
                  <a:srgbClr val="0000CC"/>
                </a:solidFill>
                <a:cs typeface="Arial" charset="0"/>
              </a:rPr>
              <a:t>Irreversible adsorption (</a:t>
            </a:r>
            <a:r>
              <a:rPr lang="en-GB" sz="1600" b="1" dirty="0" err="1" smtClean="0">
                <a:solidFill>
                  <a:srgbClr val="0000CC"/>
                </a:solidFill>
                <a:cs typeface="Arial" charset="0"/>
              </a:rPr>
              <a:t>chemisorption</a:t>
            </a:r>
            <a:r>
              <a:rPr lang="en-GB" sz="1600" b="1" dirty="0" smtClean="0">
                <a:solidFill>
                  <a:srgbClr val="0000CC"/>
                </a:solidFill>
                <a:cs typeface="Arial" charset="0"/>
              </a:rPr>
              <a:t>)</a:t>
            </a:r>
            <a:endParaRPr lang="en-GB" sz="1600" b="1" dirty="0">
              <a:solidFill>
                <a:srgbClr val="0000CC"/>
              </a:solidFill>
              <a:cs typeface="Arial" charset="0"/>
            </a:endParaRPr>
          </a:p>
        </p:txBody>
      </p:sp>
      <p:sp>
        <p:nvSpPr>
          <p:cNvPr id="19" name="18 CuadroTexto"/>
          <p:cNvSpPr txBox="1"/>
          <p:nvPr/>
        </p:nvSpPr>
        <p:spPr>
          <a:xfrm>
            <a:off x="1331640" y="6453336"/>
            <a:ext cx="2189510" cy="307777"/>
          </a:xfrm>
          <a:prstGeom prst="rect">
            <a:avLst/>
          </a:prstGeom>
          <a:noFill/>
        </p:spPr>
        <p:txBody>
          <a:bodyPr wrap="none" rtlCol="0">
            <a:spAutoFit/>
          </a:bodyPr>
          <a:lstStyle/>
          <a:p>
            <a:r>
              <a:rPr lang="es-ES" sz="1400" b="1" i="1" dirty="0" err="1" smtClean="0">
                <a:solidFill>
                  <a:srgbClr val="0000CC"/>
                </a:solidFill>
              </a:rPr>
              <a:t>Yue</a:t>
            </a:r>
            <a:r>
              <a:rPr lang="es-ES" sz="1400" b="1" i="1" dirty="0" smtClean="0">
                <a:solidFill>
                  <a:srgbClr val="0000CC"/>
                </a:solidFill>
              </a:rPr>
              <a:t>, 2008 </a:t>
            </a:r>
            <a:r>
              <a:rPr lang="es-ES" sz="1400" b="1" i="1" dirty="0" err="1" smtClean="0">
                <a:solidFill>
                  <a:srgbClr val="0000CC"/>
                </a:solidFill>
              </a:rPr>
              <a:t>Chem</a:t>
            </a:r>
            <a:r>
              <a:rPr lang="es-ES" sz="1400" b="1" i="1" dirty="0" smtClean="0">
                <a:solidFill>
                  <a:srgbClr val="0000CC"/>
                </a:solidFill>
              </a:rPr>
              <a:t>. </a:t>
            </a:r>
            <a:r>
              <a:rPr lang="es-ES" sz="1400" b="1" i="1" dirty="0" err="1" smtClean="0">
                <a:solidFill>
                  <a:srgbClr val="0000CC"/>
                </a:solidFill>
              </a:rPr>
              <a:t>Eur</a:t>
            </a:r>
            <a:r>
              <a:rPr lang="es-ES" sz="1400" b="1" i="1" dirty="0" smtClean="0">
                <a:solidFill>
                  <a:srgbClr val="0000CC"/>
                </a:solidFill>
              </a:rPr>
              <a:t>. J.</a:t>
            </a:r>
            <a:endParaRPr lang="es-ES" sz="1400"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3929" name="Group 41"/>
          <p:cNvGraphicFramePr>
            <a:graphicFrameLocks noGrp="1"/>
          </p:cNvGraphicFramePr>
          <p:nvPr/>
        </p:nvGraphicFramePr>
        <p:xfrm>
          <a:off x="1331641" y="1412776"/>
          <a:ext cx="5760639" cy="2283505"/>
        </p:xfrm>
        <a:graphic>
          <a:graphicData uri="http://schemas.openxmlformats.org/drawingml/2006/table">
            <a:tbl>
              <a:tblPr/>
              <a:tblGrid>
                <a:gridCol w="2592287"/>
                <a:gridCol w="923767"/>
                <a:gridCol w="1197112"/>
                <a:gridCol w="1047473"/>
              </a:tblGrid>
              <a:tr h="5724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Sample</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N (</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wt</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mg </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CO</a:t>
                      </a:r>
                      <a:r>
                        <a:rPr kumimoji="0" lang="es-ES_tradnl" sz="1400" b="1" i="0" u="none" strike="noStrike" cap="none" normalizeH="0" baseline="-25000" dirty="0" err="1" smtClean="0">
                          <a:ln>
                            <a:noFill/>
                          </a:ln>
                          <a:solidFill>
                            <a:schemeClr val="tx1"/>
                          </a:solidFill>
                          <a:effectLst/>
                          <a:latin typeface="Arial" charset="0"/>
                          <a:ea typeface="Times New Roman" pitchFamily="18" charset="0"/>
                          <a:cs typeface="Arial" charset="0"/>
                        </a:rPr>
                        <a:t>2</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/g</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mol CO</a:t>
                      </a:r>
                      <a:r>
                        <a:rPr kumimoji="0" lang="es-ES_tradnl" sz="1400" b="1" i="0" u="none" strike="noStrike" cap="none" normalizeH="0" baseline="-25000" dirty="0" smtClean="0">
                          <a:ln>
                            <a:noFill/>
                          </a:ln>
                          <a:solidFill>
                            <a:schemeClr val="tx1"/>
                          </a:solidFill>
                          <a:effectLst/>
                          <a:latin typeface="Arial" charset="0"/>
                          <a:ea typeface="Times New Roman" pitchFamily="18" charset="0"/>
                          <a:cs typeface="Arial" charset="0"/>
                        </a:rPr>
                        <a:t>2</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mol N</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4758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PE-SBA15-e-(N)-6</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4.4</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tab pos="447675" algn="l"/>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66</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0.48</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4758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PE-SBA15-e-PEI (30)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9.0</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80</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0.28</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r>
              <a:tr h="312072">
                <a:tc>
                  <a:txBody>
                    <a:body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es-ES_tradnl" sz="1400" b="1" i="0" u="none" strike="noStrike" cap="none" normalizeH="0" baseline="0" dirty="0" smtClean="0">
                          <a:ln>
                            <a:noFill/>
                          </a:ln>
                          <a:solidFill>
                            <a:srgbClr val="006600"/>
                          </a:solidFill>
                          <a:effectLst/>
                          <a:latin typeface="Arial" charset="0"/>
                          <a:ea typeface="Times New Roman" pitchFamily="18" charset="0"/>
                          <a:cs typeface="Arial" charset="0"/>
                        </a:rPr>
                        <a:t>PE-SBA15-e-(N)-6-PEI (30)</a:t>
                      </a:r>
                      <a:endParaRPr kumimoji="0" lang="es-ES" sz="1400" b="1" i="0" u="none" strike="noStrike" cap="none" normalizeH="0" baseline="0" dirty="0" smtClean="0">
                        <a:ln>
                          <a:noFill/>
                        </a:ln>
                        <a:solidFill>
                          <a:srgbClr val="006600"/>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6600"/>
                          </a:solidFill>
                          <a:effectLst/>
                          <a:latin typeface="Arial" charset="0"/>
                          <a:ea typeface="Times New Roman" pitchFamily="18" charset="0"/>
                          <a:cs typeface="Arial" charset="0"/>
                        </a:rPr>
                        <a:t>10.7</a:t>
                      </a: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6600"/>
                          </a:solidFill>
                          <a:effectLst/>
                          <a:latin typeface="Arial" charset="0"/>
                          <a:ea typeface="Times New Roman" pitchFamily="18" charset="0"/>
                          <a:cs typeface="Arial" charset="0"/>
                        </a:rPr>
                        <a:t>111</a:t>
                      </a: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6600"/>
                          </a:solidFill>
                          <a:effectLst/>
                          <a:latin typeface="Arial" charset="0"/>
                          <a:ea typeface="Times New Roman" pitchFamily="18" charset="0"/>
                          <a:cs typeface="Arial" charset="0"/>
                        </a:rPr>
                        <a:t>0.33</a:t>
                      </a: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4758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PE-SBA15-e-TEPA (30)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9.4</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95</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0.32</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r>
              <a:tr h="348279">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0000CC"/>
                          </a:solidFill>
                          <a:effectLst/>
                          <a:latin typeface="Arial" charset="0"/>
                          <a:ea typeface="Times New Roman" pitchFamily="18" charset="0"/>
                          <a:cs typeface="Arial" charset="0"/>
                        </a:rPr>
                        <a:t>PE-SBA15-e-(N)-6-TEPA (30)</a:t>
                      </a:r>
                      <a:endParaRPr kumimoji="0" lang="es-ES" sz="1400" b="1" i="0" u="none" strike="noStrike" cap="none" normalizeH="0" baseline="0" dirty="0" smtClean="0">
                        <a:ln>
                          <a:noFill/>
                        </a:ln>
                        <a:solidFill>
                          <a:srgbClr val="0000CC"/>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00CC"/>
                          </a:solidFill>
                          <a:effectLst/>
                          <a:latin typeface="Arial" charset="0"/>
                          <a:ea typeface="Times New Roman" pitchFamily="18" charset="0"/>
                          <a:cs typeface="Arial" charset="0"/>
                        </a:rPr>
                        <a:t>11.1</a:t>
                      </a: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00CC"/>
                          </a:solidFill>
                          <a:effectLst/>
                          <a:latin typeface="Arial" charset="0"/>
                          <a:ea typeface="Times New Roman" pitchFamily="18" charset="0"/>
                          <a:cs typeface="Arial" charset="0"/>
                        </a:rPr>
                        <a:t>139</a:t>
                      </a: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00CC"/>
                          </a:solidFill>
                          <a:effectLst/>
                          <a:latin typeface="Arial" charset="0"/>
                          <a:ea typeface="Times New Roman" pitchFamily="18" charset="0"/>
                          <a:cs typeface="Arial" charset="0"/>
                        </a:rPr>
                        <a:t>0.40</a:t>
                      </a:r>
                    </a:p>
                  </a:txBody>
                  <a:tcPr marL="44450" marR="4445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293927" name="Rectangle 136"/>
          <p:cNvSpPr>
            <a:spLocks noChangeArrowheads="1"/>
          </p:cNvSpPr>
          <p:nvPr/>
        </p:nvSpPr>
        <p:spPr bwMode="auto">
          <a:xfrm>
            <a:off x="6300638" y="2408696"/>
            <a:ext cx="568325" cy="576262"/>
          </a:xfrm>
          <a:prstGeom prst="rect">
            <a:avLst/>
          </a:prstGeom>
          <a:noFill/>
          <a:ln w="28575">
            <a:solidFill>
              <a:srgbClr val="C00000"/>
            </a:solidFill>
            <a:miter lim="800000"/>
            <a:headEnd/>
            <a:tailEnd/>
          </a:ln>
        </p:spPr>
        <p:txBody>
          <a:bodyPr wrap="none" anchor="ctr"/>
          <a:lstStyle/>
          <a:p>
            <a:endParaRPr lang="en-US">
              <a:solidFill>
                <a:srgbClr val="C00000"/>
              </a:solidFill>
            </a:endParaRPr>
          </a:p>
        </p:txBody>
      </p:sp>
      <p:sp>
        <p:nvSpPr>
          <p:cNvPr id="293928" name="Rectangle 137"/>
          <p:cNvSpPr>
            <a:spLocks noChangeArrowheads="1"/>
          </p:cNvSpPr>
          <p:nvPr/>
        </p:nvSpPr>
        <p:spPr bwMode="auto">
          <a:xfrm>
            <a:off x="6310163" y="3089151"/>
            <a:ext cx="568325" cy="576064"/>
          </a:xfrm>
          <a:prstGeom prst="rect">
            <a:avLst/>
          </a:prstGeom>
          <a:noFill/>
          <a:ln w="28575">
            <a:solidFill>
              <a:srgbClr val="C00000"/>
            </a:solidFill>
            <a:miter lim="800000"/>
            <a:headEnd/>
            <a:tailEnd/>
          </a:ln>
        </p:spPr>
        <p:txBody>
          <a:bodyPr wrap="none" anchor="ctr"/>
          <a:lstStyle/>
          <a:p>
            <a:endParaRPr lang="en-US">
              <a:solidFill>
                <a:srgbClr val="C00000"/>
              </a:solidFill>
            </a:endParaRPr>
          </a:p>
        </p:txBody>
      </p:sp>
      <p:sp>
        <p:nvSpPr>
          <p:cNvPr id="28" name="Text Box 71"/>
          <p:cNvSpPr txBox="1">
            <a:spLocks noChangeArrowheads="1"/>
          </p:cNvSpPr>
          <p:nvPr/>
        </p:nvSpPr>
        <p:spPr bwMode="auto">
          <a:xfrm>
            <a:off x="9600" y="6505599"/>
            <a:ext cx="7010672" cy="307777"/>
          </a:xfrm>
          <a:prstGeom prst="rect">
            <a:avLst/>
          </a:prstGeom>
          <a:noFill/>
          <a:ln w="9525">
            <a:noFill/>
            <a:miter lim="800000"/>
            <a:headEnd/>
            <a:tailEnd/>
          </a:ln>
        </p:spPr>
        <p:txBody>
          <a:bodyPr wrap="square">
            <a:spAutoFit/>
          </a:bodyPr>
          <a:lstStyle/>
          <a:p>
            <a:pPr algn="ctr"/>
            <a:r>
              <a:rPr lang="en-US" sz="1400" b="1" dirty="0">
                <a:solidFill>
                  <a:srgbClr val="CC0000"/>
                </a:solidFill>
              </a:rPr>
              <a:t>Sanz et al. </a:t>
            </a:r>
            <a:r>
              <a:rPr lang="en-US" sz="1400" b="1" i="1" dirty="0">
                <a:solidFill>
                  <a:srgbClr val="CC0000"/>
                </a:solidFill>
              </a:rPr>
              <a:t>J. Mater. Chem. </a:t>
            </a:r>
            <a:r>
              <a:rPr lang="en-US" sz="1400" b="1" i="1" dirty="0" smtClean="0">
                <a:solidFill>
                  <a:srgbClr val="CC0000"/>
                </a:solidFill>
              </a:rPr>
              <a:t>A </a:t>
            </a:r>
            <a:r>
              <a:rPr lang="en-US" sz="1400" b="1" dirty="0" smtClean="0">
                <a:solidFill>
                  <a:srgbClr val="CC0000"/>
                </a:solidFill>
              </a:rPr>
              <a:t>1 </a:t>
            </a:r>
            <a:r>
              <a:rPr lang="en-US" sz="1400" b="1" dirty="0">
                <a:solidFill>
                  <a:srgbClr val="CC0000"/>
                </a:solidFill>
              </a:rPr>
              <a:t>(2013) 1956-1962</a:t>
            </a:r>
          </a:p>
        </p:txBody>
      </p:sp>
      <p:sp>
        <p:nvSpPr>
          <p:cNvPr id="29" name="CuadroTexto 5"/>
          <p:cNvSpPr txBox="1">
            <a:spLocks noChangeArrowheads="1"/>
          </p:cNvSpPr>
          <p:nvPr/>
        </p:nvSpPr>
        <p:spPr bwMode="auto">
          <a:xfrm>
            <a:off x="971600" y="4437112"/>
            <a:ext cx="7056784" cy="646331"/>
          </a:xfrm>
          <a:prstGeom prst="rect">
            <a:avLst/>
          </a:prstGeom>
          <a:noFill/>
          <a:ln w="9525">
            <a:solidFill>
              <a:srgbClr val="C00000"/>
            </a:solidFill>
            <a:miter lim="800000"/>
            <a:headEnd/>
            <a:tailEnd/>
          </a:ln>
        </p:spPr>
        <p:txBody>
          <a:bodyPr wrap="square">
            <a:spAutoFit/>
          </a:bodyPr>
          <a:lstStyle/>
          <a:p>
            <a:pPr algn="ctr"/>
            <a:r>
              <a:rPr lang="en-GB" b="1" dirty="0" smtClean="0">
                <a:solidFill>
                  <a:srgbClr val="C00000"/>
                </a:solidFill>
                <a:cs typeface="Arial" charset="0"/>
              </a:rPr>
              <a:t>Efficiency of amino groups </a:t>
            </a:r>
            <a:r>
              <a:rPr lang="en-GB" b="1" dirty="0" smtClean="0">
                <a:solidFill>
                  <a:srgbClr val="C00000"/>
                </a:solidFill>
                <a:cs typeface="Arial" charset="0"/>
              </a:rPr>
              <a:t>is </a:t>
            </a:r>
            <a:r>
              <a:rPr lang="en-GB" b="1" dirty="0" smtClean="0">
                <a:solidFill>
                  <a:srgbClr val="C00000"/>
                </a:solidFill>
                <a:cs typeface="Arial" charset="0"/>
              </a:rPr>
              <a:t>also higher compared to impregnated materials, </a:t>
            </a:r>
            <a:r>
              <a:rPr lang="en-GB" b="1" dirty="0" smtClean="0">
                <a:solidFill>
                  <a:srgbClr val="C00000"/>
                </a:solidFill>
                <a:cs typeface="Arial" charset="0"/>
              </a:rPr>
              <a:t>particularly </a:t>
            </a:r>
            <a:r>
              <a:rPr lang="en-GB" b="1" dirty="0" smtClean="0">
                <a:solidFill>
                  <a:srgbClr val="C00000"/>
                </a:solidFill>
                <a:cs typeface="Arial" charset="0"/>
              </a:rPr>
              <a:t>for </a:t>
            </a:r>
            <a:r>
              <a:rPr lang="en-GB" b="1" dirty="0" err="1" smtClean="0">
                <a:solidFill>
                  <a:srgbClr val="C00000"/>
                </a:solidFill>
                <a:cs typeface="Arial" charset="0"/>
              </a:rPr>
              <a:t>TEPA</a:t>
            </a:r>
            <a:endParaRPr lang="en-GB" b="1" dirty="0">
              <a:solidFill>
                <a:srgbClr val="C00000"/>
              </a:solidFill>
              <a:cs typeface="Arial" charset="0"/>
            </a:endParaRPr>
          </a:p>
        </p:txBody>
      </p:sp>
      <p:sp>
        <p:nvSpPr>
          <p:cNvPr id="12" name="Rectangle 136"/>
          <p:cNvSpPr>
            <a:spLocks noChangeArrowheads="1"/>
          </p:cNvSpPr>
          <p:nvPr/>
        </p:nvSpPr>
        <p:spPr bwMode="auto">
          <a:xfrm>
            <a:off x="5148064" y="2406374"/>
            <a:ext cx="568325" cy="576262"/>
          </a:xfrm>
          <a:prstGeom prst="rect">
            <a:avLst/>
          </a:prstGeom>
          <a:noFill/>
          <a:ln w="28575">
            <a:solidFill>
              <a:srgbClr val="FF0000"/>
            </a:solidFill>
            <a:miter lim="800000"/>
            <a:headEnd/>
            <a:tailEnd/>
          </a:ln>
        </p:spPr>
        <p:txBody>
          <a:bodyPr wrap="none" anchor="ctr"/>
          <a:lstStyle/>
          <a:p>
            <a:endParaRPr lang="en-US"/>
          </a:p>
        </p:txBody>
      </p:sp>
      <p:sp>
        <p:nvSpPr>
          <p:cNvPr id="13" name="Rectangle 137"/>
          <p:cNvSpPr>
            <a:spLocks noChangeArrowheads="1"/>
          </p:cNvSpPr>
          <p:nvPr/>
        </p:nvSpPr>
        <p:spPr bwMode="auto">
          <a:xfrm>
            <a:off x="5157589" y="3086829"/>
            <a:ext cx="568325" cy="576064"/>
          </a:xfrm>
          <a:prstGeom prst="rect">
            <a:avLst/>
          </a:prstGeom>
          <a:noFill/>
          <a:ln w="28575">
            <a:solidFill>
              <a:srgbClr val="FF0000"/>
            </a:solidFill>
            <a:miter lim="800000"/>
            <a:headEnd/>
            <a:tailEnd/>
          </a:ln>
        </p:spPr>
        <p:txBody>
          <a:bodyPr wrap="none" anchor="ctr"/>
          <a:lstStyle/>
          <a:p>
            <a:endParaRPr lang="en-US"/>
          </a:p>
        </p:txBody>
      </p:sp>
      <p:sp>
        <p:nvSpPr>
          <p:cNvPr id="14" name="CuadroTexto 5"/>
          <p:cNvSpPr txBox="1">
            <a:spLocks noChangeArrowheads="1"/>
          </p:cNvSpPr>
          <p:nvPr/>
        </p:nvSpPr>
        <p:spPr bwMode="auto">
          <a:xfrm>
            <a:off x="1043608" y="4005064"/>
            <a:ext cx="7056784" cy="369332"/>
          </a:xfrm>
          <a:prstGeom prst="rect">
            <a:avLst/>
          </a:prstGeom>
          <a:noFill/>
          <a:ln w="9525">
            <a:noFill/>
            <a:miter lim="800000"/>
            <a:headEnd/>
            <a:tailEnd/>
          </a:ln>
        </p:spPr>
        <p:txBody>
          <a:bodyPr wrap="square">
            <a:spAutoFit/>
          </a:bodyPr>
          <a:lstStyle/>
          <a:p>
            <a:pPr algn="ctr"/>
            <a:r>
              <a:rPr lang="en-GB" b="1" dirty="0" smtClean="0">
                <a:solidFill>
                  <a:srgbClr val="FF0000"/>
                </a:solidFill>
                <a:cs typeface="Arial" charset="0"/>
              </a:rPr>
              <a:t>CO</a:t>
            </a:r>
            <a:r>
              <a:rPr lang="en-GB" b="1" baseline="-25000" dirty="0" smtClean="0">
                <a:solidFill>
                  <a:srgbClr val="FF0000"/>
                </a:solidFill>
                <a:cs typeface="Arial" charset="0"/>
              </a:rPr>
              <a:t>2</a:t>
            </a:r>
            <a:r>
              <a:rPr lang="en-GB" b="1" dirty="0" smtClean="0">
                <a:solidFill>
                  <a:srgbClr val="FF0000"/>
                </a:solidFill>
                <a:cs typeface="Arial" charset="0"/>
              </a:rPr>
              <a:t> adsorption in double-functionalized materials is higher</a:t>
            </a:r>
            <a:endParaRPr lang="en-GB" b="1" dirty="0">
              <a:solidFill>
                <a:srgbClr val="FF0000"/>
              </a:solidFill>
              <a:cs typeface="Arial" charset="0"/>
            </a:endParaRPr>
          </a:p>
        </p:txBody>
      </p:sp>
      <p:sp>
        <p:nvSpPr>
          <p:cNvPr id="15" name="Text Box 58"/>
          <p:cNvSpPr txBox="1">
            <a:spLocks noChangeArrowheads="1"/>
          </p:cNvSpPr>
          <p:nvPr/>
        </p:nvSpPr>
        <p:spPr bwMode="auto">
          <a:xfrm>
            <a:off x="271412" y="190962"/>
            <a:ext cx="8872588" cy="861774"/>
          </a:xfrm>
          <a:prstGeom prst="rect">
            <a:avLst/>
          </a:prstGeom>
          <a:noFill/>
          <a:ln w="9525">
            <a:noFill/>
            <a:miter lim="800000"/>
            <a:headEnd/>
            <a:tailEnd/>
          </a:ln>
        </p:spPr>
        <p:txBody>
          <a:bodyPr wrap="square">
            <a:spAutoFit/>
          </a:bodyPr>
          <a:lstStyle/>
          <a:p>
            <a:pPr>
              <a:spcBef>
                <a:spcPct val="50000"/>
              </a:spcBef>
            </a:pPr>
            <a:r>
              <a:rPr lang="es-ES" sz="2000" b="1" dirty="0" smtClean="0">
                <a:solidFill>
                  <a:srgbClr val="C00000"/>
                </a:solidFill>
                <a:cs typeface="Arial" charset="0"/>
              </a:rPr>
              <a:t>PE-</a:t>
            </a:r>
            <a:r>
              <a:rPr lang="es-ES" sz="2000" b="1" dirty="0" err="1" smtClean="0">
                <a:solidFill>
                  <a:srgbClr val="C00000"/>
                </a:solidFill>
                <a:cs typeface="Arial" charset="0"/>
              </a:rPr>
              <a:t>SBA</a:t>
            </a:r>
            <a:r>
              <a:rPr lang="es-ES" sz="2000" b="1" dirty="0" smtClean="0">
                <a:solidFill>
                  <a:srgbClr val="C00000"/>
                </a:solidFill>
                <a:cs typeface="Arial" charset="0"/>
              </a:rPr>
              <a:t>-15 </a:t>
            </a:r>
            <a:r>
              <a:rPr lang="es-ES" sz="2000" b="1" u="sng" dirty="0" err="1" smtClean="0">
                <a:cs typeface="Arial" charset="0"/>
              </a:rPr>
              <a:t>Double</a:t>
            </a:r>
            <a:r>
              <a:rPr lang="es-ES" sz="2000" b="1" u="sng" dirty="0" smtClean="0">
                <a:cs typeface="Arial" charset="0"/>
              </a:rPr>
              <a:t> </a:t>
            </a:r>
            <a:r>
              <a:rPr lang="es-ES" sz="2000" b="1" u="sng" dirty="0" err="1" smtClean="0">
                <a:cs typeface="Arial" charset="0"/>
              </a:rPr>
              <a:t>functionalization</a:t>
            </a:r>
            <a:r>
              <a:rPr lang="es-ES" sz="2000" b="1" u="sng" dirty="0" smtClean="0">
                <a:cs typeface="Arial" charset="0"/>
              </a:rPr>
              <a:t> </a:t>
            </a:r>
            <a:r>
              <a:rPr lang="es-ES" sz="2000" b="1" dirty="0" smtClean="0">
                <a:cs typeface="Arial" charset="0"/>
              </a:rPr>
              <a:t>: </a:t>
            </a:r>
          </a:p>
          <a:p>
            <a:pPr>
              <a:spcBef>
                <a:spcPct val="50000"/>
              </a:spcBef>
            </a:pPr>
            <a:r>
              <a:rPr lang="es-ES" sz="2000" b="1" dirty="0" smtClean="0">
                <a:cs typeface="Arial" charset="0"/>
              </a:rPr>
              <a:t>AP (N) </a:t>
            </a:r>
            <a:r>
              <a:rPr lang="es-ES" sz="2000" b="1" dirty="0" err="1" smtClean="0">
                <a:cs typeface="Arial" charset="0"/>
              </a:rPr>
              <a:t>grafting</a:t>
            </a:r>
            <a:r>
              <a:rPr lang="es-ES" sz="2000" b="1" dirty="0" smtClean="0">
                <a:cs typeface="Arial" charset="0"/>
              </a:rPr>
              <a:t> + </a:t>
            </a:r>
            <a:r>
              <a:rPr lang="es-ES" sz="2000" b="1" dirty="0" err="1" smtClean="0">
                <a:cs typeface="Arial" charset="0"/>
              </a:rPr>
              <a:t>TEPA</a:t>
            </a:r>
            <a:r>
              <a:rPr lang="es-ES" sz="2000" b="1" dirty="0" smtClean="0">
                <a:cs typeface="Arial" charset="0"/>
              </a:rPr>
              <a:t>/</a:t>
            </a:r>
            <a:r>
              <a:rPr lang="es-ES" sz="2000" b="1" dirty="0" err="1" smtClean="0">
                <a:cs typeface="Arial" charset="0"/>
              </a:rPr>
              <a:t>PEI</a:t>
            </a:r>
            <a:r>
              <a:rPr lang="es-ES" sz="2000" b="1" dirty="0" smtClean="0">
                <a:cs typeface="Arial" charset="0"/>
              </a:rPr>
              <a:t> </a:t>
            </a:r>
            <a:r>
              <a:rPr lang="es-ES" sz="2000" b="1" dirty="0" err="1" smtClean="0">
                <a:cs typeface="Arial" charset="0"/>
              </a:rPr>
              <a:t>impregnation</a:t>
            </a:r>
            <a:r>
              <a:rPr lang="es-ES" sz="2000" b="1" dirty="0" smtClean="0">
                <a:cs typeface="Arial" charset="0"/>
              </a:rPr>
              <a:t>  </a:t>
            </a:r>
            <a:r>
              <a:rPr lang="es-ES" sz="2000" dirty="0" smtClean="0">
                <a:cs typeface="Arial" charset="0"/>
              </a:rPr>
              <a:t>(3)</a:t>
            </a:r>
            <a:endParaRPr lang="es-ES" sz="2000" dirty="0">
              <a:solidFill>
                <a:srgbClr val="000099"/>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39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39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927" grpId="0" animBg="1"/>
      <p:bldP spid="293928" grpId="0" animBg="1"/>
      <p:bldP spid="29" grpId="0" animBg="1"/>
      <p:bldP spid="12" grpId="0" animBg="1"/>
      <p:bldP spid="13" grpId="0" animBg="1"/>
      <p:bldP spid="1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35 Grupo"/>
          <p:cNvGrpSpPr/>
          <p:nvPr/>
        </p:nvGrpSpPr>
        <p:grpSpPr>
          <a:xfrm>
            <a:off x="4354958" y="1052736"/>
            <a:ext cx="4681538" cy="3487738"/>
            <a:chOff x="4354958" y="1052736"/>
            <a:chExt cx="4681538" cy="3487738"/>
          </a:xfrm>
        </p:grpSpPr>
        <p:grpSp>
          <p:nvGrpSpPr>
            <p:cNvPr id="19" name="18 Grupo"/>
            <p:cNvGrpSpPr/>
            <p:nvPr/>
          </p:nvGrpSpPr>
          <p:grpSpPr>
            <a:xfrm>
              <a:off x="4354958" y="1052736"/>
              <a:ext cx="4681538" cy="3487738"/>
              <a:chOff x="4354958" y="1052736"/>
              <a:chExt cx="4681538" cy="3487738"/>
            </a:xfrm>
          </p:grpSpPr>
          <p:graphicFrame>
            <p:nvGraphicFramePr>
              <p:cNvPr id="293889" name="Object 1"/>
              <p:cNvGraphicFramePr>
                <a:graphicFrameLocks noChangeAspect="1"/>
              </p:cNvGraphicFramePr>
              <p:nvPr/>
            </p:nvGraphicFramePr>
            <p:xfrm>
              <a:off x="4354958" y="1052736"/>
              <a:ext cx="4681538" cy="3487738"/>
            </p:xfrm>
            <a:graphic>
              <a:graphicData uri="http://schemas.openxmlformats.org/presentationml/2006/ole">
                <p:oleObj spid="_x0000_s293889" name="Graph" r:id="rId4" imgW="2102400" imgH="1657440" progId="">
                  <p:embed/>
                </p:oleObj>
              </a:graphicData>
            </a:graphic>
          </p:graphicFrame>
          <p:cxnSp>
            <p:nvCxnSpPr>
              <p:cNvPr id="15" name="14 Conector recto"/>
              <p:cNvCxnSpPr/>
              <p:nvPr/>
            </p:nvCxnSpPr>
            <p:spPr>
              <a:xfrm flipV="1">
                <a:off x="5767670" y="1196752"/>
                <a:ext cx="0" cy="273630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1" name="30 Conector recto"/>
            <p:cNvCxnSpPr/>
            <p:nvPr/>
          </p:nvCxnSpPr>
          <p:spPr>
            <a:xfrm>
              <a:off x="5191044" y="2017868"/>
              <a:ext cx="57606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CuadroTexto 5"/>
          <p:cNvSpPr txBox="1">
            <a:spLocks noChangeArrowheads="1"/>
          </p:cNvSpPr>
          <p:nvPr/>
        </p:nvSpPr>
        <p:spPr bwMode="auto">
          <a:xfrm>
            <a:off x="323528" y="3140968"/>
            <a:ext cx="4392042" cy="1323439"/>
          </a:xfrm>
          <a:prstGeom prst="rect">
            <a:avLst/>
          </a:prstGeom>
          <a:noFill/>
          <a:ln w="9525">
            <a:noFill/>
            <a:miter lim="800000"/>
            <a:headEnd/>
            <a:tailEnd/>
          </a:ln>
        </p:spPr>
        <p:txBody>
          <a:bodyPr wrap="square">
            <a:spAutoFit/>
          </a:bodyPr>
          <a:lstStyle/>
          <a:p>
            <a:r>
              <a:rPr lang="en-GB" sz="1600" b="1" dirty="0">
                <a:solidFill>
                  <a:srgbClr val="0000CC"/>
                </a:solidFill>
                <a:cs typeface="Arial" charset="0"/>
              </a:rPr>
              <a:t>For higher organic </a:t>
            </a:r>
            <a:r>
              <a:rPr lang="en-GB" sz="1600" b="1" dirty="0" smtClean="0">
                <a:solidFill>
                  <a:srgbClr val="0000CC"/>
                </a:solidFill>
                <a:cs typeface="Arial" charset="0"/>
              </a:rPr>
              <a:t>loads of </a:t>
            </a:r>
            <a:r>
              <a:rPr lang="en-GB" sz="1600" b="1" dirty="0" err="1" smtClean="0">
                <a:solidFill>
                  <a:srgbClr val="0000CC"/>
                </a:solidFill>
                <a:cs typeface="Arial" charset="0"/>
              </a:rPr>
              <a:t>TEPA</a:t>
            </a:r>
            <a:r>
              <a:rPr lang="en-GB" sz="1600" b="1" dirty="0" smtClean="0">
                <a:solidFill>
                  <a:srgbClr val="0000CC"/>
                </a:solidFill>
                <a:cs typeface="Arial" charset="0"/>
              </a:rPr>
              <a:t>  (50%) ads. capacity and efficiency </a:t>
            </a:r>
            <a:r>
              <a:rPr lang="en-GB" sz="1600" b="1" u="sng" dirty="0" smtClean="0">
                <a:solidFill>
                  <a:srgbClr val="0000CC"/>
                </a:solidFill>
                <a:cs typeface="Arial" charset="0"/>
              </a:rPr>
              <a:t>still increase</a:t>
            </a:r>
            <a:r>
              <a:rPr lang="en-GB" sz="1600" b="1" dirty="0" smtClean="0">
                <a:solidFill>
                  <a:srgbClr val="0000CC"/>
                </a:solidFill>
                <a:cs typeface="Arial" charset="0"/>
              </a:rPr>
              <a:t>. </a:t>
            </a:r>
          </a:p>
          <a:p>
            <a:r>
              <a:rPr lang="en-GB" sz="1600" b="1" dirty="0" smtClean="0">
                <a:solidFill>
                  <a:srgbClr val="0000CC"/>
                </a:solidFill>
                <a:cs typeface="Arial" charset="0"/>
              </a:rPr>
              <a:t>Grafted/impregnated -</a:t>
            </a:r>
            <a:r>
              <a:rPr lang="en-GB" sz="1600" b="1" dirty="0" err="1" smtClean="0">
                <a:solidFill>
                  <a:srgbClr val="0000CC"/>
                </a:solidFill>
                <a:cs typeface="Arial" charset="0"/>
              </a:rPr>
              <a:t>TEPA</a:t>
            </a:r>
            <a:r>
              <a:rPr lang="en-GB" sz="1600" b="1" dirty="0" smtClean="0">
                <a:solidFill>
                  <a:srgbClr val="0000CC"/>
                </a:solidFill>
                <a:cs typeface="Arial" charset="0"/>
              </a:rPr>
              <a:t> (50)</a:t>
            </a:r>
            <a:r>
              <a:rPr lang="es-ES" sz="1600" b="1" dirty="0" smtClean="0">
                <a:solidFill>
                  <a:srgbClr val="0000CC"/>
                </a:solidFill>
                <a:cs typeface="Arial" charset="0"/>
              </a:rPr>
              <a:t> shows </a:t>
            </a:r>
          </a:p>
          <a:p>
            <a:r>
              <a:rPr lang="es-ES" sz="1600" b="1" dirty="0" err="1" smtClean="0">
                <a:solidFill>
                  <a:srgbClr val="0000CC"/>
                </a:solidFill>
                <a:cs typeface="Arial" charset="0"/>
              </a:rPr>
              <a:t>the</a:t>
            </a:r>
            <a:r>
              <a:rPr lang="es-ES" sz="1600" b="1" dirty="0" smtClean="0">
                <a:solidFill>
                  <a:srgbClr val="0000CC"/>
                </a:solidFill>
                <a:cs typeface="Arial" charset="0"/>
              </a:rPr>
              <a:t>  </a:t>
            </a:r>
            <a:r>
              <a:rPr lang="es-ES" sz="1600" b="1" dirty="0" err="1" smtClean="0">
                <a:solidFill>
                  <a:srgbClr val="0000CC"/>
                </a:solidFill>
                <a:cs typeface="Arial" charset="0"/>
              </a:rPr>
              <a:t>highest</a:t>
            </a:r>
            <a:r>
              <a:rPr lang="es-ES" sz="1600" b="1" dirty="0" smtClean="0">
                <a:solidFill>
                  <a:srgbClr val="0000CC"/>
                </a:solidFill>
                <a:cs typeface="Arial" charset="0"/>
              </a:rPr>
              <a:t> </a:t>
            </a:r>
            <a:r>
              <a:rPr lang="es-ES_tradnl" sz="1600" b="1" dirty="0" err="1" smtClean="0">
                <a:solidFill>
                  <a:srgbClr val="0000CC"/>
                </a:solidFill>
                <a:cs typeface="Arial" charset="0"/>
              </a:rPr>
              <a:t>values</a:t>
            </a:r>
            <a:r>
              <a:rPr lang="es-ES_tradnl" sz="1600" b="1" dirty="0" smtClean="0">
                <a:solidFill>
                  <a:srgbClr val="0000CC"/>
                </a:solidFill>
                <a:cs typeface="Arial" charset="0"/>
              </a:rPr>
              <a:t>: 215 mg </a:t>
            </a:r>
            <a:r>
              <a:rPr lang="es-ES_tradnl" sz="1600" b="1" dirty="0" err="1" smtClean="0">
                <a:solidFill>
                  <a:srgbClr val="0000CC"/>
                </a:solidFill>
                <a:cs typeface="Arial" charset="0"/>
              </a:rPr>
              <a:t>CO</a:t>
            </a:r>
            <a:r>
              <a:rPr lang="es-ES_tradnl" sz="1600" b="1" baseline="-25000" dirty="0" err="1" smtClean="0">
                <a:solidFill>
                  <a:srgbClr val="0000CC"/>
                </a:solidFill>
                <a:cs typeface="Arial" charset="0"/>
              </a:rPr>
              <a:t>2</a:t>
            </a:r>
            <a:r>
              <a:rPr lang="es-ES_tradnl" sz="1600" b="1" baseline="-25000" dirty="0" smtClean="0">
                <a:solidFill>
                  <a:srgbClr val="0000CC"/>
                </a:solidFill>
                <a:cs typeface="Arial" charset="0"/>
              </a:rPr>
              <a:t> </a:t>
            </a:r>
            <a:r>
              <a:rPr lang="es-ES_tradnl" sz="1600" b="1" dirty="0" smtClean="0">
                <a:solidFill>
                  <a:srgbClr val="0000CC"/>
                </a:solidFill>
                <a:cs typeface="Arial" charset="0"/>
              </a:rPr>
              <a:t>/g and  </a:t>
            </a:r>
          </a:p>
          <a:p>
            <a:r>
              <a:rPr lang="es-ES_tradnl" sz="1600" b="1" dirty="0" smtClean="0">
                <a:solidFill>
                  <a:srgbClr val="0000CC"/>
                </a:solidFill>
                <a:cs typeface="Arial" charset="0"/>
              </a:rPr>
              <a:t>0,45 mol </a:t>
            </a:r>
            <a:r>
              <a:rPr lang="es-ES_tradnl" sz="1600" b="1" dirty="0" err="1" smtClean="0">
                <a:solidFill>
                  <a:srgbClr val="0000CC"/>
                </a:solidFill>
                <a:cs typeface="Arial" charset="0"/>
              </a:rPr>
              <a:t>CO2</a:t>
            </a:r>
            <a:r>
              <a:rPr lang="es-ES_tradnl" sz="1600" b="1" dirty="0" smtClean="0">
                <a:solidFill>
                  <a:srgbClr val="0000CC"/>
                </a:solidFill>
                <a:cs typeface="Arial" charset="0"/>
              </a:rPr>
              <a:t>/mol </a:t>
            </a:r>
            <a:r>
              <a:rPr lang="es-ES_tradnl" sz="1600" b="1" dirty="0" smtClean="0">
                <a:solidFill>
                  <a:srgbClr val="0000CC"/>
                </a:solidFill>
                <a:cs typeface="Arial" charset="0"/>
              </a:rPr>
              <a:t>N (45 </a:t>
            </a:r>
            <a:r>
              <a:rPr lang="es-ES_tradnl" sz="1600" b="1" dirty="0" err="1" smtClean="0">
                <a:solidFill>
                  <a:srgbClr val="0000CC"/>
                </a:solidFill>
                <a:cs typeface="Arial" charset="0"/>
              </a:rPr>
              <a:t>ºC</a:t>
            </a:r>
            <a:r>
              <a:rPr lang="es-ES_tradnl" sz="1600" b="1" dirty="0" smtClean="0">
                <a:solidFill>
                  <a:srgbClr val="0000CC"/>
                </a:solidFill>
                <a:cs typeface="Arial" charset="0"/>
              </a:rPr>
              <a:t>, 1 bar).</a:t>
            </a:r>
            <a:r>
              <a:rPr lang="en-GB" sz="1600" b="1" dirty="0" smtClean="0">
                <a:solidFill>
                  <a:schemeClr val="accent6">
                    <a:lumMod val="50000"/>
                  </a:schemeClr>
                </a:solidFill>
              </a:rPr>
              <a:t> </a:t>
            </a:r>
            <a:endParaRPr lang="en-GB" sz="1600" b="1" dirty="0" smtClean="0">
              <a:solidFill>
                <a:schemeClr val="accent6">
                  <a:lumMod val="50000"/>
                </a:schemeClr>
              </a:solidFill>
            </a:endParaRPr>
          </a:p>
        </p:txBody>
      </p:sp>
      <p:graphicFrame>
        <p:nvGraphicFramePr>
          <p:cNvPr id="287803" name="Group 59"/>
          <p:cNvGraphicFramePr>
            <a:graphicFrameLocks noGrp="1"/>
          </p:cNvGraphicFramePr>
          <p:nvPr/>
        </p:nvGraphicFramePr>
        <p:xfrm>
          <a:off x="3275857" y="4869567"/>
          <a:ext cx="5688632" cy="1465104"/>
        </p:xfrm>
        <a:graphic>
          <a:graphicData uri="http://schemas.openxmlformats.org/drawingml/2006/table">
            <a:tbl>
              <a:tblPr/>
              <a:tblGrid>
                <a:gridCol w="2619486"/>
                <a:gridCol w="908905"/>
                <a:gridCol w="1112292"/>
                <a:gridCol w="1047949"/>
              </a:tblGrid>
              <a:tr h="47853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Sample</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 and </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N (</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wt</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mg </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CO</a:t>
                      </a:r>
                      <a:r>
                        <a:rPr kumimoji="0" lang="es-ES_tradnl" sz="1400" b="1" i="0" u="none" strike="noStrike" cap="none" normalizeH="0" baseline="-25000" dirty="0" err="1" smtClean="0">
                          <a:ln>
                            <a:noFill/>
                          </a:ln>
                          <a:solidFill>
                            <a:schemeClr val="tx1"/>
                          </a:solidFill>
                          <a:effectLst/>
                          <a:latin typeface="Arial" charset="0"/>
                          <a:ea typeface="Times New Roman" pitchFamily="18" charset="0"/>
                          <a:cs typeface="Arial" charset="0"/>
                        </a:rPr>
                        <a:t>2</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 g</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mol </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CO</a:t>
                      </a:r>
                      <a:r>
                        <a:rPr kumimoji="0" lang="es-ES_tradnl" sz="1400" b="1" i="0" u="none" strike="noStrike" cap="none" normalizeH="0" baseline="-25000" dirty="0" err="1" smtClean="0">
                          <a:ln>
                            <a:noFill/>
                          </a:ln>
                          <a:solidFill>
                            <a:schemeClr val="tx1"/>
                          </a:solidFill>
                          <a:effectLst/>
                          <a:latin typeface="Arial" charset="0"/>
                          <a:ea typeface="Times New Roman" pitchFamily="18" charset="0"/>
                          <a:cs typeface="Arial" charset="0"/>
                        </a:rPr>
                        <a:t>2</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mol N</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290578">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PE-SBA15-e-(N)-6</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4.4</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tab pos="447675" algn="l"/>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66</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0.48</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337902">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PE-SBA15-e-(N)-6-TEPA (30)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11.1</a:t>
                      </a:r>
                    </a:p>
                  </a:txBody>
                  <a:tcPr marL="44450" marR="4445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139</a:t>
                      </a:r>
                    </a:p>
                  </a:txBody>
                  <a:tcPr marL="44450" marR="44450" marT="0" marB="0" anchor="ctr"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0.40</a:t>
                      </a:r>
                    </a:p>
                  </a:txBody>
                  <a:tcPr marL="44450" marR="44450" marT="0" marB="0" anchor="ctr" horzOverflow="overflow">
                    <a:lnL>
                      <a:noFill/>
                    </a:lnL>
                    <a:lnR>
                      <a:noFill/>
                    </a:lnR>
                    <a:lnT>
                      <a:noFill/>
                    </a:lnT>
                    <a:lnB>
                      <a:noFill/>
                    </a:lnB>
                    <a:lnTlToBr>
                      <a:noFill/>
                    </a:lnTlToBr>
                    <a:lnBlToTr>
                      <a:noFill/>
                    </a:lnBlToTr>
                    <a:solidFill>
                      <a:srgbClr val="FFFFFF"/>
                    </a:solidFill>
                  </a:tcPr>
                </a:tc>
              </a:tr>
              <a:tr h="328631">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rgbClr val="0000CC"/>
                          </a:solidFill>
                          <a:effectLst/>
                          <a:latin typeface="Arial" charset="0"/>
                          <a:ea typeface="Times New Roman" pitchFamily="18" charset="0"/>
                          <a:cs typeface="Arial" charset="0"/>
                        </a:rPr>
                        <a:t>PE-</a:t>
                      </a:r>
                      <a:r>
                        <a:rPr kumimoji="0" lang="es-ES_tradnl" sz="1400" b="1" i="0" u="none" strike="noStrike" cap="none" normalizeH="0" baseline="0" dirty="0" err="1" smtClean="0">
                          <a:ln>
                            <a:noFill/>
                          </a:ln>
                          <a:solidFill>
                            <a:srgbClr val="0000CC"/>
                          </a:solidFill>
                          <a:effectLst/>
                          <a:latin typeface="Arial" charset="0"/>
                          <a:ea typeface="Times New Roman" pitchFamily="18" charset="0"/>
                          <a:cs typeface="Arial" charset="0"/>
                        </a:rPr>
                        <a:t>SBA15</a:t>
                      </a:r>
                      <a:r>
                        <a:rPr kumimoji="0" lang="es-ES_tradnl" sz="1400" b="1" i="0" u="none" strike="noStrike" cap="none" normalizeH="0" baseline="0" dirty="0" smtClean="0">
                          <a:ln>
                            <a:noFill/>
                          </a:ln>
                          <a:solidFill>
                            <a:srgbClr val="0000CC"/>
                          </a:solidFill>
                          <a:effectLst/>
                          <a:latin typeface="Arial" charset="0"/>
                          <a:ea typeface="Times New Roman" pitchFamily="18" charset="0"/>
                          <a:cs typeface="Arial" charset="0"/>
                        </a:rPr>
                        <a:t>-e-(N)-6-</a:t>
                      </a:r>
                      <a:r>
                        <a:rPr kumimoji="0" lang="es-ES_tradnl" sz="1400" b="1" i="0" u="none" strike="noStrike" cap="none" normalizeH="0" baseline="0" dirty="0" err="1" smtClean="0">
                          <a:ln>
                            <a:noFill/>
                          </a:ln>
                          <a:solidFill>
                            <a:srgbClr val="0000CC"/>
                          </a:solidFill>
                          <a:effectLst/>
                          <a:latin typeface="Arial" charset="0"/>
                          <a:ea typeface="Times New Roman" pitchFamily="18" charset="0"/>
                          <a:cs typeface="Arial" charset="0"/>
                        </a:rPr>
                        <a:t>TEPA</a:t>
                      </a:r>
                      <a:r>
                        <a:rPr kumimoji="0" lang="es-ES_tradnl" sz="1400" b="1" i="0" u="none" strike="noStrike" cap="none" normalizeH="0" baseline="0" dirty="0" smtClean="0">
                          <a:ln>
                            <a:noFill/>
                          </a:ln>
                          <a:solidFill>
                            <a:srgbClr val="0000CC"/>
                          </a:solidFill>
                          <a:effectLst/>
                          <a:latin typeface="Arial" charset="0"/>
                          <a:ea typeface="Times New Roman" pitchFamily="18" charset="0"/>
                          <a:cs typeface="Arial" charset="0"/>
                        </a:rPr>
                        <a:t> (50)</a:t>
                      </a:r>
                      <a:endParaRPr kumimoji="0" lang="es-ES" sz="1400" b="1" i="0" u="none" strike="noStrike" cap="none" normalizeH="0" baseline="0" dirty="0" smtClean="0">
                        <a:ln>
                          <a:noFill/>
                        </a:ln>
                        <a:solidFill>
                          <a:srgbClr val="0000CC"/>
                        </a:solidFill>
                        <a:effectLst/>
                        <a:latin typeface="Arial" charset="0"/>
                        <a:ea typeface="Times New Roman" pitchFamily="18" charset="0"/>
                        <a:cs typeface="Arial" charset="0"/>
                      </a:endParaRP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00CC"/>
                          </a:solidFill>
                          <a:effectLst/>
                          <a:latin typeface="Arial" charset="0"/>
                          <a:ea typeface="Times New Roman" pitchFamily="18" charset="0"/>
                          <a:cs typeface="Arial" charset="0"/>
                        </a:rPr>
                        <a:t>15.3</a:t>
                      </a: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00CC"/>
                          </a:solidFill>
                          <a:effectLst/>
                          <a:latin typeface="Arial" charset="0"/>
                          <a:ea typeface="Times New Roman" pitchFamily="18" charset="0"/>
                          <a:cs typeface="Arial" charset="0"/>
                        </a:rPr>
                        <a:t>215</a:t>
                      </a: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rgbClr val="0000CC"/>
                          </a:solidFill>
                          <a:effectLst/>
                          <a:latin typeface="Arial" charset="0"/>
                          <a:ea typeface="Times New Roman" pitchFamily="18" charset="0"/>
                          <a:cs typeface="Arial" charset="0"/>
                        </a:rPr>
                        <a:t>0.45</a:t>
                      </a:r>
                    </a:p>
                  </a:txBody>
                  <a:tcPr marL="44450" marR="44450"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28" name="27 Rectángulo"/>
          <p:cNvSpPr/>
          <p:nvPr/>
        </p:nvSpPr>
        <p:spPr>
          <a:xfrm>
            <a:off x="3203848" y="6003475"/>
            <a:ext cx="5617121" cy="377853"/>
          </a:xfrm>
          <a:prstGeom prst="rect">
            <a:avLst/>
          </a:prstGeom>
          <a:noFill/>
          <a:ln w="28575" cap="flat" cmpd="sng" algn="ctr">
            <a:solidFill>
              <a:srgbClr val="FF0000"/>
            </a:solidFill>
            <a:prstDash val="solid"/>
          </a:ln>
          <a:effectLst/>
        </p:spPr>
        <p:txBody>
          <a:bodyPr anchor="ctr"/>
          <a:lstStyle/>
          <a:p>
            <a:pPr algn="ctr" fontAlgn="auto">
              <a:spcBef>
                <a:spcPts val="0"/>
              </a:spcBef>
              <a:spcAft>
                <a:spcPts val="0"/>
              </a:spcAft>
              <a:defRPr/>
            </a:pPr>
            <a:endParaRPr lang="es-ES" kern="0">
              <a:solidFill>
                <a:sysClr val="window" lastClr="FFFFFF"/>
              </a:solidFill>
              <a:latin typeface="Arial"/>
            </a:endParaRPr>
          </a:p>
        </p:txBody>
      </p:sp>
      <p:sp>
        <p:nvSpPr>
          <p:cNvPr id="13" name="Text Box 71"/>
          <p:cNvSpPr txBox="1">
            <a:spLocks noChangeArrowheads="1"/>
          </p:cNvSpPr>
          <p:nvPr/>
        </p:nvSpPr>
        <p:spPr bwMode="auto">
          <a:xfrm>
            <a:off x="0" y="6505599"/>
            <a:ext cx="5116952" cy="307777"/>
          </a:xfrm>
          <a:prstGeom prst="rect">
            <a:avLst/>
          </a:prstGeom>
          <a:noFill/>
          <a:ln w="9525">
            <a:noFill/>
            <a:miter lim="800000"/>
            <a:headEnd/>
            <a:tailEnd/>
          </a:ln>
        </p:spPr>
        <p:txBody>
          <a:bodyPr wrap="square">
            <a:spAutoFit/>
          </a:bodyPr>
          <a:lstStyle/>
          <a:p>
            <a:pPr algn="ctr"/>
            <a:r>
              <a:rPr lang="en-US" sz="1400" b="1" dirty="0">
                <a:solidFill>
                  <a:srgbClr val="CC0000"/>
                </a:solidFill>
              </a:rPr>
              <a:t>Sanz et al. </a:t>
            </a:r>
            <a:r>
              <a:rPr lang="en-US" sz="1400" b="1" i="1" dirty="0">
                <a:solidFill>
                  <a:srgbClr val="CC0000"/>
                </a:solidFill>
              </a:rPr>
              <a:t>J. Mater. Chem. </a:t>
            </a:r>
            <a:r>
              <a:rPr lang="en-US" sz="1400" b="1" i="1" dirty="0" smtClean="0">
                <a:solidFill>
                  <a:srgbClr val="CC0000"/>
                </a:solidFill>
              </a:rPr>
              <a:t>A </a:t>
            </a:r>
            <a:r>
              <a:rPr lang="en-US" sz="1400" b="1" dirty="0" smtClean="0">
                <a:solidFill>
                  <a:srgbClr val="CC0000"/>
                </a:solidFill>
              </a:rPr>
              <a:t>1 </a:t>
            </a:r>
            <a:r>
              <a:rPr lang="en-US" sz="1400" b="1" dirty="0">
                <a:solidFill>
                  <a:srgbClr val="CC0000"/>
                </a:solidFill>
              </a:rPr>
              <a:t>(2013) 1956-1962</a:t>
            </a:r>
          </a:p>
        </p:txBody>
      </p:sp>
      <p:graphicFrame>
        <p:nvGraphicFramePr>
          <p:cNvPr id="293890" name="Object 2"/>
          <p:cNvGraphicFramePr>
            <a:graphicFrameLocks noChangeAspect="1"/>
          </p:cNvGraphicFramePr>
          <p:nvPr/>
        </p:nvGraphicFramePr>
        <p:xfrm>
          <a:off x="35496" y="1052736"/>
          <a:ext cx="4263924" cy="2016224"/>
        </p:xfrm>
        <a:graphic>
          <a:graphicData uri="http://schemas.openxmlformats.org/presentationml/2006/ole">
            <p:oleObj spid="_x0000_s293890" name="Graph" r:id="rId5" imgW="3703680" imgH="1769760" progId="">
              <p:embed/>
            </p:oleObj>
          </a:graphicData>
        </a:graphic>
      </p:graphicFrame>
      <p:sp>
        <p:nvSpPr>
          <p:cNvPr id="22" name="CuadroTexto 5"/>
          <p:cNvSpPr txBox="1">
            <a:spLocks noChangeArrowheads="1"/>
          </p:cNvSpPr>
          <p:nvPr/>
        </p:nvSpPr>
        <p:spPr bwMode="auto">
          <a:xfrm>
            <a:off x="72008" y="4509120"/>
            <a:ext cx="3131840" cy="1569660"/>
          </a:xfrm>
          <a:prstGeom prst="rect">
            <a:avLst/>
          </a:prstGeom>
          <a:noFill/>
          <a:ln w="9525">
            <a:noFill/>
            <a:miter lim="800000"/>
            <a:headEnd/>
            <a:tailEnd/>
          </a:ln>
        </p:spPr>
        <p:txBody>
          <a:bodyPr wrap="square">
            <a:spAutoFit/>
          </a:bodyPr>
          <a:lstStyle/>
          <a:p>
            <a:r>
              <a:rPr lang="en-GB" sz="1600" b="1" dirty="0" smtClean="0">
                <a:solidFill>
                  <a:schemeClr val="accent6">
                    <a:lumMod val="50000"/>
                  </a:schemeClr>
                </a:solidFill>
              </a:rPr>
              <a:t>For PEI, an increased load   </a:t>
            </a:r>
            <a:r>
              <a:rPr lang="en-GB" sz="1600" b="1" dirty="0" smtClean="0">
                <a:solidFill>
                  <a:schemeClr val="accent6">
                    <a:lumMod val="50000"/>
                  </a:schemeClr>
                </a:solidFill>
              </a:rPr>
              <a:t>up to 50% </a:t>
            </a:r>
            <a:r>
              <a:rPr lang="en-GB" sz="1600" b="1" dirty="0" smtClean="0">
                <a:solidFill>
                  <a:schemeClr val="accent6">
                    <a:lumMod val="50000"/>
                  </a:schemeClr>
                </a:solidFill>
              </a:rPr>
              <a:t>produces </a:t>
            </a:r>
            <a:r>
              <a:rPr lang="en-GB" sz="1600" b="1" dirty="0">
                <a:solidFill>
                  <a:schemeClr val="accent6">
                    <a:lumMod val="50000"/>
                  </a:schemeClr>
                </a:solidFill>
              </a:rPr>
              <a:t>the complete saturation of </a:t>
            </a:r>
            <a:r>
              <a:rPr lang="en-GB" sz="1600" b="1" dirty="0" smtClean="0">
                <a:solidFill>
                  <a:schemeClr val="accent6">
                    <a:lumMod val="50000"/>
                  </a:schemeClr>
                </a:solidFill>
              </a:rPr>
              <a:t>pore structure (hindered diffusion) and </a:t>
            </a:r>
            <a:r>
              <a:rPr lang="en-GB" sz="1600" b="1" u="sng" dirty="0" smtClean="0">
                <a:solidFill>
                  <a:schemeClr val="accent6">
                    <a:lumMod val="50000"/>
                  </a:schemeClr>
                </a:solidFill>
              </a:rPr>
              <a:t>efficiency decreases </a:t>
            </a:r>
          </a:p>
          <a:p>
            <a:r>
              <a:rPr lang="en-GB" sz="1600" b="1" dirty="0" smtClean="0">
                <a:solidFill>
                  <a:schemeClr val="accent6">
                    <a:lumMod val="50000"/>
                  </a:schemeClr>
                </a:solidFill>
              </a:rPr>
              <a:t>(not shown)</a:t>
            </a:r>
          </a:p>
        </p:txBody>
      </p:sp>
      <p:cxnSp>
        <p:nvCxnSpPr>
          <p:cNvPr id="24" name="23 Conector recto de flecha"/>
          <p:cNvCxnSpPr/>
          <p:nvPr/>
        </p:nvCxnSpPr>
        <p:spPr>
          <a:xfrm flipV="1">
            <a:off x="2800828" y="2881964"/>
            <a:ext cx="2952328" cy="2160240"/>
          </a:xfrm>
          <a:prstGeom prst="straightConnector1">
            <a:avLst/>
          </a:prstGeom>
          <a:ln w="1905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26 Conector recto de flecha"/>
          <p:cNvCxnSpPr/>
          <p:nvPr/>
        </p:nvCxnSpPr>
        <p:spPr>
          <a:xfrm flipV="1">
            <a:off x="4499992" y="2089314"/>
            <a:ext cx="1238650" cy="1411694"/>
          </a:xfrm>
          <a:prstGeom prst="straightConnector1">
            <a:avLst/>
          </a:prstGeom>
          <a:ln w="19050">
            <a:solidFill>
              <a:srgbClr val="0000CC"/>
            </a:solidFill>
            <a:tailEnd type="arrow"/>
          </a:ln>
        </p:spPr>
        <p:style>
          <a:lnRef idx="1">
            <a:schemeClr val="accent1"/>
          </a:lnRef>
          <a:fillRef idx="0">
            <a:schemeClr val="accent1"/>
          </a:fillRef>
          <a:effectRef idx="0">
            <a:schemeClr val="accent1"/>
          </a:effectRef>
          <a:fontRef idx="minor">
            <a:schemeClr val="tx1"/>
          </a:fontRef>
        </p:style>
      </p:cxnSp>
      <p:sp>
        <p:nvSpPr>
          <p:cNvPr id="21" name="Text Box 58"/>
          <p:cNvSpPr txBox="1">
            <a:spLocks noChangeArrowheads="1"/>
          </p:cNvSpPr>
          <p:nvPr/>
        </p:nvSpPr>
        <p:spPr bwMode="auto">
          <a:xfrm>
            <a:off x="271412" y="190962"/>
            <a:ext cx="8872588" cy="861774"/>
          </a:xfrm>
          <a:prstGeom prst="rect">
            <a:avLst/>
          </a:prstGeom>
          <a:noFill/>
          <a:ln w="9525">
            <a:noFill/>
            <a:miter lim="800000"/>
            <a:headEnd/>
            <a:tailEnd/>
          </a:ln>
        </p:spPr>
        <p:txBody>
          <a:bodyPr wrap="square">
            <a:spAutoFit/>
          </a:bodyPr>
          <a:lstStyle/>
          <a:p>
            <a:pPr>
              <a:spcBef>
                <a:spcPct val="50000"/>
              </a:spcBef>
            </a:pPr>
            <a:r>
              <a:rPr lang="es-ES" sz="2000" b="1" dirty="0" smtClean="0">
                <a:solidFill>
                  <a:srgbClr val="C00000"/>
                </a:solidFill>
                <a:cs typeface="Arial" charset="0"/>
              </a:rPr>
              <a:t>PE-</a:t>
            </a:r>
            <a:r>
              <a:rPr lang="es-ES" sz="2000" b="1" dirty="0" err="1" smtClean="0">
                <a:solidFill>
                  <a:srgbClr val="C00000"/>
                </a:solidFill>
                <a:cs typeface="Arial" charset="0"/>
              </a:rPr>
              <a:t>SBA</a:t>
            </a:r>
            <a:r>
              <a:rPr lang="es-ES" sz="2000" b="1" dirty="0" smtClean="0">
                <a:solidFill>
                  <a:srgbClr val="C00000"/>
                </a:solidFill>
                <a:cs typeface="Arial" charset="0"/>
              </a:rPr>
              <a:t>-15 </a:t>
            </a:r>
            <a:r>
              <a:rPr lang="es-ES" sz="2000" b="1" u="sng" dirty="0" err="1" smtClean="0">
                <a:cs typeface="Arial" charset="0"/>
              </a:rPr>
              <a:t>Double</a:t>
            </a:r>
            <a:r>
              <a:rPr lang="es-ES" sz="2000" b="1" u="sng" dirty="0" smtClean="0">
                <a:cs typeface="Arial" charset="0"/>
              </a:rPr>
              <a:t> </a:t>
            </a:r>
            <a:r>
              <a:rPr lang="es-ES" sz="2000" b="1" u="sng" dirty="0" err="1" smtClean="0">
                <a:cs typeface="Arial" charset="0"/>
              </a:rPr>
              <a:t>functionalization</a:t>
            </a:r>
            <a:r>
              <a:rPr lang="es-ES" sz="2000" b="1" u="sng" dirty="0" smtClean="0">
                <a:cs typeface="Arial" charset="0"/>
              </a:rPr>
              <a:t> </a:t>
            </a:r>
            <a:r>
              <a:rPr lang="es-ES" sz="2000" b="1" dirty="0" smtClean="0">
                <a:cs typeface="Arial" charset="0"/>
              </a:rPr>
              <a:t>: </a:t>
            </a:r>
          </a:p>
          <a:p>
            <a:pPr>
              <a:spcBef>
                <a:spcPct val="50000"/>
              </a:spcBef>
            </a:pPr>
            <a:r>
              <a:rPr lang="es-ES" sz="2000" b="1" dirty="0" smtClean="0">
                <a:cs typeface="Arial" charset="0"/>
              </a:rPr>
              <a:t>AP (N) </a:t>
            </a:r>
            <a:r>
              <a:rPr lang="es-ES" sz="2000" b="1" dirty="0" err="1" smtClean="0">
                <a:cs typeface="Arial" charset="0"/>
              </a:rPr>
              <a:t>grafting</a:t>
            </a:r>
            <a:r>
              <a:rPr lang="es-ES" sz="2000" b="1" dirty="0" smtClean="0">
                <a:cs typeface="Arial" charset="0"/>
              </a:rPr>
              <a:t> + </a:t>
            </a:r>
            <a:r>
              <a:rPr lang="es-ES" sz="2000" b="1" dirty="0" err="1" smtClean="0">
                <a:cs typeface="Arial" charset="0"/>
              </a:rPr>
              <a:t>TEPA</a:t>
            </a:r>
            <a:r>
              <a:rPr lang="es-ES" sz="2000" b="1" dirty="0" smtClean="0">
                <a:cs typeface="Arial" charset="0"/>
              </a:rPr>
              <a:t>/</a:t>
            </a:r>
            <a:r>
              <a:rPr lang="es-ES" sz="2000" b="1" dirty="0" err="1" smtClean="0">
                <a:cs typeface="Arial" charset="0"/>
              </a:rPr>
              <a:t>PEI</a:t>
            </a:r>
            <a:r>
              <a:rPr lang="es-ES" sz="2000" b="1" dirty="0" smtClean="0">
                <a:cs typeface="Arial" charset="0"/>
              </a:rPr>
              <a:t> </a:t>
            </a:r>
            <a:r>
              <a:rPr lang="es-ES" sz="2000" b="1" dirty="0" err="1" smtClean="0">
                <a:cs typeface="Arial" charset="0"/>
              </a:rPr>
              <a:t>impregnation</a:t>
            </a:r>
            <a:r>
              <a:rPr lang="es-ES" sz="2000" b="1" dirty="0" smtClean="0">
                <a:cs typeface="Arial" charset="0"/>
              </a:rPr>
              <a:t> </a:t>
            </a:r>
            <a:r>
              <a:rPr lang="es-ES" sz="2000" b="1" dirty="0" smtClean="0">
                <a:solidFill>
                  <a:srgbClr val="FF0000"/>
                </a:solidFill>
                <a:cs typeface="Arial" charset="0"/>
              </a:rPr>
              <a:t>- 50% </a:t>
            </a:r>
            <a:r>
              <a:rPr lang="es-ES" sz="2000" dirty="0" smtClean="0">
                <a:cs typeface="Arial" charset="0"/>
              </a:rPr>
              <a:t>(1)</a:t>
            </a:r>
            <a:endParaRPr lang="es-ES" sz="2000" dirty="0">
              <a:solidFill>
                <a:srgbClr val="000099"/>
              </a:solidFill>
              <a:cs typeface="Arial" charset="0"/>
            </a:endParaRPr>
          </a:p>
        </p:txBody>
      </p:sp>
      <p:sp>
        <p:nvSpPr>
          <p:cNvPr id="16" name="15 CuadroTexto"/>
          <p:cNvSpPr txBox="1"/>
          <p:nvPr/>
        </p:nvSpPr>
        <p:spPr>
          <a:xfrm>
            <a:off x="6355255" y="332656"/>
            <a:ext cx="2845652" cy="584775"/>
          </a:xfrm>
          <a:prstGeom prst="rect">
            <a:avLst/>
          </a:prstGeom>
          <a:noFill/>
        </p:spPr>
        <p:txBody>
          <a:bodyPr wrap="none" rtlCol="0">
            <a:spAutoFit/>
          </a:bodyPr>
          <a:lstStyle/>
          <a:p>
            <a:pPr algn="ctr"/>
            <a:r>
              <a:rPr lang="es-ES" sz="1600" b="1" dirty="0" err="1" smtClean="0">
                <a:solidFill>
                  <a:srgbClr val="3333FF"/>
                </a:solidFill>
              </a:rPr>
              <a:t>Metastable</a:t>
            </a:r>
            <a:r>
              <a:rPr lang="es-ES" sz="1600" b="1" dirty="0" smtClean="0">
                <a:solidFill>
                  <a:srgbClr val="3333FF"/>
                </a:solidFill>
              </a:rPr>
              <a:t> </a:t>
            </a:r>
            <a:r>
              <a:rPr lang="es-ES" sz="1600" b="1" dirty="0" err="1" smtClean="0">
                <a:solidFill>
                  <a:srgbClr val="3333FF"/>
                </a:solidFill>
              </a:rPr>
              <a:t>process</a:t>
            </a:r>
            <a:r>
              <a:rPr lang="es-ES" sz="1600" b="1" dirty="0" smtClean="0">
                <a:solidFill>
                  <a:srgbClr val="3333FF"/>
                </a:solidFill>
              </a:rPr>
              <a:t>?</a:t>
            </a:r>
          </a:p>
          <a:p>
            <a:pPr algn="ctr"/>
            <a:r>
              <a:rPr lang="es-ES" sz="1600" b="1" dirty="0" smtClean="0">
                <a:solidFill>
                  <a:srgbClr val="3333FF"/>
                </a:solidFill>
              </a:rPr>
              <a:t>(</a:t>
            </a:r>
            <a:r>
              <a:rPr lang="es-ES" sz="1600" b="1" dirty="0" err="1" smtClean="0">
                <a:solidFill>
                  <a:srgbClr val="3333FF"/>
                </a:solidFill>
              </a:rPr>
              <a:t>estabilization</a:t>
            </a:r>
            <a:r>
              <a:rPr lang="es-ES" sz="1600" b="1" dirty="0" smtClean="0">
                <a:solidFill>
                  <a:srgbClr val="3333FF"/>
                </a:solidFill>
              </a:rPr>
              <a:t> </a:t>
            </a:r>
            <a:r>
              <a:rPr lang="es-ES" sz="1600" b="1" dirty="0" err="1" smtClean="0">
                <a:solidFill>
                  <a:srgbClr val="3333FF"/>
                </a:solidFill>
              </a:rPr>
              <a:t>not</a:t>
            </a:r>
            <a:r>
              <a:rPr lang="es-ES" sz="1600" b="1" dirty="0" smtClean="0">
                <a:solidFill>
                  <a:srgbClr val="3333FF"/>
                </a:solidFill>
              </a:rPr>
              <a:t> </a:t>
            </a:r>
            <a:r>
              <a:rPr lang="es-ES" sz="1600" b="1" dirty="0" err="1" smtClean="0">
                <a:solidFill>
                  <a:srgbClr val="3333FF"/>
                </a:solidFill>
              </a:rPr>
              <a:t>attained</a:t>
            </a:r>
            <a:r>
              <a:rPr lang="es-ES" sz="1600" b="1" dirty="0" smtClean="0">
                <a:solidFill>
                  <a:srgbClr val="3333FF"/>
                </a:solidFill>
              </a:rPr>
              <a:t>)</a:t>
            </a:r>
            <a:endParaRPr lang="es-ES" sz="1600" b="1" dirty="0">
              <a:solidFill>
                <a:srgbClr val="3333FF"/>
              </a:solidFill>
            </a:endParaRPr>
          </a:p>
        </p:txBody>
      </p:sp>
      <p:cxnSp>
        <p:nvCxnSpPr>
          <p:cNvPr id="18" name="17 Conector recto de flecha"/>
          <p:cNvCxnSpPr/>
          <p:nvPr/>
        </p:nvCxnSpPr>
        <p:spPr>
          <a:xfrm flipH="1">
            <a:off x="7236296" y="908720"/>
            <a:ext cx="216024" cy="57606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animBg="1"/>
      <p:bldP spid="22" grpId="0"/>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58" name="Picture 2"/>
          <p:cNvPicPr>
            <a:picLocks noChangeAspect="1" noChangeArrowheads="1"/>
          </p:cNvPicPr>
          <p:nvPr/>
        </p:nvPicPr>
        <p:blipFill>
          <a:blip r:embed="rId3" cstate="print"/>
          <a:srcRect t="69124" r="2327"/>
          <a:stretch>
            <a:fillRect/>
          </a:stretch>
        </p:blipFill>
        <p:spPr bwMode="auto">
          <a:xfrm>
            <a:off x="5004047" y="1700808"/>
            <a:ext cx="3528765" cy="2592288"/>
          </a:xfrm>
          <a:prstGeom prst="rect">
            <a:avLst/>
          </a:prstGeom>
          <a:noFill/>
          <a:ln w="9525">
            <a:noFill/>
            <a:miter lim="800000"/>
            <a:headEnd/>
            <a:tailEnd/>
          </a:ln>
        </p:spPr>
      </p:pic>
      <p:sp>
        <p:nvSpPr>
          <p:cNvPr id="189459" name="1 Rectángulo"/>
          <p:cNvSpPr>
            <a:spLocks noChangeArrowheads="1"/>
          </p:cNvSpPr>
          <p:nvPr/>
        </p:nvSpPr>
        <p:spPr bwMode="auto">
          <a:xfrm>
            <a:off x="5653689" y="1713950"/>
            <a:ext cx="1799026" cy="400168"/>
          </a:xfrm>
          <a:prstGeom prst="rect">
            <a:avLst/>
          </a:prstGeom>
          <a:solidFill>
            <a:schemeClr val="bg1"/>
          </a:solidFill>
          <a:ln w="9525">
            <a:noFill/>
            <a:miter lim="800000"/>
            <a:headEnd/>
            <a:tailEnd/>
          </a:ln>
        </p:spPr>
        <p:txBody>
          <a:bodyPr>
            <a:spAutoFit/>
          </a:bodyPr>
          <a:lstStyle/>
          <a:p>
            <a:pPr algn="ctr"/>
            <a:r>
              <a:rPr lang="en-GB" sz="2000" b="1">
                <a:solidFill>
                  <a:srgbClr val="000099"/>
                </a:solidFill>
              </a:rPr>
              <a:t>SBA-PEI-50</a:t>
            </a:r>
            <a:endParaRPr lang="es-ES" sz="2000" b="1">
              <a:solidFill>
                <a:srgbClr val="000099"/>
              </a:solidFill>
            </a:endParaRPr>
          </a:p>
        </p:txBody>
      </p:sp>
      <p:sp>
        <p:nvSpPr>
          <p:cNvPr id="189448" name="Oval 88"/>
          <p:cNvSpPr>
            <a:spLocks noChangeArrowheads="1"/>
          </p:cNvSpPr>
          <p:nvPr/>
        </p:nvSpPr>
        <p:spPr bwMode="auto">
          <a:xfrm>
            <a:off x="638175" y="3082231"/>
            <a:ext cx="273050" cy="287337"/>
          </a:xfrm>
          <a:prstGeom prst="ellipse">
            <a:avLst/>
          </a:prstGeom>
          <a:noFill/>
          <a:ln w="19050">
            <a:solidFill>
              <a:schemeClr val="bg1"/>
            </a:solidFill>
            <a:round/>
            <a:headEnd/>
            <a:tailEnd/>
          </a:ln>
        </p:spPr>
        <p:txBody>
          <a:bodyPr wrap="none" anchor="ctr"/>
          <a:lstStyle/>
          <a:p>
            <a:endParaRPr lang="en-US"/>
          </a:p>
        </p:txBody>
      </p:sp>
      <p:sp>
        <p:nvSpPr>
          <p:cNvPr id="28" name="Rectangle 3"/>
          <p:cNvSpPr>
            <a:spLocks noChangeArrowheads="1"/>
          </p:cNvSpPr>
          <p:nvPr/>
        </p:nvSpPr>
        <p:spPr bwMode="auto">
          <a:xfrm>
            <a:off x="0" y="1104212"/>
            <a:ext cx="9144000" cy="523220"/>
          </a:xfrm>
          <a:prstGeom prst="rect">
            <a:avLst/>
          </a:prstGeom>
          <a:solidFill>
            <a:srgbClr val="CCECFF"/>
          </a:solidFill>
          <a:ln w="9525">
            <a:noFill/>
            <a:miter lim="800000"/>
            <a:headEnd/>
            <a:tailEnd/>
          </a:ln>
        </p:spPr>
        <p:txBody>
          <a:bodyPr anchor="ctr">
            <a:spAutoFit/>
          </a:bodyPr>
          <a:lstStyle/>
          <a:p>
            <a:pPr algn="ctr"/>
            <a:r>
              <a:rPr lang="en-GB" b="1" dirty="0" smtClean="0">
                <a:solidFill>
                  <a:srgbClr val="000099"/>
                </a:solidFill>
                <a:ea typeface="Times New Roman" pitchFamily="18" charset="0"/>
                <a:cs typeface="Arial" charset="0"/>
              </a:rPr>
              <a:t>IMPREGNATED SBA-15  after RuO</a:t>
            </a:r>
            <a:r>
              <a:rPr lang="en-GB" b="1" baseline="-25000" dirty="0" smtClean="0">
                <a:solidFill>
                  <a:srgbClr val="000099"/>
                </a:solidFill>
                <a:ea typeface="Times New Roman" pitchFamily="18" charset="0"/>
                <a:cs typeface="Arial" charset="0"/>
              </a:rPr>
              <a:t>4</a:t>
            </a:r>
            <a:r>
              <a:rPr lang="en-GB" b="1" dirty="0" smtClean="0">
                <a:solidFill>
                  <a:srgbClr val="000099"/>
                </a:solidFill>
                <a:ea typeface="Times New Roman" pitchFamily="18" charset="0"/>
                <a:cs typeface="Arial" charset="0"/>
              </a:rPr>
              <a:t> treatment</a:t>
            </a:r>
            <a:endParaRPr lang="en-GB" sz="2800" b="1" dirty="0">
              <a:solidFill>
                <a:srgbClr val="000099"/>
              </a:solidFill>
              <a:ea typeface="Times New Roman" pitchFamily="18" charset="0"/>
              <a:cs typeface="Arial" charset="0"/>
            </a:endParaRPr>
          </a:p>
        </p:txBody>
      </p:sp>
      <p:sp>
        <p:nvSpPr>
          <p:cNvPr id="29" name="Rectangle 70"/>
          <p:cNvSpPr>
            <a:spLocks noChangeArrowheads="1"/>
          </p:cNvSpPr>
          <p:nvPr/>
        </p:nvSpPr>
        <p:spPr bwMode="auto">
          <a:xfrm>
            <a:off x="2267744" y="116632"/>
            <a:ext cx="4752528" cy="647477"/>
          </a:xfrm>
          <a:prstGeom prst="rect">
            <a:avLst/>
          </a:prstGeom>
          <a:noFill/>
          <a:ln w="9525">
            <a:noFill/>
            <a:miter lim="800000"/>
            <a:headEnd/>
            <a:tailEnd/>
          </a:ln>
        </p:spPr>
        <p:txBody>
          <a:bodyPr/>
          <a:lstStyle/>
          <a:p>
            <a:pPr algn="just">
              <a:lnSpc>
                <a:spcPct val="50000"/>
              </a:lnSpc>
              <a:spcBef>
                <a:spcPct val="50000"/>
              </a:spcBef>
              <a:buFontTx/>
              <a:buChar char="•"/>
            </a:pPr>
            <a:endParaRPr lang="en-US" sz="1600" dirty="0">
              <a:solidFill>
                <a:srgbClr val="000099"/>
              </a:solidFill>
              <a:latin typeface="Verdana" pitchFamily="34" charset="0"/>
            </a:endParaRPr>
          </a:p>
          <a:p>
            <a:pPr algn="ctr">
              <a:lnSpc>
                <a:spcPct val="50000"/>
              </a:lnSpc>
              <a:spcBef>
                <a:spcPct val="50000"/>
              </a:spcBef>
            </a:pPr>
            <a:r>
              <a:rPr lang="en-US" sz="2000" b="1" dirty="0" smtClean="0"/>
              <a:t>Amino groups location </a:t>
            </a:r>
            <a:r>
              <a:rPr lang="en-US" sz="2000" b="1" dirty="0" err="1" smtClean="0"/>
              <a:t>byTEM</a:t>
            </a:r>
            <a:endParaRPr lang="en-US" sz="2000" b="1" dirty="0" smtClean="0"/>
          </a:p>
          <a:p>
            <a:pPr algn="ctr">
              <a:lnSpc>
                <a:spcPct val="50000"/>
              </a:lnSpc>
              <a:spcBef>
                <a:spcPct val="50000"/>
              </a:spcBef>
            </a:pPr>
            <a:r>
              <a:rPr lang="en-US" sz="2000" b="1" dirty="0" smtClean="0"/>
              <a:t>Impregnated materials</a:t>
            </a:r>
            <a:endParaRPr lang="en-US" sz="2000" b="1" dirty="0"/>
          </a:p>
        </p:txBody>
      </p:sp>
      <p:pic>
        <p:nvPicPr>
          <p:cNvPr id="316417" name="Picture 1"/>
          <p:cNvPicPr>
            <a:picLocks noChangeAspect="1" noChangeArrowheads="1"/>
          </p:cNvPicPr>
          <p:nvPr/>
        </p:nvPicPr>
        <p:blipFill>
          <a:blip r:embed="rId4" cstate="print"/>
          <a:srcRect/>
          <a:stretch>
            <a:fillRect/>
          </a:stretch>
        </p:blipFill>
        <p:spPr bwMode="auto">
          <a:xfrm>
            <a:off x="612134" y="1707977"/>
            <a:ext cx="3756230" cy="2729136"/>
          </a:xfrm>
          <a:prstGeom prst="rect">
            <a:avLst/>
          </a:prstGeom>
          <a:noFill/>
          <a:ln w="9525">
            <a:noFill/>
            <a:miter lim="800000"/>
            <a:headEnd/>
            <a:tailEnd/>
          </a:ln>
          <a:effectLst/>
        </p:spPr>
      </p:pic>
      <p:sp>
        <p:nvSpPr>
          <p:cNvPr id="27" name="1 Rectángulo"/>
          <p:cNvSpPr>
            <a:spLocks noChangeArrowheads="1"/>
          </p:cNvSpPr>
          <p:nvPr/>
        </p:nvSpPr>
        <p:spPr bwMode="auto">
          <a:xfrm>
            <a:off x="1405836" y="1745196"/>
            <a:ext cx="1870019" cy="400110"/>
          </a:xfrm>
          <a:prstGeom prst="rect">
            <a:avLst/>
          </a:prstGeom>
          <a:solidFill>
            <a:schemeClr val="bg1"/>
          </a:solidFill>
          <a:ln w="9525">
            <a:noFill/>
            <a:miter lim="800000"/>
            <a:headEnd/>
            <a:tailEnd/>
          </a:ln>
        </p:spPr>
        <p:txBody>
          <a:bodyPr wrap="square">
            <a:spAutoFit/>
          </a:bodyPr>
          <a:lstStyle/>
          <a:p>
            <a:pPr algn="ctr"/>
            <a:r>
              <a:rPr lang="en-GB" sz="2000" b="1" dirty="0" smtClean="0">
                <a:solidFill>
                  <a:srgbClr val="000099"/>
                </a:solidFill>
              </a:rPr>
              <a:t>SBA-TEPA-30</a:t>
            </a:r>
            <a:endParaRPr lang="es-ES" sz="2000" b="1" dirty="0">
              <a:solidFill>
                <a:srgbClr val="000099"/>
              </a:solidFill>
            </a:endParaRPr>
          </a:p>
        </p:txBody>
      </p:sp>
      <p:sp>
        <p:nvSpPr>
          <p:cNvPr id="16" name="Text Box 71"/>
          <p:cNvSpPr txBox="1">
            <a:spLocks noChangeArrowheads="1"/>
          </p:cNvSpPr>
          <p:nvPr/>
        </p:nvSpPr>
        <p:spPr bwMode="auto">
          <a:xfrm>
            <a:off x="179512" y="6165304"/>
            <a:ext cx="3092152" cy="523220"/>
          </a:xfrm>
          <a:prstGeom prst="rect">
            <a:avLst/>
          </a:prstGeom>
          <a:noFill/>
          <a:ln w="9525">
            <a:noFill/>
            <a:miter lim="800000"/>
            <a:headEnd/>
            <a:tailEnd/>
          </a:ln>
        </p:spPr>
        <p:txBody>
          <a:bodyPr wrap="square">
            <a:spAutoFit/>
          </a:bodyPr>
          <a:lstStyle/>
          <a:p>
            <a:r>
              <a:rPr lang="en-US" sz="1400" b="1" dirty="0">
                <a:solidFill>
                  <a:srgbClr val="CC0000"/>
                </a:solidFill>
              </a:rPr>
              <a:t>Sanz et al. </a:t>
            </a:r>
            <a:r>
              <a:rPr lang="en-US" sz="1400" b="1" i="1" dirty="0">
                <a:solidFill>
                  <a:srgbClr val="CC0000"/>
                </a:solidFill>
              </a:rPr>
              <a:t>Micro. </a:t>
            </a:r>
            <a:r>
              <a:rPr lang="en-US" sz="1400" b="1" i="1" dirty="0" err="1">
                <a:solidFill>
                  <a:srgbClr val="CC0000"/>
                </a:solidFill>
              </a:rPr>
              <a:t>Meso</a:t>
            </a:r>
            <a:r>
              <a:rPr lang="en-US" sz="1400" b="1" i="1" dirty="0">
                <a:solidFill>
                  <a:srgbClr val="CC0000"/>
                </a:solidFill>
              </a:rPr>
              <a:t>. </a:t>
            </a:r>
            <a:r>
              <a:rPr lang="en-US" sz="1400" b="1" i="1" dirty="0" smtClean="0">
                <a:solidFill>
                  <a:srgbClr val="CC0000"/>
                </a:solidFill>
              </a:rPr>
              <a:t>Mater . </a:t>
            </a:r>
          </a:p>
          <a:p>
            <a:r>
              <a:rPr lang="en-US" sz="1400" b="1" dirty="0" smtClean="0">
                <a:solidFill>
                  <a:srgbClr val="CC0000"/>
                </a:solidFill>
              </a:rPr>
              <a:t>158 </a:t>
            </a:r>
            <a:r>
              <a:rPr lang="en-US" sz="1400" b="1" dirty="0">
                <a:solidFill>
                  <a:srgbClr val="CC0000"/>
                </a:solidFill>
              </a:rPr>
              <a:t>(2012) 309-317</a:t>
            </a:r>
          </a:p>
        </p:txBody>
      </p:sp>
      <p:grpSp>
        <p:nvGrpSpPr>
          <p:cNvPr id="2" name="17 Grupo"/>
          <p:cNvGrpSpPr/>
          <p:nvPr/>
        </p:nvGrpSpPr>
        <p:grpSpPr>
          <a:xfrm>
            <a:off x="5004048" y="4321562"/>
            <a:ext cx="3528392" cy="2492896"/>
            <a:chOff x="1691680" y="2924944"/>
            <a:chExt cx="3744416" cy="2714104"/>
          </a:xfrm>
        </p:grpSpPr>
        <p:grpSp>
          <p:nvGrpSpPr>
            <p:cNvPr id="3" name="10 Grupo"/>
            <p:cNvGrpSpPr/>
            <p:nvPr/>
          </p:nvGrpSpPr>
          <p:grpSpPr>
            <a:xfrm>
              <a:off x="1691680" y="2924944"/>
              <a:ext cx="3744416" cy="2714104"/>
              <a:chOff x="1691680" y="3861048"/>
              <a:chExt cx="2503488" cy="1778000"/>
            </a:xfrm>
          </p:grpSpPr>
          <p:pic>
            <p:nvPicPr>
              <p:cNvPr id="21" name="Picture 6"/>
              <p:cNvPicPr>
                <a:picLocks noChangeAspect="1" noChangeArrowheads="1"/>
              </p:cNvPicPr>
              <p:nvPr/>
            </p:nvPicPr>
            <p:blipFill>
              <a:blip r:embed="rId5" cstate="print"/>
              <a:srcRect/>
              <a:stretch>
                <a:fillRect/>
              </a:stretch>
            </p:blipFill>
            <p:spPr bwMode="auto">
              <a:xfrm>
                <a:off x="1691680" y="3861048"/>
                <a:ext cx="2503488" cy="1778000"/>
              </a:xfrm>
              <a:prstGeom prst="rect">
                <a:avLst/>
              </a:prstGeom>
              <a:noFill/>
              <a:ln w="9525">
                <a:noFill/>
                <a:miter lim="800000"/>
                <a:headEnd/>
                <a:tailEnd/>
              </a:ln>
            </p:spPr>
          </p:pic>
          <p:sp>
            <p:nvSpPr>
              <p:cNvPr id="22" name="Rectangle 9"/>
              <p:cNvSpPr>
                <a:spLocks noChangeArrowheads="1"/>
              </p:cNvSpPr>
              <p:nvPr/>
            </p:nvSpPr>
            <p:spPr bwMode="auto">
              <a:xfrm>
                <a:off x="3563888" y="5301208"/>
                <a:ext cx="621965" cy="246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rgbClr val="FFFFFF"/>
                    </a:solidFill>
                    <a:effectLst/>
                    <a:latin typeface="Times New Roman" pitchFamily="18" charset="0"/>
                    <a:cs typeface="Arial" pitchFamily="34" charset="0"/>
                  </a:rPr>
                  <a:t>200 </a:t>
                </a:r>
                <a:r>
                  <a:rPr kumimoji="0" lang="es-ES" sz="1600" b="0" i="0" u="none" strike="noStrike" cap="none" normalizeH="0" baseline="0" dirty="0" err="1" smtClean="0">
                    <a:ln>
                      <a:noFill/>
                    </a:ln>
                    <a:solidFill>
                      <a:srgbClr val="FFFFFF"/>
                    </a:solidFill>
                    <a:effectLst/>
                    <a:latin typeface="Times New Roman" pitchFamily="18" charset="0"/>
                    <a:cs typeface="Arial" pitchFamily="34" charset="0"/>
                  </a:rPr>
                  <a:t>nm</a:t>
                </a:r>
                <a:endParaRPr kumimoji="0" lang="es-ES"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Rectangle 11"/>
              <p:cNvSpPr>
                <a:spLocks noChangeArrowheads="1"/>
              </p:cNvSpPr>
              <p:nvPr/>
            </p:nvSpPr>
            <p:spPr bwMode="auto">
              <a:xfrm>
                <a:off x="2169642" y="4608662"/>
                <a:ext cx="317240" cy="32259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b="1" i="0" u="none" strike="noStrike" cap="none" normalizeH="0" baseline="0" dirty="0" err="1" smtClean="0">
                    <a:ln>
                      <a:noFill/>
                    </a:ln>
                    <a:solidFill>
                      <a:srgbClr val="000000"/>
                    </a:solidFill>
                    <a:effectLst/>
                    <a:latin typeface="Times New Roman" pitchFamily="18" charset="0"/>
                    <a:cs typeface="Arial" pitchFamily="34" charset="0"/>
                  </a:rPr>
                  <a:t>RuO</a:t>
                </a:r>
                <a:endParaRPr kumimoji="0" lang="es-E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Freeform 13"/>
              <p:cNvSpPr>
                <a:spLocks/>
              </p:cNvSpPr>
              <p:nvPr/>
            </p:nvSpPr>
            <p:spPr bwMode="auto">
              <a:xfrm>
                <a:off x="2413840" y="4946008"/>
                <a:ext cx="355600" cy="504825"/>
              </a:xfrm>
              <a:custGeom>
                <a:avLst/>
                <a:gdLst/>
                <a:ahLst/>
                <a:cxnLst>
                  <a:cxn ang="0">
                    <a:pos x="57" y="0"/>
                  </a:cxn>
                  <a:cxn ang="0">
                    <a:pos x="0" y="33"/>
                  </a:cxn>
                  <a:cxn ang="0">
                    <a:pos x="167" y="318"/>
                  </a:cxn>
                  <a:cxn ang="0">
                    <a:pos x="224" y="285"/>
                  </a:cxn>
                  <a:cxn ang="0">
                    <a:pos x="57" y="0"/>
                  </a:cxn>
                </a:cxnLst>
                <a:rect l="0" t="0" r="r" b="b"/>
                <a:pathLst>
                  <a:path w="224" h="318">
                    <a:moveTo>
                      <a:pt x="57" y="0"/>
                    </a:moveTo>
                    <a:lnTo>
                      <a:pt x="0" y="33"/>
                    </a:lnTo>
                    <a:lnTo>
                      <a:pt x="167" y="318"/>
                    </a:lnTo>
                    <a:lnTo>
                      <a:pt x="224" y="285"/>
                    </a:lnTo>
                    <a:lnTo>
                      <a:pt x="57" y="0"/>
                    </a:lnTo>
                    <a:close/>
                  </a:path>
                </a:pathLst>
              </a:custGeom>
              <a:noFill/>
              <a:ln w="11113"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s-ES"/>
              </a:p>
            </p:txBody>
          </p:sp>
        </p:grpSp>
        <p:sp>
          <p:nvSpPr>
            <p:cNvPr id="20" name="Line 10"/>
            <p:cNvSpPr>
              <a:spLocks noChangeShapeType="1"/>
            </p:cNvSpPr>
            <p:nvPr/>
          </p:nvSpPr>
          <p:spPr bwMode="auto">
            <a:xfrm flipH="1">
              <a:off x="4515098" y="5445224"/>
              <a:ext cx="704974" cy="1588"/>
            </a:xfrm>
            <a:prstGeom prst="line">
              <a:avLst/>
            </a:prstGeom>
            <a:noFill/>
            <a:ln w="11113" cap="flat">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8" name="Text Box 58"/>
          <p:cNvSpPr txBox="1">
            <a:spLocks noChangeArrowheads="1"/>
          </p:cNvSpPr>
          <p:nvPr/>
        </p:nvSpPr>
        <p:spPr bwMode="auto">
          <a:xfrm>
            <a:off x="343024" y="1286916"/>
            <a:ext cx="5813152" cy="746358"/>
          </a:xfrm>
          <a:prstGeom prst="rect">
            <a:avLst/>
          </a:prstGeom>
          <a:noFill/>
          <a:ln w="9525">
            <a:noFill/>
            <a:miter lim="800000"/>
            <a:headEnd/>
            <a:tailEnd/>
          </a:ln>
        </p:spPr>
        <p:txBody>
          <a:bodyPr wrap="square">
            <a:spAutoFit/>
          </a:bodyPr>
          <a:lstStyle/>
          <a:p>
            <a:pPr>
              <a:spcBef>
                <a:spcPts val="300"/>
              </a:spcBef>
            </a:pPr>
            <a:r>
              <a:rPr lang="en-US" sz="2000" b="1" dirty="0">
                <a:cs typeface="Arial" charset="0"/>
              </a:rPr>
              <a:t>Adsorption </a:t>
            </a:r>
            <a:r>
              <a:rPr lang="en-US" sz="2000" b="1" dirty="0" smtClean="0">
                <a:cs typeface="Arial" charset="0"/>
              </a:rPr>
              <a:t>kinetics, </a:t>
            </a:r>
            <a:r>
              <a:rPr lang="en-US" sz="2000" b="1" dirty="0" err="1" smtClean="0">
                <a:cs typeface="Arial" charset="0"/>
              </a:rPr>
              <a:t>45ºc</a:t>
            </a:r>
            <a:r>
              <a:rPr lang="en-US" sz="2000" b="1" dirty="0" smtClean="0">
                <a:cs typeface="Arial" charset="0"/>
              </a:rPr>
              <a:t> </a:t>
            </a:r>
          </a:p>
          <a:p>
            <a:pPr>
              <a:spcBef>
                <a:spcPts val="300"/>
              </a:spcBef>
            </a:pPr>
            <a:r>
              <a:rPr lang="en-US" sz="2000" b="1" dirty="0" smtClean="0">
                <a:cs typeface="Arial" charset="0"/>
              </a:rPr>
              <a:t>(</a:t>
            </a:r>
            <a:r>
              <a:rPr lang="en-US" sz="2000" b="1" dirty="0" err="1" smtClean="0">
                <a:cs typeface="Arial" charset="0"/>
              </a:rPr>
              <a:t>thermobalance</a:t>
            </a:r>
            <a:r>
              <a:rPr lang="en-US" sz="2000" b="1" dirty="0" smtClean="0">
                <a:cs typeface="Arial" charset="0"/>
              </a:rPr>
              <a:t>)</a:t>
            </a:r>
            <a:endParaRPr lang="en-US" sz="2000" b="1" dirty="0">
              <a:cs typeface="Arial" charset="0"/>
            </a:endParaRPr>
          </a:p>
        </p:txBody>
      </p:sp>
      <p:sp>
        <p:nvSpPr>
          <p:cNvPr id="2" name="CuadroTexto 5"/>
          <p:cNvSpPr txBox="1">
            <a:spLocks noChangeArrowheads="1"/>
          </p:cNvSpPr>
          <p:nvPr/>
        </p:nvSpPr>
        <p:spPr bwMode="auto">
          <a:xfrm>
            <a:off x="501650" y="5385990"/>
            <a:ext cx="8102798" cy="923330"/>
          </a:xfrm>
          <a:prstGeom prst="rect">
            <a:avLst/>
          </a:prstGeom>
          <a:noFill/>
          <a:ln w="9525">
            <a:noFill/>
            <a:miter lim="800000"/>
            <a:headEnd/>
            <a:tailEnd/>
          </a:ln>
        </p:spPr>
        <p:txBody>
          <a:bodyPr wrap="square">
            <a:spAutoFit/>
          </a:bodyPr>
          <a:lstStyle/>
          <a:p>
            <a:r>
              <a:rPr lang="en-GB" b="1" dirty="0" smtClean="0">
                <a:solidFill>
                  <a:srgbClr val="0000CC"/>
                </a:solidFill>
                <a:cs typeface="Arial" charset="0"/>
              </a:rPr>
              <a:t>Double-functionalized adsorbents show faster CO</a:t>
            </a:r>
            <a:r>
              <a:rPr lang="en-GB" b="1" baseline="-25000" dirty="0" smtClean="0">
                <a:solidFill>
                  <a:srgbClr val="0000CC"/>
                </a:solidFill>
                <a:cs typeface="Arial" charset="0"/>
              </a:rPr>
              <a:t>2</a:t>
            </a:r>
            <a:r>
              <a:rPr lang="en-GB" b="1" dirty="0" smtClean="0">
                <a:solidFill>
                  <a:srgbClr val="0000CC"/>
                </a:solidFill>
                <a:cs typeface="Arial" charset="0"/>
              </a:rPr>
              <a:t> </a:t>
            </a:r>
            <a:r>
              <a:rPr lang="en-GB" b="1" dirty="0">
                <a:solidFill>
                  <a:srgbClr val="0000CC"/>
                </a:solidFill>
                <a:cs typeface="Arial" charset="0"/>
              </a:rPr>
              <a:t>adsorption </a:t>
            </a:r>
            <a:r>
              <a:rPr lang="en-GB" b="1" dirty="0" smtClean="0">
                <a:solidFill>
                  <a:srgbClr val="0000CC"/>
                </a:solidFill>
                <a:cs typeface="Arial" charset="0"/>
              </a:rPr>
              <a:t>kinetics, </a:t>
            </a:r>
            <a:r>
              <a:rPr lang="en-GB" b="1" dirty="0">
                <a:solidFill>
                  <a:srgbClr val="0000CC"/>
                </a:solidFill>
                <a:cs typeface="Arial" charset="0"/>
              </a:rPr>
              <a:t>very likely due to the better dispersion </a:t>
            </a:r>
            <a:r>
              <a:rPr lang="en-GB" b="1" dirty="0" smtClean="0">
                <a:solidFill>
                  <a:srgbClr val="0000CC"/>
                </a:solidFill>
                <a:cs typeface="Arial" charset="0"/>
              </a:rPr>
              <a:t>and higher mobility of </a:t>
            </a:r>
            <a:r>
              <a:rPr lang="en-GB" b="1" dirty="0">
                <a:solidFill>
                  <a:srgbClr val="0000CC"/>
                </a:solidFill>
                <a:cs typeface="Arial" charset="0"/>
              </a:rPr>
              <a:t>impregnated </a:t>
            </a:r>
            <a:r>
              <a:rPr lang="en-GB" b="1" dirty="0" smtClean="0">
                <a:solidFill>
                  <a:srgbClr val="0000CC"/>
                </a:solidFill>
                <a:cs typeface="Arial" charset="0"/>
              </a:rPr>
              <a:t>molecules</a:t>
            </a:r>
            <a:endParaRPr lang="en-GB" b="1" dirty="0">
              <a:solidFill>
                <a:srgbClr val="0000CC"/>
              </a:solidFill>
              <a:cs typeface="Arial" charset="0"/>
            </a:endParaRPr>
          </a:p>
        </p:txBody>
      </p:sp>
      <p:sp>
        <p:nvSpPr>
          <p:cNvPr id="16" name="Text Box 71"/>
          <p:cNvSpPr txBox="1">
            <a:spLocks noChangeArrowheads="1"/>
          </p:cNvSpPr>
          <p:nvPr/>
        </p:nvSpPr>
        <p:spPr bwMode="auto">
          <a:xfrm>
            <a:off x="0" y="6505599"/>
            <a:ext cx="5116952" cy="307777"/>
          </a:xfrm>
          <a:prstGeom prst="rect">
            <a:avLst/>
          </a:prstGeom>
          <a:noFill/>
          <a:ln w="9525">
            <a:noFill/>
            <a:miter lim="800000"/>
            <a:headEnd/>
            <a:tailEnd/>
          </a:ln>
        </p:spPr>
        <p:txBody>
          <a:bodyPr wrap="square">
            <a:spAutoFit/>
          </a:bodyPr>
          <a:lstStyle/>
          <a:p>
            <a:pPr algn="ctr"/>
            <a:r>
              <a:rPr lang="en-US" sz="1400" b="1" dirty="0">
                <a:solidFill>
                  <a:srgbClr val="CC0000"/>
                </a:solidFill>
              </a:rPr>
              <a:t>Sanz et al. </a:t>
            </a:r>
            <a:r>
              <a:rPr lang="en-US" sz="1400" b="1" i="1" dirty="0">
                <a:solidFill>
                  <a:srgbClr val="CC0000"/>
                </a:solidFill>
              </a:rPr>
              <a:t>J. Mater. Chem. </a:t>
            </a:r>
            <a:r>
              <a:rPr lang="en-US" sz="1400" b="1" i="1" dirty="0" smtClean="0">
                <a:solidFill>
                  <a:srgbClr val="CC0000"/>
                </a:solidFill>
              </a:rPr>
              <a:t>A </a:t>
            </a:r>
            <a:r>
              <a:rPr lang="en-US" sz="1400" b="1" dirty="0" smtClean="0">
                <a:solidFill>
                  <a:srgbClr val="CC0000"/>
                </a:solidFill>
              </a:rPr>
              <a:t>1 </a:t>
            </a:r>
            <a:r>
              <a:rPr lang="en-US" sz="1400" b="1" dirty="0">
                <a:solidFill>
                  <a:srgbClr val="CC0000"/>
                </a:solidFill>
              </a:rPr>
              <a:t>(2013) 1956-1962</a:t>
            </a:r>
          </a:p>
        </p:txBody>
      </p:sp>
      <p:sp>
        <p:nvSpPr>
          <p:cNvPr id="17" name="Text Box 58"/>
          <p:cNvSpPr txBox="1">
            <a:spLocks noChangeArrowheads="1"/>
          </p:cNvSpPr>
          <p:nvPr/>
        </p:nvSpPr>
        <p:spPr bwMode="auto">
          <a:xfrm>
            <a:off x="271412" y="190962"/>
            <a:ext cx="8872588" cy="861774"/>
          </a:xfrm>
          <a:prstGeom prst="rect">
            <a:avLst/>
          </a:prstGeom>
          <a:noFill/>
          <a:ln w="9525">
            <a:noFill/>
            <a:miter lim="800000"/>
            <a:headEnd/>
            <a:tailEnd/>
          </a:ln>
        </p:spPr>
        <p:txBody>
          <a:bodyPr wrap="square">
            <a:spAutoFit/>
          </a:bodyPr>
          <a:lstStyle/>
          <a:p>
            <a:pPr>
              <a:spcBef>
                <a:spcPct val="50000"/>
              </a:spcBef>
            </a:pPr>
            <a:r>
              <a:rPr lang="es-ES" sz="2000" b="1" dirty="0" smtClean="0">
                <a:solidFill>
                  <a:srgbClr val="C00000"/>
                </a:solidFill>
                <a:cs typeface="Arial" charset="0"/>
              </a:rPr>
              <a:t>PE-</a:t>
            </a:r>
            <a:r>
              <a:rPr lang="es-ES" sz="2000" b="1" dirty="0" err="1" smtClean="0">
                <a:solidFill>
                  <a:srgbClr val="C00000"/>
                </a:solidFill>
                <a:cs typeface="Arial" charset="0"/>
              </a:rPr>
              <a:t>SBA</a:t>
            </a:r>
            <a:r>
              <a:rPr lang="es-ES" sz="2000" b="1" dirty="0" smtClean="0">
                <a:solidFill>
                  <a:srgbClr val="C00000"/>
                </a:solidFill>
                <a:cs typeface="Arial" charset="0"/>
              </a:rPr>
              <a:t>-15 </a:t>
            </a:r>
            <a:r>
              <a:rPr lang="es-ES" sz="2000" b="1" u="sng" dirty="0" err="1" smtClean="0">
                <a:cs typeface="Arial" charset="0"/>
              </a:rPr>
              <a:t>Double</a:t>
            </a:r>
            <a:r>
              <a:rPr lang="es-ES" sz="2000" b="1" u="sng" dirty="0" smtClean="0">
                <a:cs typeface="Arial" charset="0"/>
              </a:rPr>
              <a:t> </a:t>
            </a:r>
            <a:r>
              <a:rPr lang="es-ES" sz="2000" b="1" u="sng" dirty="0" err="1" smtClean="0">
                <a:cs typeface="Arial" charset="0"/>
              </a:rPr>
              <a:t>functionalization</a:t>
            </a:r>
            <a:r>
              <a:rPr lang="es-ES" sz="2000" b="1" u="sng" dirty="0" smtClean="0">
                <a:cs typeface="Arial" charset="0"/>
              </a:rPr>
              <a:t> </a:t>
            </a:r>
            <a:r>
              <a:rPr lang="es-ES" sz="2000" b="1" dirty="0" smtClean="0">
                <a:cs typeface="Arial" charset="0"/>
              </a:rPr>
              <a:t>: </a:t>
            </a:r>
          </a:p>
          <a:p>
            <a:pPr>
              <a:spcBef>
                <a:spcPct val="50000"/>
              </a:spcBef>
            </a:pPr>
            <a:r>
              <a:rPr lang="es-ES" sz="2000" b="1" dirty="0" smtClean="0">
                <a:cs typeface="Arial" charset="0"/>
              </a:rPr>
              <a:t>AP (N) </a:t>
            </a:r>
            <a:r>
              <a:rPr lang="es-ES" sz="2000" b="1" dirty="0" err="1" smtClean="0">
                <a:cs typeface="Arial" charset="0"/>
              </a:rPr>
              <a:t>grafting</a:t>
            </a:r>
            <a:r>
              <a:rPr lang="es-ES" sz="2000" b="1" dirty="0" smtClean="0">
                <a:cs typeface="Arial" charset="0"/>
              </a:rPr>
              <a:t> + </a:t>
            </a:r>
            <a:r>
              <a:rPr lang="es-ES" sz="2000" b="1" dirty="0" err="1" smtClean="0">
                <a:cs typeface="Arial" charset="0"/>
              </a:rPr>
              <a:t>TEPA</a:t>
            </a:r>
            <a:r>
              <a:rPr lang="es-ES" sz="2000" b="1" dirty="0" smtClean="0">
                <a:cs typeface="Arial" charset="0"/>
              </a:rPr>
              <a:t>/</a:t>
            </a:r>
            <a:r>
              <a:rPr lang="es-ES" sz="2000" b="1" dirty="0" err="1" smtClean="0">
                <a:cs typeface="Arial" charset="0"/>
              </a:rPr>
              <a:t>PEI</a:t>
            </a:r>
            <a:r>
              <a:rPr lang="es-ES" sz="2000" b="1" dirty="0" smtClean="0">
                <a:cs typeface="Arial" charset="0"/>
              </a:rPr>
              <a:t> </a:t>
            </a:r>
            <a:r>
              <a:rPr lang="es-ES" sz="2000" b="1" dirty="0" err="1" smtClean="0">
                <a:cs typeface="Arial" charset="0"/>
              </a:rPr>
              <a:t>impregnation</a:t>
            </a:r>
            <a:r>
              <a:rPr lang="es-ES" sz="2000" b="1" dirty="0" smtClean="0">
                <a:cs typeface="Arial" charset="0"/>
              </a:rPr>
              <a:t> </a:t>
            </a:r>
            <a:r>
              <a:rPr lang="es-ES" sz="2000" b="1" dirty="0" smtClean="0">
                <a:solidFill>
                  <a:srgbClr val="FF0000"/>
                </a:solidFill>
                <a:cs typeface="Arial" charset="0"/>
              </a:rPr>
              <a:t>- 50% </a:t>
            </a:r>
            <a:r>
              <a:rPr lang="es-ES" sz="2000" dirty="0" smtClean="0">
                <a:cs typeface="Arial" charset="0"/>
              </a:rPr>
              <a:t>(2)</a:t>
            </a:r>
            <a:endParaRPr lang="es-ES" sz="2000" dirty="0">
              <a:solidFill>
                <a:srgbClr val="000099"/>
              </a:solidFill>
              <a:cs typeface="Arial" charset="0"/>
            </a:endParaRPr>
          </a:p>
        </p:txBody>
      </p:sp>
      <p:grpSp>
        <p:nvGrpSpPr>
          <p:cNvPr id="15" name="14 Grupo"/>
          <p:cNvGrpSpPr/>
          <p:nvPr/>
        </p:nvGrpSpPr>
        <p:grpSpPr>
          <a:xfrm>
            <a:off x="3131840" y="1174502"/>
            <a:ext cx="5904656" cy="4240522"/>
            <a:chOff x="3131840" y="1174502"/>
            <a:chExt cx="5904656" cy="4240522"/>
          </a:xfrm>
        </p:grpSpPr>
        <p:graphicFrame>
          <p:nvGraphicFramePr>
            <p:cNvPr id="317474" name="Object 34"/>
            <p:cNvGraphicFramePr>
              <a:graphicFrameLocks noChangeAspect="1"/>
            </p:cNvGraphicFramePr>
            <p:nvPr/>
          </p:nvGraphicFramePr>
          <p:xfrm>
            <a:off x="3131840" y="1174502"/>
            <a:ext cx="5904656" cy="4240522"/>
          </p:xfrm>
          <a:graphic>
            <a:graphicData uri="http://schemas.openxmlformats.org/presentationml/2006/ole">
              <p:oleObj spid="_x0000_s363522" name="Graph" r:id="rId4" imgW="3852000" imgH="2867040" progId="">
                <p:embed/>
              </p:oleObj>
            </a:graphicData>
          </a:graphic>
        </p:graphicFrame>
        <p:sp>
          <p:nvSpPr>
            <p:cNvPr id="9" name="8 Elipse"/>
            <p:cNvSpPr/>
            <p:nvPr/>
          </p:nvSpPr>
          <p:spPr>
            <a:xfrm>
              <a:off x="7380312" y="3501008"/>
              <a:ext cx="360040" cy="504056"/>
            </a:xfrm>
            <a:prstGeom prst="ellipse">
              <a:avLst/>
            </a:prstGeom>
            <a:noFill/>
            <a:ln w="1270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Elipse"/>
            <p:cNvSpPr/>
            <p:nvPr/>
          </p:nvSpPr>
          <p:spPr>
            <a:xfrm>
              <a:off x="7382786" y="2492896"/>
              <a:ext cx="360040" cy="648072"/>
            </a:xfrm>
            <a:prstGeom prst="ellipse">
              <a:avLst/>
            </a:pr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Elipse"/>
            <p:cNvSpPr/>
            <p:nvPr/>
          </p:nvSpPr>
          <p:spPr>
            <a:xfrm>
              <a:off x="6228184" y="3933056"/>
              <a:ext cx="216024" cy="21602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CuadroTexto"/>
            <p:cNvSpPr txBox="1"/>
            <p:nvPr/>
          </p:nvSpPr>
          <p:spPr>
            <a:xfrm>
              <a:off x="7809805" y="2636912"/>
              <a:ext cx="650627" cy="307777"/>
            </a:xfrm>
            <a:prstGeom prst="rect">
              <a:avLst/>
            </a:prstGeom>
            <a:noFill/>
          </p:spPr>
          <p:txBody>
            <a:bodyPr wrap="none" rtlCol="0">
              <a:spAutoFit/>
            </a:bodyPr>
            <a:lstStyle/>
            <a:p>
              <a:r>
                <a:rPr lang="es-ES" sz="1400" b="1" dirty="0" err="1" smtClean="0">
                  <a:solidFill>
                    <a:srgbClr val="0000CC"/>
                  </a:solidFill>
                </a:rPr>
                <a:t>TEPA</a:t>
              </a:r>
              <a:endParaRPr lang="es-ES" sz="1400" b="1" dirty="0">
                <a:solidFill>
                  <a:srgbClr val="0000CC"/>
                </a:solidFill>
              </a:endParaRPr>
            </a:p>
          </p:txBody>
        </p:sp>
        <p:sp>
          <p:nvSpPr>
            <p:cNvPr id="14" name="13 CuadroTexto"/>
            <p:cNvSpPr txBox="1"/>
            <p:nvPr/>
          </p:nvSpPr>
          <p:spPr>
            <a:xfrm>
              <a:off x="7740352" y="3789040"/>
              <a:ext cx="474810" cy="307777"/>
            </a:xfrm>
            <a:prstGeom prst="rect">
              <a:avLst/>
            </a:prstGeom>
            <a:noFill/>
          </p:spPr>
          <p:txBody>
            <a:bodyPr wrap="none" rtlCol="0">
              <a:spAutoFit/>
            </a:bodyPr>
            <a:lstStyle/>
            <a:p>
              <a:r>
                <a:rPr lang="es-ES" sz="1400" b="1" dirty="0" err="1" smtClean="0">
                  <a:solidFill>
                    <a:srgbClr val="008000"/>
                  </a:solidFill>
                </a:rPr>
                <a:t>PEI</a:t>
              </a:r>
              <a:endParaRPr lang="es-ES" sz="1400" b="1" dirty="0">
                <a:solidFill>
                  <a:srgbClr val="008000"/>
                </a:solidFill>
              </a:endParaRPr>
            </a:p>
          </p:txBody>
        </p:sp>
      </p:grpSp>
      <p:sp>
        <p:nvSpPr>
          <p:cNvPr id="18" name="17 CuadroTexto"/>
          <p:cNvSpPr txBox="1"/>
          <p:nvPr/>
        </p:nvSpPr>
        <p:spPr>
          <a:xfrm>
            <a:off x="5796136" y="3501008"/>
            <a:ext cx="1495922" cy="338554"/>
          </a:xfrm>
          <a:prstGeom prst="rect">
            <a:avLst/>
          </a:prstGeom>
          <a:noFill/>
        </p:spPr>
        <p:txBody>
          <a:bodyPr wrap="none" rtlCol="0">
            <a:spAutoFit/>
          </a:bodyPr>
          <a:lstStyle/>
          <a:p>
            <a:r>
              <a:rPr lang="es-ES" sz="1600" b="1" dirty="0" err="1" smtClean="0">
                <a:solidFill>
                  <a:srgbClr val="FF0000"/>
                </a:solidFill>
              </a:rPr>
              <a:t>Double</a:t>
            </a:r>
            <a:r>
              <a:rPr lang="es-ES" sz="1600" b="1" dirty="0" smtClean="0">
                <a:solidFill>
                  <a:srgbClr val="FF0000"/>
                </a:solidFill>
              </a:rPr>
              <a:t> </a:t>
            </a:r>
            <a:r>
              <a:rPr lang="es-ES" sz="1600" b="1" dirty="0" err="1" smtClean="0">
                <a:solidFill>
                  <a:srgbClr val="FF0000"/>
                </a:solidFill>
              </a:rPr>
              <a:t>funct</a:t>
            </a:r>
            <a:r>
              <a:rPr lang="es-ES" sz="1600" b="1" dirty="0" smtClean="0">
                <a:solidFill>
                  <a:srgbClr val="FF0000"/>
                </a:solidFill>
              </a:rPr>
              <a:t>.</a:t>
            </a:r>
            <a:endParaRPr lang="es-ES" sz="1600" b="1" dirty="0">
              <a:solidFill>
                <a:srgbClr val="FF0000"/>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78882" name="Object 2"/>
          <p:cNvGraphicFramePr>
            <a:graphicFrameLocks noChangeAspect="1"/>
          </p:cNvGraphicFramePr>
          <p:nvPr/>
        </p:nvGraphicFramePr>
        <p:xfrm>
          <a:off x="1979712" y="1908124"/>
          <a:ext cx="5472162" cy="3969148"/>
        </p:xfrm>
        <a:graphic>
          <a:graphicData uri="http://schemas.openxmlformats.org/presentationml/2006/ole">
            <p:oleObj spid="_x0000_s378882" name="Graph" r:id="rId3" imgW="3748320" imgH="2818080" progId="">
              <p:embed/>
            </p:oleObj>
          </a:graphicData>
        </a:graphic>
      </p:graphicFrame>
      <p:sp>
        <p:nvSpPr>
          <p:cNvPr id="3" name="Text Box 58"/>
          <p:cNvSpPr txBox="1">
            <a:spLocks noChangeArrowheads="1"/>
          </p:cNvSpPr>
          <p:nvPr/>
        </p:nvSpPr>
        <p:spPr bwMode="auto">
          <a:xfrm>
            <a:off x="343024" y="1286916"/>
            <a:ext cx="5813152" cy="396875"/>
          </a:xfrm>
          <a:prstGeom prst="rect">
            <a:avLst/>
          </a:prstGeom>
          <a:noFill/>
          <a:ln w="9525">
            <a:noFill/>
            <a:miter lim="800000"/>
            <a:headEnd/>
            <a:tailEnd/>
          </a:ln>
        </p:spPr>
        <p:txBody>
          <a:bodyPr wrap="square">
            <a:spAutoFit/>
          </a:bodyPr>
          <a:lstStyle/>
          <a:p>
            <a:pPr>
              <a:spcBef>
                <a:spcPct val="50000"/>
              </a:spcBef>
            </a:pPr>
            <a:r>
              <a:rPr lang="en-US" sz="2000" b="1" dirty="0">
                <a:cs typeface="Arial" charset="0"/>
              </a:rPr>
              <a:t>Adsorption </a:t>
            </a:r>
            <a:r>
              <a:rPr lang="en-US" sz="2000" b="1" dirty="0" smtClean="0">
                <a:cs typeface="Arial" charset="0"/>
              </a:rPr>
              <a:t>kinetics (</a:t>
            </a:r>
            <a:r>
              <a:rPr lang="en-US" sz="2000" b="1" dirty="0" err="1" smtClean="0">
                <a:cs typeface="Arial" charset="0"/>
              </a:rPr>
              <a:t>thermobalance</a:t>
            </a:r>
            <a:r>
              <a:rPr lang="en-US" sz="2000" b="1" dirty="0" smtClean="0">
                <a:cs typeface="Arial" charset="0"/>
              </a:rPr>
              <a:t>)</a:t>
            </a:r>
            <a:endParaRPr lang="en-US" sz="2000" b="1" dirty="0">
              <a:cs typeface="Arial" charset="0"/>
            </a:endParaRPr>
          </a:p>
        </p:txBody>
      </p:sp>
      <p:sp>
        <p:nvSpPr>
          <p:cNvPr id="4" name="Text Box 58"/>
          <p:cNvSpPr txBox="1">
            <a:spLocks noChangeArrowheads="1"/>
          </p:cNvSpPr>
          <p:nvPr/>
        </p:nvSpPr>
        <p:spPr bwMode="auto">
          <a:xfrm>
            <a:off x="271412" y="190962"/>
            <a:ext cx="8872588" cy="861774"/>
          </a:xfrm>
          <a:prstGeom prst="rect">
            <a:avLst/>
          </a:prstGeom>
          <a:noFill/>
          <a:ln w="9525">
            <a:noFill/>
            <a:miter lim="800000"/>
            <a:headEnd/>
            <a:tailEnd/>
          </a:ln>
        </p:spPr>
        <p:txBody>
          <a:bodyPr wrap="square">
            <a:spAutoFit/>
          </a:bodyPr>
          <a:lstStyle/>
          <a:p>
            <a:pPr>
              <a:spcBef>
                <a:spcPct val="50000"/>
              </a:spcBef>
            </a:pPr>
            <a:r>
              <a:rPr lang="es-ES" sz="2000" b="1" dirty="0" smtClean="0">
                <a:solidFill>
                  <a:srgbClr val="C00000"/>
                </a:solidFill>
                <a:cs typeface="Arial" charset="0"/>
              </a:rPr>
              <a:t>PE-</a:t>
            </a:r>
            <a:r>
              <a:rPr lang="es-ES" sz="2000" b="1" dirty="0" err="1" smtClean="0">
                <a:solidFill>
                  <a:srgbClr val="C00000"/>
                </a:solidFill>
                <a:cs typeface="Arial" charset="0"/>
              </a:rPr>
              <a:t>SBA</a:t>
            </a:r>
            <a:r>
              <a:rPr lang="es-ES" sz="2000" b="1" dirty="0" smtClean="0">
                <a:solidFill>
                  <a:srgbClr val="C00000"/>
                </a:solidFill>
                <a:cs typeface="Arial" charset="0"/>
              </a:rPr>
              <a:t>-15 </a:t>
            </a:r>
            <a:r>
              <a:rPr lang="es-ES" sz="2000" b="1" u="sng" dirty="0" err="1" smtClean="0">
                <a:cs typeface="Arial" charset="0"/>
              </a:rPr>
              <a:t>Double</a:t>
            </a:r>
            <a:r>
              <a:rPr lang="es-ES" sz="2000" b="1" u="sng" dirty="0" smtClean="0">
                <a:cs typeface="Arial" charset="0"/>
              </a:rPr>
              <a:t> </a:t>
            </a:r>
            <a:r>
              <a:rPr lang="es-ES" sz="2000" b="1" u="sng" dirty="0" err="1" smtClean="0">
                <a:cs typeface="Arial" charset="0"/>
              </a:rPr>
              <a:t>functionalization</a:t>
            </a:r>
            <a:r>
              <a:rPr lang="es-ES" sz="2000" b="1" u="sng" dirty="0" smtClean="0">
                <a:cs typeface="Arial" charset="0"/>
              </a:rPr>
              <a:t> </a:t>
            </a:r>
            <a:r>
              <a:rPr lang="es-ES" sz="2000" b="1" dirty="0" smtClean="0">
                <a:cs typeface="Arial" charset="0"/>
              </a:rPr>
              <a:t>: </a:t>
            </a:r>
          </a:p>
          <a:p>
            <a:pPr>
              <a:spcBef>
                <a:spcPct val="50000"/>
              </a:spcBef>
            </a:pPr>
            <a:r>
              <a:rPr lang="es-ES" sz="2000" b="1" dirty="0" smtClean="0">
                <a:cs typeface="Arial" charset="0"/>
              </a:rPr>
              <a:t>AP (N) </a:t>
            </a:r>
            <a:r>
              <a:rPr lang="es-ES" sz="2000" b="1" dirty="0" err="1" smtClean="0">
                <a:cs typeface="Arial" charset="0"/>
              </a:rPr>
              <a:t>grafting</a:t>
            </a:r>
            <a:r>
              <a:rPr lang="es-ES" sz="2000" b="1" dirty="0" smtClean="0">
                <a:cs typeface="Arial" charset="0"/>
              </a:rPr>
              <a:t> + </a:t>
            </a:r>
            <a:r>
              <a:rPr lang="es-ES" sz="2000" b="1" dirty="0" err="1" smtClean="0">
                <a:cs typeface="Arial" charset="0"/>
              </a:rPr>
              <a:t>TEPA</a:t>
            </a:r>
            <a:r>
              <a:rPr lang="es-ES" sz="2000" b="1" dirty="0" smtClean="0">
                <a:cs typeface="Arial" charset="0"/>
              </a:rPr>
              <a:t>/</a:t>
            </a:r>
            <a:r>
              <a:rPr lang="es-ES" sz="2000" b="1" dirty="0" err="1" smtClean="0">
                <a:cs typeface="Arial" charset="0"/>
              </a:rPr>
              <a:t>PEI</a:t>
            </a:r>
            <a:r>
              <a:rPr lang="es-ES" sz="2000" b="1" dirty="0" smtClean="0">
                <a:cs typeface="Arial" charset="0"/>
              </a:rPr>
              <a:t> </a:t>
            </a:r>
            <a:r>
              <a:rPr lang="es-ES" sz="2000" b="1" dirty="0" err="1" smtClean="0">
                <a:cs typeface="Arial" charset="0"/>
              </a:rPr>
              <a:t>impregnation</a:t>
            </a:r>
            <a:r>
              <a:rPr lang="es-ES" sz="2000" b="1" dirty="0" smtClean="0">
                <a:cs typeface="Arial" charset="0"/>
              </a:rPr>
              <a:t> </a:t>
            </a:r>
            <a:r>
              <a:rPr lang="es-ES" sz="2000" b="1" dirty="0" smtClean="0">
                <a:solidFill>
                  <a:srgbClr val="FF0000"/>
                </a:solidFill>
                <a:cs typeface="Arial" charset="0"/>
              </a:rPr>
              <a:t>- 50% </a:t>
            </a:r>
            <a:r>
              <a:rPr lang="es-ES" sz="2000" dirty="0" smtClean="0">
                <a:cs typeface="Arial" charset="0"/>
              </a:rPr>
              <a:t>(2)</a:t>
            </a:r>
            <a:endParaRPr lang="es-ES" sz="2000" dirty="0">
              <a:solidFill>
                <a:srgbClr val="000099"/>
              </a:solidFill>
              <a:cs typeface="Arial" charset="0"/>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5450" name="Group 58"/>
          <p:cNvGraphicFramePr>
            <a:graphicFrameLocks noGrp="1"/>
          </p:cNvGraphicFramePr>
          <p:nvPr/>
        </p:nvGraphicFramePr>
        <p:xfrm>
          <a:off x="179512" y="1263650"/>
          <a:ext cx="4608388" cy="1487805"/>
        </p:xfrm>
        <a:graphic>
          <a:graphicData uri="http://schemas.openxmlformats.org/drawingml/2006/table">
            <a:tbl>
              <a:tblPr/>
              <a:tblGrid>
                <a:gridCol w="2736726"/>
                <a:gridCol w="935037"/>
                <a:gridCol w="936625"/>
              </a:tblGrid>
              <a:tr h="5270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Sample</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err="1" smtClean="0">
                          <a:ln>
                            <a:noFill/>
                          </a:ln>
                          <a:solidFill>
                            <a:schemeClr val="tx1"/>
                          </a:solidFill>
                          <a:effectLst/>
                          <a:latin typeface="Arial" charset="0"/>
                          <a:ea typeface="Times New Roman" pitchFamily="18" charset="0"/>
                          <a:cs typeface="Arial" charset="0"/>
                        </a:rPr>
                        <a:t>Pure</a:t>
                      </a: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 </a:t>
                      </a:r>
                      <a:r>
                        <a:rPr kumimoji="0" lang="es-ES" sz="1400" b="1" i="0" u="none" strike="noStrike" cap="none" normalizeH="0" baseline="0" dirty="0" err="1" smtClean="0">
                          <a:ln>
                            <a:noFill/>
                          </a:ln>
                          <a:solidFill>
                            <a:schemeClr val="tx1"/>
                          </a:solidFill>
                          <a:effectLst/>
                          <a:latin typeface="Arial" charset="0"/>
                          <a:ea typeface="Times New Roman" pitchFamily="18" charset="0"/>
                          <a:cs typeface="Arial" charset="0"/>
                        </a:rPr>
                        <a:t>CO</a:t>
                      </a:r>
                      <a:r>
                        <a:rPr kumimoji="0" lang="es-ES" sz="1400" b="1" i="0" u="none" strike="noStrike" cap="none" normalizeH="0" baseline="-25000" dirty="0" err="1" smtClean="0">
                          <a:ln>
                            <a:noFill/>
                          </a:ln>
                          <a:solidFill>
                            <a:schemeClr val="tx1"/>
                          </a:solidFill>
                          <a:effectLst/>
                          <a:latin typeface="Arial" charset="0"/>
                          <a:ea typeface="Times New Roman" pitchFamily="18" charset="0"/>
                          <a:cs typeface="Arial" charset="0"/>
                        </a:rPr>
                        <a:t>2</a:t>
                      </a:r>
                      <a:r>
                        <a:rPr kumimoji="0" lang="es-ES" sz="1400" b="1" i="0" u="none" strike="noStrike" cap="none" normalizeH="0" baseline="-25000" dirty="0" smtClean="0">
                          <a:ln>
                            <a:noFill/>
                          </a:ln>
                          <a:solidFill>
                            <a:schemeClr val="tx1"/>
                          </a:solidFill>
                          <a:effectLst/>
                          <a:latin typeface="Arial" charset="0"/>
                          <a:ea typeface="Times New Roman" pitchFamily="18" charset="0"/>
                          <a:cs typeface="Arial" charset="0"/>
                        </a:rPr>
                        <a:t> </a:t>
                      </a: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(0.15 bar)</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Gas </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Mix</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233363">
                <a:tc>
                  <a:txBody>
                    <a:body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SBA15</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-e-(N)-6-</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TEPA</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 (30)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131</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162</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33363">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SBA15</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-e-(N)-6-</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TEPA</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 (50)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Arial" charset="0"/>
                          <a:ea typeface="Times New Roman" pitchFamily="18" charset="0"/>
                          <a:cs typeface="Arial" charset="0"/>
                        </a:rPr>
                        <a:t>190</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tab pos="447675" algn="l"/>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235</a:t>
                      </a:r>
                    </a:p>
                  </a:txBody>
                  <a:tcPr marL="44450" marR="4445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20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PE-</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SBA15</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-e-(N)-6-</a:t>
                      </a:r>
                      <a:r>
                        <a:rPr kumimoji="0" lang="es-ES_tradnl" sz="1400" b="1" i="0" u="none" strike="noStrike" cap="none" normalizeH="0" baseline="0" dirty="0" err="1" smtClean="0">
                          <a:ln>
                            <a:noFill/>
                          </a:ln>
                          <a:solidFill>
                            <a:schemeClr val="tx1"/>
                          </a:solidFill>
                          <a:effectLst/>
                          <a:latin typeface="Arial" charset="0"/>
                          <a:ea typeface="Times New Roman" pitchFamily="18" charset="0"/>
                          <a:cs typeface="Arial" charset="0"/>
                        </a:rPr>
                        <a:t>PEI</a:t>
                      </a:r>
                      <a:r>
                        <a:rPr kumimoji="0" lang="es-ES_tradnl" sz="1400" b="1" i="0" u="none" strike="noStrike" cap="none" normalizeH="0" baseline="0" dirty="0" smtClean="0">
                          <a:ln>
                            <a:noFill/>
                          </a:ln>
                          <a:solidFill>
                            <a:schemeClr val="tx1"/>
                          </a:solidFill>
                          <a:effectLst/>
                          <a:latin typeface="Arial" charset="0"/>
                          <a:ea typeface="Times New Roman" pitchFamily="18" charset="0"/>
                          <a:cs typeface="Arial" charset="0"/>
                        </a:rPr>
                        <a:t> (30)</a:t>
                      </a:r>
                      <a:endPar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120</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charset="0"/>
                          <a:ea typeface="Times New Roman" pitchFamily="18" charset="0"/>
                          <a:cs typeface="Arial" charset="0"/>
                        </a:rPr>
                        <a:t>116</a:t>
                      </a: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2" name="CuadroTexto 5"/>
          <p:cNvSpPr txBox="1">
            <a:spLocks noChangeArrowheads="1"/>
          </p:cNvSpPr>
          <p:nvPr/>
        </p:nvSpPr>
        <p:spPr bwMode="auto">
          <a:xfrm>
            <a:off x="5003800" y="1124744"/>
            <a:ext cx="3960813" cy="1200329"/>
          </a:xfrm>
          <a:prstGeom prst="rect">
            <a:avLst/>
          </a:prstGeom>
          <a:noFill/>
          <a:ln w="9525">
            <a:noFill/>
            <a:miter lim="800000"/>
            <a:headEnd/>
            <a:tailEnd/>
          </a:ln>
        </p:spPr>
        <p:txBody>
          <a:bodyPr>
            <a:spAutoFit/>
          </a:bodyPr>
          <a:lstStyle/>
          <a:p>
            <a:r>
              <a:rPr lang="en-GB" b="1" dirty="0" smtClean="0">
                <a:solidFill>
                  <a:srgbClr val="FF0000"/>
                </a:solidFill>
                <a:cs typeface="Arial" charset="0"/>
              </a:rPr>
              <a:t>CO</a:t>
            </a:r>
            <a:r>
              <a:rPr lang="en-GB" b="1" baseline="-25000" dirty="0" smtClean="0">
                <a:solidFill>
                  <a:srgbClr val="FF0000"/>
                </a:solidFill>
                <a:cs typeface="Arial" charset="0"/>
              </a:rPr>
              <a:t>2</a:t>
            </a:r>
            <a:r>
              <a:rPr lang="en-GB" b="1" dirty="0" smtClean="0">
                <a:solidFill>
                  <a:srgbClr val="FF0000"/>
                </a:solidFill>
                <a:cs typeface="Arial" charset="0"/>
              </a:rPr>
              <a:t> </a:t>
            </a:r>
            <a:r>
              <a:rPr lang="en-GB" b="1" dirty="0">
                <a:solidFill>
                  <a:srgbClr val="FF0000"/>
                </a:solidFill>
                <a:cs typeface="Arial" charset="0"/>
              </a:rPr>
              <a:t>adsorption is </a:t>
            </a:r>
            <a:r>
              <a:rPr lang="en-GB" b="1" dirty="0" smtClean="0">
                <a:solidFill>
                  <a:srgbClr val="FF0000"/>
                </a:solidFill>
                <a:cs typeface="Arial" charset="0"/>
              </a:rPr>
              <a:t>enhanced in wet conditions for </a:t>
            </a:r>
            <a:r>
              <a:rPr lang="en-GB" b="1" dirty="0" err="1" smtClean="0">
                <a:solidFill>
                  <a:srgbClr val="FF0000"/>
                </a:solidFill>
                <a:cs typeface="Arial" charset="0"/>
              </a:rPr>
              <a:t>TEPA</a:t>
            </a:r>
            <a:r>
              <a:rPr lang="en-GB" b="1" dirty="0" smtClean="0">
                <a:solidFill>
                  <a:srgbClr val="FF0000"/>
                </a:solidFill>
                <a:cs typeface="Arial" charset="0"/>
              </a:rPr>
              <a:t> materials, (adsorption mechanism: bicarbonate formation)</a:t>
            </a:r>
            <a:endParaRPr lang="en-GB" b="1" dirty="0">
              <a:solidFill>
                <a:srgbClr val="FF0000"/>
              </a:solidFill>
              <a:cs typeface="Arial" charset="0"/>
            </a:endParaRPr>
          </a:p>
        </p:txBody>
      </p:sp>
      <p:sp>
        <p:nvSpPr>
          <p:cNvPr id="3" name="CuadroTexto 5"/>
          <p:cNvSpPr txBox="1">
            <a:spLocks noChangeArrowheads="1"/>
          </p:cNvSpPr>
          <p:nvPr/>
        </p:nvSpPr>
        <p:spPr bwMode="auto">
          <a:xfrm>
            <a:off x="179512" y="4725144"/>
            <a:ext cx="4465191" cy="1831271"/>
          </a:xfrm>
          <a:prstGeom prst="rect">
            <a:avLst/>
          </a:prstGeom>
          <a:noFill/>
          <a:ln w="9525">
            <a:noFill/>
            <a:miter lim="800000"/>
            <a:headEnd/>
            <a:tailEnd/>
          </a:ln>
        </p:spPr>
        <p:txBody>
          <a:bodyPr wrap="square">
            <a:spAutoFit/>
          </a:bodyPr>
          <a:lstStyle/>
          <a:p>
            <a:r>
              <a:rPr lang="en-GB" b="1" dirty="0" err="1" smtClean="0">
                <a:solidFill>
                  <a:srgbClr val="0000CC"/>
                </a:solidFill>
                <a:cs typeface="Arial" charset="0"/>
              </a:rPr>
              <a:t>TEPA</a:t>
            </a:r>
            <a:r>
              <a:rPr lang="en-GB" b="1" dirty="0" smtClean="0">
                <a:solidFill>
                  <a:srgbClr val="0000CC"/>
                </a:solidFill>
                <a:cs typeface="Arial" charset="0"/>
              </a:rPr>
              <a:t> adsorbents show a decrease in adsorption along the 4 cycles (higher volatility)</a:t>
            </a:r>
          </a:p>
          <a:p>
            <a:pPr>
              <a:spcBef>
                <a:spcPts val="600"/>
              </a:spcBef>
            </a:pPr>
            <a:r>
              <a:rPr lang="en-GB" b="1" dirty="0" smtClean="0">
                <a:solidFill>
                  <a:srgbClr val="FF0000"/>
                </a:solidFill>
                <a:cs typeface="Arial" charset="0"/>
              </a:rPr>
              <a:t>PEI adsorbent </a:t>
            </a:r>
            <a:r>
              <a:rPr lang="en-GB" b="1" dirty="0">
                <a:solidFill>
                  <a:srgbClr val="FF0000"/>
                </a:solidFill>
                <a:cs typeface="Arial" charset="0"/>
              </a:rPr>
              <a:t>is stable </a:t>
            </a:r>
            <a:r>
              <a:rPr lang="en-GB" b="1" dirty="0" smtClean="0">
                <a:solidFill>
                  <a:srgbClr val="FF0000"/>
                </a:solidFill>
                <a:cs typeface="Arial" charset="0"/>
              </a:rPr>
              <a:t>after cycles</a:t>
            </a:r>
            <a:endParaRPr lang="en-GB" b="1" dirty="0">
              <a:solidFill>
                <a:srgbClr val="FF0000"/>
              </a:solidFill>
              <a:cs typeface="Arial" charset="0"/>
            </a:endParaRPr>
          </a:p>
          <a:p>
            <a:endParaRPr lang="en-GB" b="1" dirty="0" smtClean="0">
              <a:solidFill>
                <a:srgbClr val="0000CC"/>
              </a:solidFill>
              <a:cs typeface="Arial" charset="0"/>
            </a:endParaRPr>
          </a:p>
          <a:p>
            <a:endParaRPr lang="en-GB" b="1" dirty="0">
              <a:solidFill>
                <a:srgbClr val="0000CC"/>
              </a:solidFill>
              <a:cs typeface="Arial" charset="0"/>
            </a:endParaRPr>
          </a:p>
        </p:txBody>
      </p:sp>
      <p:sp>
        <p:nvSpPr>
          <p:cNvPr id="13" name="Text Box 58"/>
          <p:cNvSpPr txBox="1">
            <a:spLocks noChangeArrowheads="1"/>
          </p:cNvSpPr>
          <p:nvPr/>
        </p:nvSpPr>
        <p:spPr bwMode="auto">
          <a:xfrm>
            <a:off x="107951" y="644524"/>
            <a:ext cx="4752082" cy="408211"/>
          </a:xfrm>
          <a:prstGeom prst="rect">
            <a:avLst/>
          </a:prstGeom>
          <a:noFill/>
          <a:ln w="9525">
            <a:noFill/>
            <a:miter lim="800000"/>
            <a:headEnd/>
            <a:tailEnd/>
          </a:ln>
        </p:spPr>
        <p:txBody>
          <a:bodyPr wrap="square">
            <a:spAutoFit/>
          </a:bodyPr>
          <a:lstStyle/>
          <a:p>
            <a:pPr>
              <a:spcBef>
                <a:spcPct val="50000"/>
              </a:spcBef>
            </a:pPr>
            <a:r>
              <a:rPr lang="es-ES" sz="2000" b="1" dirty="0" err="1" smtClean="0">
                <a:cs typeface="Arial" charset="0"/>
              </a:rPr>
              <a:t>CO</a:t>
            </a:r>
            <a:r>
              <a:rPr lang="es-ES" sz="2000" b="1" baseline="-25000" dirty="0" err="1" smtClean="0">
                <a:cs typeface="Arial" charset="0"/>
              </a:rPr>
              <a:t>2</a:t>
            </a:r>
            <a:r>
              <a:rPr lang="es-ES" sz="2000" b="1" dirty="0" smtClean="0">
                <a:cs typeface="Arial" charset="0"/>
              </a:rPr>
              <a:t> </a:t>
            </a:r>
            <a:r>
              <a:rPr lang="es-ES" sz="2000" b="1" dirty="0" err="1" smtClean="0">
                <a:cs typeface="Arial" charset="0"/>
              </a:rPr>
              <a:t>adsorption</a:t>
            </a:r>
            <a:r>
              <a:rPr lang="es-ES" sz="2000" b="1" dirty="0" smtClean="0">
                <a:cs typeface="Arial" charset="0"/>
              </a:rPr>
              <a:t> </a:t>
            </a:r>
            <a:r>
              <a:rPr lang="es-ES" sz="2000" b="1" dirty="0" err="1" smtClean="0">
                <a:cs typeface="Arial" charset="0"/>
              </a:rPr>
              <a:t>from</a:t>
            </a:r>
            <a:r>
              <a:rPr lang="es-ES" sz="2000" b="1" dirty="0" smtClean="0">
                <a:cs typeface="Arial" charset="0"/>
              </a:rPr>
              <a:t> </a:t>
            </a:r>
            <a:r>
              <a:rPr lang="es-ES" sz="2000" b="1" u="sng" dirty="0" smtClean="0">
                <a:solidFill>
                  <a:srgbClr val="CC0000"/>
                </a:solidFill>
                <a:cs typeface="Arial" charset="0"/>
              </a:rPr>
              <a:t>gas mixture</a:t>
            </a:r>
            <a:endParaRPr lang="es-ES" sz="2000" b="1" dirty="0">
              <a:solidFill>
                <a:srgbClr val="CC0000"/>
              </a:solidFill>
              <a:cs typeface="Arial" charset="0"/>
            </a:endParaRPr>
          </a:p>
        </p:txBody>
      </p:sp>
      <p:sp>
        <p:nvSpPr>
          <p:cNvPr id="14" name="32 CuadroTexto"/>
          <p:cNvSpPr txBox="1">
            <a:spLocks noChangeArrowheads="1"/>
          </p:cNvSpPr>
          <p:nvPr/>
        </p:nvSpPr>
        <p:spPr bwMode="auto">
          <a:xfrm>
            <a:off x="4355976" y="666750"/>
            <a:ext cx="4725461" cy="369332"/>
          </a:xfrm>
          <a:prstGeom prst="rect">
            <a:avLst/>
          </a:prstGeom>
          <a:noFill/>
          <a:ln w="9525">
            <a:noFill/>
            <a:miter lim="800000"/>
            <a:headEnd/>
            <a:tailEnd/>
          </a:ln>
        </p:spPr>
        <p:txBody>
          <a:bodyPr wrap="none">
            <a:spAutoFit/>
          </a:bodyPr>
          <a:lstStyle/>
          <a:p>
            <a:r>
              <a:rPr lang="es-ES" b="1" dirty="0">
                <a:solidFill>
                  <a:srgbClr val="CC0000"/>
                </a:solidFill>
              </a:rPr>
              <a:t>(15% </a:t>
            </a:r>
            <a:r>
              <a:rPr lang="es-ES" b="1" dirty="0" err="1">
                <a:solidFill>
                  <a:srgbClr val="CC0000"/>
                </a:solidFill>
              </a:rPr>
              <a:t>CO</a:t>
            </a:r>
            <a:r>
              <a:rPr lang="es-ES" b="1" baseline="-25000" dirty="0" err="1">
                <a:solidFill>
                  <a:srgbClr val="CC0000"/>
                </a:solidFill>
              </a:rPr>
              <a:t>2</a:t>
            </a:r>
            <a:r>
              <a:rPr lang="es-ES" b="1" dirty="0">
                <a:solidFill>
                  <a:srgbClr val="CC0000"/>
                </a:solidFill>
              </a:rPr>
              <a:t>, 80% Ar, 5% </a:t>
            </a:r>
            <a:r>
              <a:rPr lang="es-ES" b="1" dirty="0" err="1">
                <a:solidFill>
                  <a:srgbClr val="CC0000"/>
                </a:solidFill>
              </a:rPr>
              <a:t>O</a:t>
            </a:r>
            <a:r>
              <a:rPr lang="es-ES" b="1" baseline="-25000" dirty="0" err="1">
                <a:solidFill>
                  <a:srgbClr val="CC0000"/>
                </a:solidFill>
              </a:rPr>
              <a:t>2</a:t>
            </a:r>
            <a:r>
              <a:rPr lang="es-ES" b="1" dirty="0">
                <a:solidFill>
                  <a:srgbClr val="CC0000"/>
                </a:solidFill>
              </a:rPr>
              <a:t>) </a:t>
            </a:r>
            <a:r>
              <a:rPr lang="es-ES" b="1" dirty="0">
                <a:solidFill>
                  <a:srgbClr val="FF0000"/>
                </a:solidFill>
              </a:rPr>
              <a:t>+ </a:t>
            </a:r>
            <a:r>
              <a:rPr lang="es-ES" b="1" dirty="0" smtClean="0">
                <a:solidFill>
                  <a:srgbClr val="FF0000"/>
                </a:solidFill>
              </a:rPr>
              <a:t>5% </a:t>
            </a:r>
            <a:r>
              <a:rPr lang="es-ES" b="1" dirty="0" err="1" smtClean="0">
                <a:solidFill>
                  <a:srgbClr val="FF0000"/>
                </a:solidFill>
              </a:rPr>
              <a:t>H</a:t>
            </a:r>
            <a:r>
              <a:rPr lang="es-ES" b="1" baseline="-25000" dirty="0" err="1" smtClean="0">
                <a:solidFill>
                  <a:srgbClr val="FF0000"/>
                </a:solidFill>
              </a:rPr>
              <a:t>2</a:t>
            </a:r>
            <a:r>
              <a:rPr lang="es-ES" b="1" dirty="0" err="1" smtClean="0">
                <a:solidFill>
                  <a:srgbClr val="FF0000"/>
                </a:solidFill>
              </a:rPr>
              <a:t>O</a:t>
            </a:r>
            <a:r>
              <a:rPr lang="es-ES" b="1" dirty="0" smtClean="0">
                <a:solidFill>
                  <a:srgbClr val="FF0000"/>
                </a:solidFill>
              </a:rPr>
              <a:t> (</a:t>
            </a:r>
            <a:r>
              <a:rPr lang="es-ES" b="1" dirty="0" err="1" smtClean="0">
                <a:solidFill>
                  <a:srgbClr val="FF0000"/>
                </a:solidFill>
              </a:rPr>
              <a:t>sat</a:t>
            </a:r>
            <a:r>
              <a:rPr lang="es-ES" b="1" dirty="0">
                <a:solidFill>
                  <a:srgbClr val="FF0000"/>
                </a:solidFill>
              </a:rPr>
              <a:t>.)</a:t>
            </a:r>
          </a:p>
        </p:txBody>
      </p:sp>
      <p:sp>
        <p:nvSpPr>
          <p:cNvPr id="20" name="Text Box 71"/>
          <p:cNvSpPr txBox="1">
            <a:spLocks noChangeArrowheads="1"/>
          </p:cNvSpPr>
          <p:nvPr/>
        </p:nvSpPr>
        <p:spPr bwMode="auto">
          <a:xfrm>
            <a:off x="0" y="6505599"/>
            <a:ext cx="5116952" cy="307777"/>
          </a:xfrm>
          <a:prstGeom prst="rect">
            <a:avLst/>
          </a:prstGeom>
          <a:noFill/>
          <a:ln w="9525">
            <a:noFill/>
            <a:miter lim="800000"/>
            <a:headEnd/>
            <a:tailEnd/>
          </a:ln>
        </p:spPr>
        <p:txBody>
          <a:bodyPr wrap="square">
            <a:spAutoFit/>
          </a:bodyPr>
          <a:lstStyle/>
          <a:p>
            <a:pPr algn="ctr"/>
            <a:r>
              <a:rPr lang="en-US" sz="1400" b="1" dirty="0">
                <a:solidFill>
                  <a:srgbClr val="CC0000"/>
                </a:solidFill>
              </a:rPr>
              <a:t>Sanz et al. </a:t>
            </a:r>
            <a:r>
              <a:rPr lang="en-US" sz="1400" b="1" i="1" dirty="0">
                <a:solidFill>
                  <a:srgbClr val="CC0000"/>
                </a:solidFill>
              </a:rPr>
              <a:t>J. Mater. Chem. </a:t>
            </a:r>
            <a:r>
              <a:rPr lang="en-US" sz="1400" b="1" i="1" dirty="0" smtClean="0">
                <a:solidFill>
                  <a:srgbClr val="CC0000"/>
                </a:solidFill>
              </a:rPr>
              <a:t>A </a:t>
            </a:r>
            <a:r>
              <a:rPr lang="en-US" sz="1400" b="1" dirty="0" smtClean="0">
                <a:solidFill>
                  <a:srgbClr val="CC0000"/>
                </a:solidFill>
              </a:rPr>
              <a:t>1 </a:t>
            </a:r>
            <a:r>
              <a:rPr lang="en-US" sz="1400" b="1" dirty="0">
                <a:solidFill>
                  <a:srgbClr val="CC0000"/>
                </a:solidFill>
              </a:rPr>
              <a:t>(2013) 1956-1962</a:t>
            </a:r>
          </a:p>
        </p:txBody>
      </p:sp>
      <p:sp>
        <p:nvSpPr>
          <p:cNvPr id="28" name="Rectangle 1"/>
          <p:cNvSpPr>
            <a:spLocks noChangeArrowheads="1"/>
          </p:cNvSpPr>
          <p:nvPr/>
        </p:nvSpPr>
        <p:spPr bwMode="auto">
          <a:xfrm>
            <a:off x="1597718" y="3269695"/>
            <a:ext cx="1670650" cy="338554"/>
          </a:xfrm>
          <a:prstGeom prst="rect">
            <a:avLst/>
          </a:prstGeom>
          <a:noFill/>
          <a:ln w="9525">
            <a:noFill/>
            <a:miter lim="800000"/>
            <a:headEnd/>
            <a:tailEnd/>
          </a:ln>
        </p:spPr>
        <p:txBody>
          <a:bodyPr wrap="none" anchor="ctr">
            <a:spAutoFit/>
          </a:bodyPr>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altLang="ja-JP" sz="1600" b="1" dirty="0">
                <a:ea typeface="MS Mincho"/>
                <a:cs typeface="Arial" charset="0"/>
              </a:rPr>
              <a:t> </a:t>
            </a:r>
            <a:r>
              <a:rPr lang="en-US" altLang="ja-JP" sz="1600" b="1" dirty="0" err="1">
                <a:ea typeface="MS Mincho"/>
                <a:cs typeface="Arial" charset="0"/>
              </a:rPr>
              <a:t>NH</a:t>
            </a:r>
            <a:r>
              <a:rPr lang="en-US" altLang="ja-JP" sz="1600" b="1" baseline="-30000" dirty="0" err="1">
                <a:ea typeface="MS Mincho"/>
                <a:cs typeface="Arial" charset="0"/>
              </a:rPr>
              <a:t>2</a:t>
            </a:r>
            <a:r>
              <a:rPr lang="en-US" altLang="ja-JP" sz="1600" b="1" dirty="0">
                <a:ea typeface="MS Mincho"/>
                <a:cs typeface="Arial" charset="0"/>
              </a:rPr>
              <a:t> /</a:t>
            </a:r>
            <a:r>
              <a:rPr lang="es-ES" altLang="ja-JP" sz="1600" b="1" dirty="0">
                <a:ea typeface="MS Mincho"/>
                <a:cs typeface="Arial" charset="0"/>
                <a:sym typeface="Wingdings" pitchFamily="2" charset="2"/>
              </a:rPr>
              <a:t>CO</a:t>
            </a:r>
            <a:r>
              <a:rPr lang="en-US" altLang="ja-JP" sz="1600" b="1" baseline="-30000" dirty="0">
                <a:ea typeface="MS Mincho"/>
                <a:cs typeface="Arial" charset="0"/>
                <a:sym typeface="Wingdings" pitchFamily="2" charset="2"/>
              </a:rPr>
              <a:t>2 </a:t>
            </a:r>
            <a:r>
              <a:rPr lang="en-US" altLang="ja-JP" sz="1600" b="1" dirty="0">
                <a:ea typeface="MS Mincho"/>
                <a:cs typeface="Arial" charset="0"/>
                <a:sym typeface="Wingdings" pitchFamily="2" charset="2"/>
              </a:rPr>
              <a:t> = 2/1</a:t>
            </a:r>
          </a:p>
        </p:txBody>
      </p:sp>
      <p:grpSp>
        <p:nvGrpSpPr>
          <p:cNvPr id="29" name="28 Grupo"/>
          <p:cNvGrpSpPr>
            <a:grpSpLocks/>
          </p:cNvGrpSpPr>
          <p:nvPr/>
        </p:nvGrpSpPr>
        <p:grpSpPr bwMode="auto">
          <a:xfrm>
            <a:off x="251520" y="2924941"/>
            <a:ext cx="4536504" cy="615553"/>
            <a:chOff x="323528" y="4797147"/>
            <a:chExt cx="3816424" cy="616310"/>
          </a:xfrm>
        </p:grpSpPr>
        <p:sp>
          <p:nvSpPr>
            <p:cNvPr id="30" name="35 Rectángulo"/>
            <p:cNvSpPr>
              <a:spLocks noChangeArrowheads="1"/>
            </p:cNvSpPr>
            <p:nvPr/>
          </p:nvSpPr>
          <p:spPr bwMode="auto">
            <a:xfrm>
              <a:off x="323528" y="4797147"/>
              <a:ext cx="3816424" cy="616310"/>
            </a:xfrm>
            <a:prstGeom prst="rect">
              <a:avLst/>
            </a:prstGeom>
            <a:noFill/>
            <a:ln w="9525">
              <a:noFill/>
              <a:miter lim="800000"/>
              <a:headEnd/>
              <a:tailEnd/>
            </a:ln>
          </p:spPr>
          <p:txBody>
            <a:bodyPr>
              <a:spAutoFit/>
            </a:bodyPr>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altLang="ja-JP" b="1" dirty="0">
                  <a:solidFill>
                    <a:srgbClr val="000099"/>
                  </a:solidFill>
                  <a:ea typeface="MS Mincho"/>
                  <a:cs typeface="Arial" charset="0"/>
                </a:rPr>
                <a:t>     </a:t>
              </a:r>
              <a:r>
                <a:rPr lang="en-US" altLang="ja-JP" sz="1600" b="1" dirty="0">
                  <a:solidFill>
                    <a:srgbClr val="000099"/>
                  </a:solidFill>
                  <a:ea typeface="MS Mincho"/>
                  <a:cs typeface="Arial" charset="0"/>
                </a:rPr>
                <a:t>CO</a:t>
              </a:r>
              <a:r>
                <a:rPr lang="en-US" altLang="ja-JP" sz="1600" b="1" baseline="-30000" dirty="0">
                  <a:solidFill>
                    <a:srgbClr val="000099"/>
                  </a:solidFill>
                  <a:ea typeface="MS Mincho"/>
                  <a:cs typeface="Arial" charset="0"/>
                </a:rPr>
                <a:t>2</a:t>
              </a:r>
              <a:r>
                <a:rPr lang="en-US" altLang="ja-JP" sz="1600" b="1" dirty="0">
                  <a:solidFill>
                    <a:srgbClr val="000099"/>
                  </a:solidFill>
                  <a:ea typeface="MS Mincho"/>
                  <a:cs typeface="Arial" charset="0"/>
                </a:rPr>
                <a:t> + 2 </a:t>
              </a:r>
              <a:r>
                <a:rPr lang="en-US" altLang="ja-JP" sz="1600" b="1" dirty="0" err="1">
                  <a:solidFill>
                    <a:srgbClr val="000099"/>
                  </a:solidFill>
                  <a:ea typeface="MS Mincho"/>
                  <a:cs typeface="Arial" charset="0"/>
                </a:rPr>
                <a:t>RNH</a:t>
              </a:r>
              <a:r>
                <a:rPr lang="en-US" altLang="ja-JP" sz="1600" b="1" baseline="-30000" dirty="0" err="1">
                  <a:solidFill>
                    <a:srgbClr val="000099"/>
                  </a:solidFill>
                  <a:ea typeface="MS Mincho"/>
                  <a:cs typeface="Arial" charset="0"/>
                </a:rPr>
                <a:t>2</a:t>
              </a:r>
              <a:r>
                <a:rPr lang="en-US" altLang="ja-JP" sz="1600" b="1" dirty="0">
                  <a:solidFill>
                    <a:srgbClr val="000099"/>
                  </a:solidFill>
                  <a:ea typeface="MS Mincho"/>
                  <a:cs typeface="Arial" charset="0"/>
                </a:rPr>
                <a:t>         </a:t>
              </a:r>
              <a:r>
                <a:rPr lang="en-US" altLang="ja-JP" sz="1600" b="1" dirty="0" err="1">
                  <a:solidFill>
                    <a:srgbClr val="000099"/>
                  </a:solidFill>
                  <a:ea typeface="MS Mincho"/>
                  <a:cs typeface="Arial" charset="0"/>
                </a:rPr>
                <a:t>R</a:t>
              </a:r>
              <a:r>
                <a:rPr lang="en-US" altLang="ja-JP" sz="1600" b="1" dirty="0" err="1">
                  <a:solidFill>
                    <a:srgbClr val="000099"/>
                  </a:solidFill>
                  <a:ea typeface="MS Mincho"/>
                  <a:cs typeface="Arial" charset="0"/>
                  <a:sym typeface="Wingdings" pitchFamily="2" charset="2"/>
                </a:rPr>
                <a:t>NH</a:t>
              </a:r>
              <a:r>
                <a:rPr lang="en-US" altLang="ja-JP" sz="1600" b="1" baseline="-30000" dirty="0" err="1">
                  <a:solidFill>
                    <a:srgbClr val="000099"/>
                  </a:solidFill>
                  <a:ea typeface="MS Mincho"/>
                  <a:cs typeface="Arial" charset="0"/>
                  <a:sym typeface="Wingdings" pitchFamily="2" charset="2"/>
                </a:rPr>
                <a:t>3</a:t>
              </a:r>
              <a:r>
                <a:rPr lang="en-US" altLang="ja-JP" sz="1600" b="1" baseline="30000" dirty="0">
                  <a:solidFill>
                    <a:srgbClr val="000099"/>
                  </a:solidFill>
                  <a:ea typeface="MS Mincho"/>
                  <a:cs typeface="Arial" charset="0"/>
                  <a:sym typeface="Wingdings" pitchFamily="2" charset="2"/>
                </a:rPr>
                <a:t>+</a:t>
              </a:r>
              <a:r>
                <a:rPr lang="en-US" altLang="ja-JP" sz="1600" b="1" dirty="0">
                  <a:solidFill>
                    <a:srgbClr val="000099"/>
                  </a:solidFill>
                  <a:ea typeface="MS Mincho"/>
                  <a:cs typeface="Arial" charset="0"/>
                  <a:sym typeface="Wingdings" pitchFamily="2" charset="2"/>
                </a:rPr>
                <a:t> + </a:t>
              </a:r>
              <a:r>
                <a:rPr lang="en-US" altLang="ja-JP" sz="1600" b="1" dirty="0" err="1">
                  <a:solidFill>
                    <a:srgbClr val="000099"/>
                  </a:solidFill>
                  <a:ea typeface="MS Mincho"/>
                  <a:cs typeface="Arial" charset="0"/>
                  <a:sym typeface="Wingdings" pitchFamily="2" charset="2"/>
                </a:rPr>
                <a:t>RNHCOO</a:t>
              </a:r>
              <a:r>
                <a:rPr lang="en-US" altLang="ja-JP" sz="1600" b="1" baseline="30000" dirty="0">
                  <a:solidFill>
                    <a:srgbClr val="000099"/>
                  </a:solidFill>
                  <a:ea typeface="MS Mincho"/>
                  <a:cs typeface="Arial" charset="0"/>
                  <a:sym typeface="Wingdings" pitchFamily="2" charset="2"/>
                </a:rPr>
                <a:t>-     </a:t>
              </a:r>
              <a:endParaRPr lang="en-US" altLang="ja-JP" sz="1600" b="1" dirty="0">
                <a:solidFill>
                  <a:srgbClr val="000099"/>
                </a:solidFill>
                <a:ea typeface="MS Mincho"/>
                <a:cs typeface="Arial" charset="0"/>
                <a:sym typeface="Wingdings" pitchFamily="2" charset="2"/>
              </a:endParaRPr>
            </a:p>
          </p:txBody>
        </p:sp>
        <p:sp>
          <p:nvSpPr>
            <p:cNvPr id="31" name="30 Flecha derecha"/>
            <p:cNvSpPr/>
            <p:nvPr/>
          </p:nvSpPr>
          <p:spPr>
            <a:xfrm>
              <a:off x="2028536" y="4952918"/>
              <a:ext cx="215904" cy="445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sz="2000"/>
            </a:p>
          </p:txBody>
        </p:sp>
      </p:grpSp>
      <p:grpSp>
        <p:nvGrpSpPr>
          <p:cNvPr id="32" name="31 Grupo"/>
          <p:cNvGrpSpPr>
            <a:grpSpLocks/>
          </p:cNvGrpSpPr>
          <p:nvPr/>
        </p:nvGrpSpPr>
        <p:grpSpPr bwMode="auto">
          <a:xfrm>
            <a:off x="-108520" y="3815602"/>
            <a:ext cx="4860032" cy="584775"/>
            <a:chOff x="372958" y="5157188"/>
            <a:chExt cx="4991130" cy="534149"/>
          </a:xfrm>
        </p:grpSpPr>
        <p:sp>
          <p:nvSpPr>
            <p:cNvPr id="33" name="36 Rectángulo"/>
            <p:cNvSpPr>
              <a:spLocks noChangeArrowheads="1"/>
            </p:cNvSpPr>
            <p:nvPr/>
          </p:nvSpPr>
          <p:spPr bwMode="auto">
            <a:xfrm>
              <a:off x="372958" y="5157188"/>
              <a:ext cx="4991130" cy="534149"/>
            </a:xfrm>
            <a:prstGeom prst="rect">
              <a:avLst/>
            </a:prstGeom>
            <a:noFill/>
            <a:ln w="9525">
              <a:noFill/>
              <a:miter lim="800000"/>
              <a:headEnd/>
              <a:tailEnd/>
            </a:ln>
          </p:spPr>
          <p:txBody>
            <a:bodyPr>
              <a:spAutoFit/>
            </a:bodyPr>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altLang="ja-JP" sz="1600" b="1" dirty="0">
                  <a:solidFill>
                    <a:srgbClr val="00B0F0"/>
                  </a:solidFill>
                  <a:latin typeface="Times" pitchFamily="18" charset="0"/>
                  <a:ea typeface="MS Mincho"/>
                  <a:cs typeface="Times New Roman" pitchFamily="18" charset="0"/>
                </a:rPr>
                <a:t>     </a:t>
              </a:r>
              <a:r>
                <a:rPr lang="en-US" altLang="ja-JP" sz="1600" b="1" dirty="0">
                  <a:solidFill>
                    <a:srgbClr val="000099"/>
                  </a:solidFill>
                  <a:ea typeface="MS Mincho"/>
                  <a:cs typeface="Arial" charset="0"/>
                </a:rPr>
                <a:t>CO</a:t>
              </a:r>
              <a:r>
                <a:rPr lang="en-US" altLang="ja-JP" sz="1600" b="1" baseline="-30000" dirty="0">
                  <a:solidFill>
                    <a:srgbClr val="000099"/>
                  </a:solidFill>
                  <a:ea typeface="MS Mincho"/>
                  <a:cs typeface="Arial" charset="0"/>
                </a:rPr>
                <a:t>2</a:t>
              </a:r>
              <a:r>
                <a:rPr lang="en-US" altLang="ja-JP" sz="1600" b="1" dirty="0">
                  <a:solidFill>
                    <a:srgbClr val="000099"/>
                  </a:solidFill>
                  <a:ea typeface="MS Mincho"/>
                  <a:cs typeface="Arial" charset="0"/>
                </a:rPr>
                <a:t> +  </a:t>
              </a:r>
              <a:r>
                <a:rPr lang="en-US" altLang="ja-JP" sz="1600" b="1" dirty="0" err="1">
                  <a:solidFill>
                    <a:srgbClr val="000099"/>
                  </a:solidFill>
                  <a:ea typeface="MS Mincho"/>
                  <a:cs typeface="Arial" charset="0"/>
                </a:rPr>
                <a:t>RNH</a:t>
              </a:r>
              <a:r>
                <a:rPr lang="en-US" altLang="ja-JP" sz="1600" b="1" baseline="-30000" dirty="0" err="1">
                  <a:solidFill>
                    <a:srgbClr val="000099"/>
                  </a:solidFill>
                  <a:ea typeface="MS Mincho"/>
                  <a:cs typeface="Arial" charset="0"/>
                </a:rPr>
                <a:t>2</a:t>
              </a:r>
              <a:r>
                <a:rPr lang="en-US" altLang="ja-JP" sz="1600" b="1" baseline="-30000" dirty="0">
                  <a:solidFill>
                    <a:srgbClr val="000099"/>
                  </a:solidFill>
                  <a:ea typeface="MS Mincho"/>
                  <a:cs typeface="Arial" charset="0"/>
                </a:rPr>
                <a:t> </a:t>
              </a:r>
              <a:r>
                <a:rPr lang="en-US" altLang="ja-JP" sz="1600" b="1" dirty="0">
                  <a:solidFill>
                    <a:srgbClr val="000099"/>
                  </a:solidFill>
                  <a:ea typeface="MS Mincho"/>
                  <a:cs typeface="Arial" charset="0"/>
                </a:rPr>
                <a:t>+ </a:t>
              </a:r>
              <a:r>
                <a:rPr lang="en-US" altLang="ja-JP" sz="1600" b="1" dirty="0" err="1">
                  <a:solidFill>
                    <a:srgbClr val="FF0000"/>
                  </a:solidFill>
                  <a:ea typeface="MS Mincho"/>
                  <a:cs typeface="Arial" charset="0"/>
                </a:rPr>
                <a:t>H</a:t>
              </a:r>
              <a:r>
                <a:rPr lang="en-US" altLang="ja-JP" sz="2000" baseline="-25000" dirty="0" err="1">
                  <a:solidFill>
                    <a:srgbClr val="FF0000"/>
                  </a:solidFill>
                  <a:latin typeface="Calibri" pitchFamily="34" charset="0"/>
                  <a:cs typeface="ＭＳ Ｐゴシック"/>
                </a:rPr>
                <a:t>2</a:t>
              </a:r>
              <a:r>
                <a:rPr lang="en-US" altLang="ja-JP" sz="1600" b="1" dirty="0" err="1">
                  <a:solidFill>
                    <a:srgbClr val="FF0000"/>
                  </a:solidFill>
                  <a:ea typeface="MS Mincho"/>
                  <a:cs typeface="MS Mincho"/>
                </a:rPr>
                <a:t>O</a:t>
              </a:r>
              <a:r>
                <a:rPr lang="en-US" altLang="ja-JP" sz="1600" b="1" baseline="-30000" dirty="0">
                  <a:solidFill>
                    <a:srgbClr val="FF0000"/>
                  </a:solidFill>
                  <a:ea typeface="MS Mincho"/>
                  <a:cs typeface="MS Mincho"/>
                </a:rPr>
                <a:t> </a:t>
              </a:r>
              <a:r>
                <a:rPr lang="en-US" altLang="ja-JP" sz="1600" b="1" dirty="0">
                  <a:solidFill>
                    <a:srgbClr val="FF0000"/>
                  </a:solidFill>
                  <a:ea typeface="MS Mincho"/>
                  <a:cs typeface="MS Mincho"/>
                </a:rPr>
                <a:t>   </a:t>
              </a:r>
              <a:r>
                <a:rPr lang="en-US" altLang="ja-JP" sz="1600" b="1" dirty="0">
                  <a:solidFill>
                    <a:srgbClr val="000099"/>
                  </a:solidFill>
                  <a:ea typeface="MS Mincho"/>
                  <a:cs typeface="MS Mincho"/>
                  <a:sym typeface="Wingdings" pitchFamily="2" charset="2"/>
                </a:rPr>
                <a:t>      </a:t>
              </a:r>
              <a:r>
                <a:rPr lang="en-US" altLang="ja-JP" sz="1600" b="1" dirty="0" err="1">
                  <a:solidFill>
                    <a:srgbClr val="000099"/>
                  </a:solidFill>
                  <a:ea typeface="MS Mincho"/>
                  <a:cs typeface="MS Mincho"/>
                  <a:sym typeface="Wingdings" pitchFamily="2" charset="2"/>
                </a:rPr>
                <a:t>RNHCOO</a:t>
              </a:r>
              <a:r>
                <a:rPr lang="en-US" altLang="ja-JP" sz="1600" b="1" baseline="30000" dirty="0">
                  <a:solidFill>
                    <a:srgbClr val="000099"/>
                  </a:solidFill>
                  <a:ea typeface="MS Mincho"/>
                  <a:cs typeface="MS Mincho"/>
                  <a:sym typeface="Wingdings" pitchFamily="2" charset="2"/>
                </a:rPr>
                <a:t>- </a:t>
              </a:r>
              <a:r>
                <a:rPr lang="es-ES" altLang="ja-JP" sz="1600" b="1" dirty="0">
                  <a:solidFill>
                    <a:srgbClr val="000099"/>
                  </a:solidFill>
                  <a:ea typeface="MS Mincho"/>
                  <a:cs typeface="MS Mincho"/>
                  <a:sym typeface="Wingdings" pitchFamily="2" charset="2"/>
                </a:rPr>
                <a:t>+ </a:t>
              </a:r>
              <a:r>
                <a:rPr lang="es-ES" altLang="ja-JP" sz="1600" b="1" dirty="0" err="1">
                  <a:solidFill>
                    <a:srgbClr val="000099"/>
                  </a:solidFill>
                  <a:ea typeface="MS Mincho"/>
                  <a:cs typeface="MS Mincho"/>
                  <a:sym typeface="Wingdings" pitchFamily="2" charset="2"/>
                </a:rPr>
                <a:t>H</a:t>
              </a:r>
              <a:r>
                <a:rPr lang="es-ES" altLang="ja-JP" sz="1600" b="1" baseline="-25000" dirty="0" err="1">
                  <a:solidFill>
                    <a:srgbClr val="000099"/>
                  </a:solidFill>
                  <a:ea typeface="MS Mincho"/>
                  <a:cs typeface="MS Mincho"/>
                  <a:sym typeface="Wingdings" pitchFamily="2" charset="2"/>
                </a:rPr>
                <a:t>3</a:t>
              </a:r>
              <a:r>
                <a:rPr lang="es-ES" altLang="ja-JP" sz="1600" b="1" dirty="0" err="1">
                  <a:solidFill>
                    <a:srgbClr val="000099"/>
                  </a:solidFill>
                  <a:ea typeface="MS Mincho"/>
                  <a:cs typeface="MS Mincho"/>
                  <a:sym typeface="Wingdings" pitchFamily="2" charset="2"/>
                </a:rPr>
                <a:t>O</a:t>
              </a:r>
              <a:r>
                <a:rPr lang="es-ES" altLang="ja-JP" sz="1600" b="1" baseline="30000" dirty="0">
                  <a:solidFill>
                    <a:srgbClr val="000099"/>
                  </a:solidFill>
                  <a:ea typeface="MS Mincho"/>
                  <a:cs typeface="MS Mincho"/>
                  <a:sym typeface="Wingdings" pitchFamily="2" charset="2"/>
                </a:rPr>
                <a:t>+</a:t>
              </a:r>
            </a:p>
          </p:txBody>
        </p:sp>
        <p:sp>
          <p:nvSpPr>
            <p:cNvPr id="34" name="33 Flecha derecha"/>
            <p:cNvSpPr/>
            <p:nvPr/>
          </p:nvSpPr>
          <p:spPr>
            <a:xfrm>
              <a:off x="2916148" y="5290456"/>
              <a:ext cx="215901" cy="444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sz="2000"/>
            </a:p>
          </p:txBody>
        </p:sp>
      </p:grpSp>
      <p:sp>
        <p:nvSpPr>
          <p:cNvPr id="35" name="Rectangle 1"/>
          <p:cNvSpPr>
            <a:spLocks noChangeArrowheads="1"/>
          </p:cNvSpPr>
          <p:nvPr/>
        </p:nvSpPr>
        <p:spPr bwMode="auto">
          <a:xfrm>
            <a:off x="1601966" y="4133791"/>
            <a:ext cx="1612942" cy="338554"/>
          </a:xfrm>
          <a:prstGeom prst="rect">
            <a:avLst/>
          </a:prstGeom>
          <a:noFill/>
          <a:ln w="9525">
            <a:noFill/>
            <a:miter lim="800000"/>
            <a:headEnd/>
            <a:tailEnd/>
          </a:ln>
        </p:spPr>
        <p:txBody>
          <a:bodyPr wrap="none" anchor="ctr">
            <a:spAutoFit/>
          </a:bodyPr>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altLang="ja-JP" sz="1600" b="1" dirty="0" err="1">
                <a:ea typeface="MS Mincho"/>
                <a:cs typeface="Arial" charset="0"/>
              </a:rPr>
              <a:t>NH</a:t>
            </a:r>
            <a:r>
              <a:rPr lang="en-US" altLang="ja-JP" sz="1600" b="1" baseline="-30000" dirty="0" err="1">
                <a:ea typeface="MS Mincho"/>
                <a:cs typeface="Arial" charset="0"/>
              </a:rPr>
              <a:t>2</a:t>
            </a:r>
            <a:r>
              <a:rPr lang="en-US" altLang="ja-JP" sz="1600" b="1" dirty="0">
                <a:ea typeface="MS Mincho"/>
                <a:cs typeface="Arial" charset="0"/>
              </a:rPr>
              <a:t> /</a:t>
            </a:r>
            <a:r>
              <a:rPr lang="es-ES" altLang="ja-JP" sz="1600" b="1" dirty="0">
                <a:ea typeface="MS Mincho"/>
                <a:cs typeface="Arial" charset="0"/>
                <a:sym typeface="Wingdings" pitchFamily="2" charset="2"/>
              </a:rPr>
              <a:t>CO</a:t>
            </a:r>
            <a:r>
              <a:rPr lang="en-US" altLang="ja-JP" sz="1600" b="1" baseline="-30000" dirty="0">
                <a:ea typeface="MS Mincho"/>
                <a:cs typeface="Arial" charset="0"/>
                <a:sym typeface="Wingdings" pitchFamily="2" charset="2"/>
              </a:rPr>
              <a:t>2 </a:t>
            </a:r>
            <a:r>
              <a:rPr lang="en-US" altLang="ja-JP" sz="1600" b="1" dirty="0">
                <a:ea typeface="MS Mincho"/>
                <a:cs typeface="Arial" charset="0"/>
                <a:sym typeface="Wingdings" pitchFamily="2" charset="2"/>
              </a:rPr>
              <a:t> = 1/1</a:t>
            </a:r>
          </a:p>
        </p:txBody>
      </p:sp>
      <p:grpSp>
        <p:nvGrpSpPr>
          <p:cNvPr id="49" name="48 Grupo"/>
          <p:cNvGrpSpPr/>
          <p:nvPr/>
        </p:nvGrpSpPr>
        <p:grpSpPr>
          <a:xfrm>
            <a:off x="4580062" y="3400534"/>
            <a:ext cx="4456434" cy="3394125"/>
            <a:chOff x="4364038" y="3203227"/>
            <a:chExt cx="4672012" cy="3610149"/>
          </a:xfrm>
        </p:grpSpPr>
        <p:grpSp>
          <p:nvGrpSpPr>
            <p:cNvPr id="21" name="20 Grupo"/>
            <p:cNvGrpSpPr/>
            <p:nvPr/>
          </p:nvGrpSpPr>
          <p:grpSpPr>
            <a:xfrm>
              <a:off x="4364038" y="3203227"/>
              <a:ext cx="4672012" cy="3610149"/>
              <a:chOff x="4364038" y="3248026"/>
              <a:chExt cx="4672012" cy="3565525"/>
            </a:xfrm>
          </p:grpSpPr>
          <p:graphicFrame>
            <p:nvGraphicFramePr>
              <p:cNvPr id="315435" name="Object 43"/>
              <p:cNvGraphicFramePr>
                <a:graphicFrameLocks noChangeAspect="1"/>
              </p:cNvGraphicFramePr>
              <p:nvPr/>
            </p:nvGraphicFramePr>
            <p:xfrm>
              <a:off x="4364038" y="3248026"/>
              <a:ext cx="4672012" cy="3565525"/>
            </p:xfrm>
            <a:graphic>
              <a:graphicData uri="http://schemas.openxmlformats.org/presentationml/2006/ole">
                <p:oleObj spid="_x0000_s302082" name="Graph" r:id="rId4" imgW="3756960" imgH="2953440" progId="">
                  <p:embed/>
                </p:oleObj>
              </a:graphicData>
            </a:graphic>
          </p:graphicFrame>
          <p:sp>
            <p:nvSpPr>
              <p:cNvPr id="315451" name="Text Box 58"/>
              <p:cNvSpPr txBox="1">
                <a:spLocks noChangeArrowheads="1"/>
              </p:cNvSpPr>
              <p:nvPr/>
            </p:nvSpPr>
            <p:spPr bwMode="auto">
              <a:xfrm>
                <a:off x="5527600" y="3248478"/>
                <a:ext cx="3436888" cy="334369"/>
              </a:xfrm>
              <a:prstGeom prst="rect">
                <a:avLst/>
              </a:prstGeom>
              <a:noFill/>
              <a:ln w="9525">
                <a:noFill/>
                <a:miter lim="800000"/>
                <a:headEnd/>
                <a:tailEnd/>
              </a:ln>
            </p:spPr>
            <p:txBody>
              <a:bodyPr wrap="square">
                <a:spAutoFit/>
              </a:bodyPr>
              <a:lstStyle/>
              <a:p>
                <a:pPr>
                  <a:spcBef>
                    <a:spcPct val="50000"/>
                  </a:spcBef>
                </a:pPr>
                <a:r>
                  <a:rPr lang="en-US" sz="1600" b="1" dirty="0" smtClean="0">
                    <a:cs typeface="Arial" charset="0"/>
                  </a:rPr>
                  <a:t>Adsorption/Desorption cycles</a:t>
                </a:r>
                <a:endParaRPr lang="en-US" sz="1600" b="1" dirty="0">
                  <a:cs typeface="Arial" charset="0"/>
                </a:endParaRPr>
              </a:p>
            </p:txBody>
          </p:sp>
        </p:grpSp>
        <p:cxnSp>
          <p:nvCxnSpPr>
            <p:cNvPr id="23" name="22 Conector recto"/>
            <p:cNvCxnSpPr/>
            <p:nvPr/>
          </p:nvCxnSpPr>
          <p:spPr>
            <a:xfrm>
              <a:off x="5364088" y="3501008"/>
              <a:ext cx="3312368" cy="936104"/>
            </a:xfrm>
            <a:prstGeom prst="line">
              <a:avLst/>
            </a:prstGeom>
            <a:ln w="12700">
              <a:solidFill>
                <a:srgbClr val="0000CC"/>
              </a:solidFill>
            </a:ln>
          </p:spPr>
          <p:style>
            <a:lnRef idx="1">
              <a:schemeClr val="accent1"/>
            </a:lnRef>
            <a:fillRef idx="0">
              <a:schemeClr val="accent1"/>
            </a:fillRef>
            <a:effectRef idx="0">
              <a:schemeClr val="accent1"/>
            </a:effectRef>
            <a:fontRef idx="minor">
              <a:schemeClr val="tx1"/>
            </a:fontRef>
          </p:style>
        </p:cxnSp>
        <p:cxnSp>
          <p:nvCxnSpPr>
            <p:cNvPr id="25" name="24 Conector recto"/>
            <p:cNvCxnSpPr/>
            <p:nvPr/>
          </p:nvCxnSpPr>
          <p:spPr>
            <a:xfrm>
              <a:off x="5436096" y="4365104"/>
              <a:ext cx="3240360" cy="936104"/>
            </a:xfrm>
            <a:prstGeom prst="line">
              <a:avLst/>
            </a:prstGeom>
            <a:ln w="12700">
              <a:solidFill>
                <a:srgbClr val="0000CC"/>
              </a:solidFill>
            </a:ln>
          </p:spPr>
          <p:style>
            <a:lnRef idx="1">
              <a:schemeClr val="accent1"/>
            </a:lnRef>
            <a:fillRef idx="0">
              <a:schemeClr val="accent1"/>
            </a:fillRef>
            <a:effectRef idx="0">
              <a:schemeClr val="accent1"/>
            </a:effectRef>
            <a:fontRef idx="minor">
              <a:schemeClr val="tx1"/>
            </a:fontRef>
          </p:style>
        </p:cxnSp>
        <p:cxnSp>
          <p:nvCxnSpPr>
            <p:cNvPr id="27" name="26 Conector recto"/>
            <p:cNvCxnSpPr/>
            <p:nvPr/>
          </p:nvCxnSpPr>
          <p:spPr>
            <a:xfrm>
              <a:off x="5479076" y="4883674"/>
              <a:ext cx="316835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35 Rectángulo"/>
            <p:cNvSpPr/>
            <p:nvPr/>
          </p:nvSpPr>
          <p:spPr>
            <a:xfrm>
              <a:off x="5292080" y="5401682"/>
              <a:ext cx="2232248"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38 Rectángulo"/>
            <p:cNvSpPr/>
            <p:nvPr/>
          </p:nvSpPr>
          <p:spPr>
            <a:xfrm rot="716180">
              <a:off x="5507032" y="4295616"/>
              <a:ext cx="2277490" cy="227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43 Rectángulo"/>
            <p:cNvSpPr/>
            <p:nvPr/>
          </p:nvSpPr>
          <p:spPr>
            <a:xfrm>
              <a:off x="8388424" y="4580566"/>
              <a:ext cx="28803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6" name="45 Rectángulo"/>
          <p:cNvSpPr/>
          <p:nvPr/>
        </p:nvSpPr>
        <p:spPr>
          <a:xfrm>
            <a:off x="3203848" y="1830310"/>
            <a:ext cx="1368152" cy="5760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7" name="46 Rectángulo"/>
          <p:cNvSpPr/>
          <p:nvPr/>
        </p:nvSpPr>
        <p:spPr>
          <a:xfrm>
            <a:off x="3203848" y="2463868"/>
            <a:ext cx="1368152" cy="288032"/>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47 CuadroTexto"/>
          <p:cNvSpPr txBox="1"/>
          <p:nvPr/>
        </p:nvSpPr>
        <p:spPr>
          <a:xfrm>
            <a:off x="5436096" y="2361654"/>
            <a:ext cx="3384376" cy="923330"/>
          </a:xfrm>
          <a:prstGeom prst="rect">
            <a:avLst/>
          </a:prstGeom>
          <a:noFill/>
        </p:spPr>
        <p:txBody>
          <a:bodyPr wrap="square" rtlCol="0">
            <a:spAutoFit/>
          </a:bodyPr>
          <a:lstStyle/>
          <a:p>
            <a:pPr algn="ctr"/>
            <a:r>
              <a:rPr lang="en-GB" b="1" dirty="0" smtClean="0">
                <a:solidFill>
                  <a:srgbClr val="008000"/>
                </a:solidFill>
                <a:cs typeface="Arial" charset="0"/>
              </a:rPr>
              <a:t>For PEI material this effect is not observed, probably due to the high organic density </a:t>
            </a:r>
            <a:endParaRPr lang="es-ES" dirty="0"/>
          </a:p>
        </p:txBody>
      </p:sp>
      <p:sp>
        <p:nvSpPr>
          <p:cNvPr id="38" name="Text Box 58"/>
          <p:cNvSpPr txBox="1">
            <a:spLocks noChangeArrowheads="1"/>
          </p:cNvSpPr>
          <p:nvPr/>
        </p:nvSpPr>
        <p:spPr bwMode="auto">
          <a:xfrm>
            <a:off x="271412" y="190962"/>
            <a:ext cx="8872588" cy="400110"/>
          </a:xfrm>
          <a:prstGeom prst="rect">
            <a:avLst/>
          </a:prstGeom>
          <a:noFill/>
          <a:ln w="9525">
            <a:noFill/>
            <a:miter lim="800000"/>
            <a:headEnd/>
            <a:tailEnd/>
          </a:ln>
        </p:spPr>
        <p:txBody>
          <a:bodyPr wrap="square">
            <a:spAutoFit/>
          </a:bodyPr>
          <a:lstStyle/>
          <a:p>
            <a:pPr>
              <a:spcBef>
                <a:spcPct val="50000"/>
              </a:spcBef>
            </a:pPr>
            <a:r>
              <a:rPr lang="es-ES" sz="2000" b="1" dirty="0" smtClean="0">
                <a:solidFill>
                  <a:srgbClr val="C00000"/>
                </a:solidFill>
                <a:cs typeface="Arial" charset="0"/>
              </a:rPr>
              <a:t>PE-</a:t>
            </a:r>
            <a:r>
              <a:rPr lang="es-ES" sz="2000" b="1" dirty="0" err="1" smtClean="0">
                <a:solidFill>
                  <a:srgbClr val="C00000"/>
                </a:solidFill>
                <a:cs typeface="Arial" charset="0"/>
              </a:rPr>
              <a:t>SBA</a:t>
            </a:r>
            <a:r>
              <a:rPr lang="es-ES" sz="2000" b="1" dirty="0" smtClean="0">
                <a:solidFill>
                  <a:srgbClr val="C00000"/>
                </a:solidFill>
                <a:cs typeface="Arial" charset="0"/>
              </a:rPr>
              <a:t>-15 </a:t>
            </a:r>
            <a:r>
              <a:rPr lang="es-ES" sz="2000" b="1" u="sng" dirty="0" err="1" smtClean="0">
                <a:cs typeface="Arial" charset="0"/>
              </a:rPr>
              <a:t>Double</a:t>
            </a:r>
            <a:r>
              <a:rPr lang="es-ES" sz="2000" b="1" u="sng" dirty="0" smtClean="0">
                <a:cs typeface="Arial" charset="0"/>
              </a:rPr>
              <a:t> </a:t>
            </a:r>
            <a:r>
              <a:rPr lang="es-ES" sz="2000" b="1" u="sng" dirty="0" err="1" smtClean="0">
                <a:cs typeface="Arial" charset="0"/>
              </a:rPr>
              <a:t>functionalization</a:t>
            </a:r>
            <a:endParaRPr lang="es-ES" sz="2000" dirty="0">
              <a:solidFill>
                <a:srgbClr val="000099"/>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8" grpId="0"/>
      <p:bldP spid="35" grpId="0"/>
      <p:bldP spid="46" grpId="0" animBg="1"/>
      <p:bldP spid="47" grpId="0" animBg="1"/>
      <p:bldP spid="4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CuadroTexto 5"/>
          <p:cNvSpPr txBox="1">
            <a:spLocks noChangeArrowheads="1"/>
          </p:cNvSpPr>
          <p:nvPr/>
        </p:nvSpPr>
        <p:spPr bwMode="auto">
          <a:xfrm>
            <a:off x="2744788" y="3706813"/>
            <a:ext cx="1270000" cy="369887"/>
          </a:xfrm>
          <a:prstGeom prst="rect">
            <a:avLst/>
          </a:prstGeom>
          <a:noFill/>
          <a:ln w="9525">
            <a:noFill/>
            <a:miter lim="800000"/>
            <a:headEnd/>
            <a:tailEnd/>
          </a:ln>
        </p:spPr>
        <p:txBody>
          <a:bodyPr>
            <a:spAutoFit/>
          </a:bodyPr>
          <a:lstStyle/>
          <a:p>
            <a:endParaRPr lang="en-US">
              <a:latin typeface="Calibri" pitchFamily="34" charset="0"/>
            </a:endParaRPr>
          </a:p>
        </p:txBody>
      </p:sp>
      <p:sp>
        <p:nvSpPr>
          <p:cNvPr id="204802" name="Rectángulo 7"/>
          <p:cNvSpPr>
            <a:spLocks noChangeArrowheads="1"/>
          </p:cNvSpPr>
          <p:nvPr/>
        </p:nvSpPr>
        <p:spPr bwMode="auto">
          <a:xfrm>
            <a:off x="271016" y="963300"/>
            <a:ext cx="8693472" cy="4985980"/>
          </a:xfrm>
          <a:prstGeom prst="rect">
            <a:avLst/>
          </a:prstGeom>
          <a:noFill/>
          <a:ln w="9525">
            <a:noFill/>
            <a:miter lim="800000"/>
            <a:headEnd/>
            <a:tailEnd/>
          </a:ln>
        </p:spPr>
        <p:txBody>
          <a:bodyPr wrap="square">
            <a:spAutoFit/>
          </a:bodyPr>
          <a:lstStyle/>
          <a:p>
            <a:pPr marL="342900" indent="-342900" algn="just">
              <a:spcAft>
                <a:spcPts val="1200"/>
              </a:spcAft>
              <a:buFont typeface="Calibri" pitchFamily="34" charset="0"/>
              <a:buAutoNum type="arabicParenR"/>
            </a:pPr>
            <a:r>
              <a:rPr lang="es-ES" dirty="0" err="1" smtClean="0">
                <a:cs typeface="Arial" charset="0"/>
                <a:sym typeface="Wingdings" pitchFamily="2" charset="2"/>
              </a:rPr>
              <a:t>Pore</a:t>
            </a:r>
            <a:r>
              <a:rPr lang="es-ES" dirty="0" smtClean="0">
                <a:cs typeface="Arial" charset="0"/>
                <a:sym typeface="Wingdings" pitchFamily="2" charset="2"/>
              </a:rPr>
              <a:t> </a:t>
            </a:r>
            <a:r>
              <a:rPr lang="es-ES" dirty="0" err="1" smtClean="0">
                <a:cs typeface="Arial" charset="0"/>
                <a:sym typeface="Wingdings" pitchFamily="2" charset="2"/>
              </a:rPr>
              <a:t>expanded</a:t>
            </a:r>
            <a:r>
              <a:rPr lang="es-ES" dirty="0" smtClean="0">
                <a:cs typeface="Arial" charset="0"/>
                <a:sym typeface="Wingdings" pitchFamily="2" charset="2"/>
              </a:rPr>
              <a:t> </a:t>
            </a:r>
            <a:r>
              <a:rPr lang="es-ES" dirty="0" err="1" smtClean="0">
                <a:cs typeface="Arial" charset="0"/>
              </a:rPr>
              <a:t>SBA</a:t>
            </a:r>
            <a:r>
              <a:rPr lang="es-ES" dirty="0" smtClean="0">
                <a:cs typeface="Arial" charset="0"/>
              </a:rPr>
              <a:t>-15 </a:t>
            </a:r>
            <a:r>
              <a:rPr lang="es-ES" dirty="0" err="1" smtClean="0">
                <a:cs typeface="Arial" charset="0"/>
              </a:rPr>
              <a:t>materials</a:t>
            </a:r>
            <a:r>
              <a:rPr lang="es-ES" dirty="0" smtClean="0">
                <a:cs typeface="Arial" charset="0"/>
              </a:rPr>
              <a:t> </a:t>
            </a:r>
            <a:r>
              <a:rPr lang="es-ES" dirty="0" err="1" smtClean="0">
                <a:cs typeface="Arial" charset="0"/>
              </a:rPr>
              <a:t>provide</a:t>
            </a:r>
            <a:r>
              <a:rPr lang="es-ES" dirty="0" smtClean="0">
                <a:cs typeface="Arial" charset="0"/>
              </a:rPr>
              <a:t> </a:t>
            </a:r>
            <a:r>
              <a:rPr lang="es-ES" dirty="0" err="1" smtClean="0">
                <a:cs typeface="Arial" charset="0"/>
              </a:rPr>
              <a:t>an</a:t>
            </a:r>
            <a:r>
              <a:rPr lang="es-ES" dirty="0" smtClean="0">
                <a:cs typeface="Arial" charset="0"/>
              </a:rPr>
              <a:t> </a:t>
            </a:r>
            <a:r>
              <a:rPr lang="es-ES" u="sng" dirty="0" err="1" smtClean="0">
                <a:cs typeface="Arial" charset="0"/>
              </a:rPr>
              <a:t>improved</a:t>
            </a:r>
            <a:r>
              <a:rPr lang="es-ES" u="sng" dirty="0" smtClean="0">
                <a:cs typeface="Arial" charset="0"/>
              </a:rPr>
              <a:t> </a:t>
            </a:r>
            <a:r>
              <a:rPr lang="es-ES" u="sng" dirty="0" err="1" smtClean="0">
                <a:cs typeface="Arial" charset="0"/>
              </a:rPr>
              <a:t>incorporation</a:t>
            </a:r>
            <a:r>
              <a:rPr lang="es-ES" dirty="0" smtClean="0">
                <a:cs typeface="Arial" charset="0"/>
              </a:rPr>
              <a:t> of </a:t>
            </a:r>
            <a:r>
              <a:rPr lang="es-ES" dirty="0" err="1" smtClean="0">
                <a:cs typeface="Arial" charset="0"/>
              </a:rPr>
              <a:t>functional</a:t>
            </a:r>
            <a:r>
              <a:rPr lang="es-ES" dirty="0" smtClean="0">
                <a:cs typeface="Arial" charset="0"/>
              </a:rPr>
              <a:t> </a:t>
            </a:r>
            <a:r>
              <a:rPr lang="es-ES" dirty="0" err="1" smtClean="0">
                <a:cs typeface="Arial" charset="0"/>
              </a:rPr>
              <a:t>groups</a:t>
            </a:r>
            <a:r>
              <a:rPr lang="es-ES" dirty="0" smtClean="0">
                <a:cs typeface="Arial" charset="0"/>
              </a:rPr>
              <a:t> </a:t>
            </a:r>
            <a:r>
              <a:rPr lang="es-ES" dirty="0" err="1" smtClean="0">
                <a:cs typeface="Arial" charset="0"/>
              </a:rPr>
              <a:t>inside</a:t>
            </a:r>
            <a:r>
              <a:rPr lang="es-ES" dirty="0" smtClean="0">
                <a:cs typeface="Arial" charset="0"/>
              </a:rPr>
              <a:t> </a:t>
            </a:r>
            <a:r>
              <a:rPr lang="es-ES" dirty="0" err="1" smtClean="0">
                <a:cs typeface="Arial" charset="0"/>
              </a:rPr>
              <a:t>the</a:t>
            </a:r>
            <a:r>
              <a:rPr lang="es-ES" dirty="0" smtClean="0">
                <a:cs typeface="Arial" charset="0"/>
              </a:rPr>
              <a:t> </a:t>
            </a:r>
            <a:r>
              <a:rPr lang="es-ES" dirty="0" err="1" smtClean="0">
                <a:cs typeface="Arial" charset="0"/>
              </a:rPr>
              <a:t>cavities</a:t>
            </a:r>
            <a:r>
              <a:rPr lang="es-ES" dirty="0" smtClean="0">
                <a:cs typeface="Arial" charset="0"/>
              </a:rPr>
              <a:t> </a:t>
            </a:r>
            <a:r>
              <a:rPr lang="es-ES" dirty="0" err="1" smtClean="0">
                <a:cs typeface="Arial" charset="0"/>
              </a:rPr>
              <a:t>for</a:t>
            </a:r>
            <a:r>
              <a:rPr lang="es-ES" dirty="0" smtClean="0">
                <a:cs typeface="Arial" charset="0"/>
              </a:rPr>
              <a:t> </a:t>
            </a:r>
            <a:r>
              <a:rPr lang="es-ES" dirty="0" err="1" smtClean="0">
                <a:cs typeface="Arial" charset="0"/>
              </a:rPr>
              <a:t>specific</a:t>
            </a:r>
            <a:r>
              <a:rPr lang="es-ES" dirty="0" smtClean="0">
                <a:cs typeface="Arial" charset="0"/>
              </a:rPr>
              <a:t> </a:t>
            </a:r>
            <a:r>
              <a:rPr lang="es-ES" dirty="0" err="1" smtClean="0">
                <a:cs typeface="Arial" charset="0"/>
              </a:rPr>
              <a:t>adsorption</a:t>
            </a:r>
            <a:r>
              <a:rPr lang="es-ES" dirty="0" smtClean="0">
                <a:cs typeface="Arial" charset="0"/>
              </a:rPr>
              <a:t> </a:t>
            </a:r>
            <a:r>
              <a:rPr lang="es-ES" dirty="0" err="1" smtClean="0">
                <a:cs typeface="Arial" charset="0"/>
              </a:rPr>
              <a:t>purposes</a:t>
            </a:r>
            <a:r>
              <a:rPr lang="es-ES" dirty="0" smtClean="0">
                <a:cs typeface="Arial" charset="0"/>
              </a:rPr>
              <a:t>, </a:t>
            </a:r>
            <a:r>
              <a:rPr lang="es-ES" dirty="0" err="1" smtClean="0">
                <a:cs typeface="Arial" charset="0"/>
              </a:rPr>
              <a:t>i.e.</a:t>
            </a:r>
            <a:r>
              <a:rPr lang="es-ES" dirty="0" smtClean="0">
                <a:cs typeface="Arial" charset="0"/>
              </a:rPr>
              <a:t> amino </a:t>
            </a:r>
            <a:r>
              <a:rPr lang="es-ES" dirty="0" err="1" smtClean="0">
                <a:cs typeface="Arial" charset="0"/>
              </a:rPr>
              <a:t>groups</a:t>
            </a:r>
            <a:r>
              <a:rPr lang="es-ES" dirty="0" smtClean="0">
                <a:cs typeface="Arial" charset="0"/>
              </a:rPr>
              <a:t> </a:t>
            </a:r>
            <a:r>
              <a:rPr lang="es-ES" dirty="0" err="1" smtClean="0">
                <a:cs typeface="Arial" charset="0"/>
              </a:rPr>
              <a:t>for</a:t>
            </a:r>
            <a:r>
              <a:rPr lang="es-ES" dirty="0" smtClean="0">
                <a:cs typeface="Arial" charset="0"/>
              </a:rPr>
              <a:t> </a:t>
            </a:r>
            <a:r>
              <a:rPr lang="es-ES" dirty="0" err="1" smtClean="0">
                <a:cs typeface="Arial" charset="0"/>
              </a:rPr>
              <a:t>selective</a:t>
            </a:r>
            <a:r>
              <a:rPr lang="es-ES" dirty="0" smtClean="0">
                <a:cs typeface="Arial" charset="0"/>
              </a:rPr>
              <a:t> </a:t>
            </a:r>
            <a:r>
              <a:rPr lang="es-ES" dirty="0" err="1" smtClean="0">
                <a:cs typeface="Arial" charset="0"/>
              </a:rPr>
              <a:t>CO2</a:t>
            </a:r>
            <a:r>
              <a:rPr lang="es-ES" dirty="0" smtClean="0">
                <a:cs typeface="Arial" charset="0"/>
              </a:rPr>
              <a:t> </a:t>
            </a:r>
            <a:r>
              <a:rPr lang="es-ES" dirty="0" err="1" smtClean="0">
                <a:cs typeface="Arial" charset="0"/>
              </a:rPr>
              <a:t>adsorption</a:t>
            </a:r>
            <a:r>
              <a:rPr lang="es-ES" dirty="0" smtClean="0">
                <a:cs typeface="Arial" charset="0"/>
              </a:rPr>
              <a:t>.  </a:t>
            </a:r>
          </a:p>
          <a:p>
            <a:pPr marL="342900" indent="-342900" algn="just">
              <a:spcAft>
                <a:spcPts val="1200"/>
              </a:spcAft>
              <a:buFont typeface="Calibri" pitchFamily="34" charset="0"/>
              <a:buAutoNum type="arabicParenR"/>
            </a:pPr>
            <a:r>
              <a:rPr lang="es-ES_tradnl" dirty="0" smtClean="0">
                <a:cs typeface="Arial" charset="0"/>
              </a:rPr>
              <a:t>A </a:t>
            </a:r>
            <a:r>
              <a:rPr lang="es-ES_tradnl" dirty="0" err="1" smtClean="0">
                <a:cs typeface="Arial" charset="0"/>
              </a:rPr>
              <a:t>synthesis</a:t>
            </a:r>
            <a:r>
              <a:rPr lang="es-ES_tradnl" dirty="0" smtClean="0">
                <a:cs typeface="Arial" charset="0"/>
              </a:rPr>
              <a:t> </a:t>
            </a:r>
            <a:r>
              <a:rPr lang="es-ES_tradnl" dirty="0" err="1" smtClean="0">
                <a:cs typeface="Arial" charset="0"/>
              </a:rPr>
              <a:t>method</a:t>
            </a:r>
            <a:r>
              <a:rPr lang="es-ES_tradnl" dirty="0" smtClean="0">
                <a:cs typeface="Arial" charset="0"/>
              </a:rPr>
              <a:t> has </a:t>
            </a:r>
            <a:r>
              <a:rPr lang="es-ES_tradnl" dirty="0" err="1" smtClean="0">
                <a:cs typeface="Arial" charset="0"/>
              </a:rPr>
              <a:t>been</a:t>
            </a:r>
            <a:r>
              <a:rPr lang="es-ES_tradnl" dirty="0" smtClean="0">
                <a:cs typeface="Arial" charset="0"/>
              </a:rPr>
              <a:t> </a:t>
            </a:r>
            <a:r>
              <a:rPr lang="es-ES_tradnl" dirty="0" err="1" smtClean="0">
                <a:cs typeface="Arial" charset="0"/>
              </a:rPr>
              <a:t>developed</a:t>
            </a:r>
            <a:r>
              <a:rPr lang="es-ES_tradnl" dirty="0" smtClean="0">
                <a:cs typeface="Arial" charset="0"/>
              </a:rPr>
              <a:t> </a:t>
            </a:r>
            <a:r>
              <a:rPr lang="es-ES_tradnl" dirty="0" err="1" smtClean="0">
                <a:cs typeface="Arial" charset="0"/>
              </a:rPr>
              <a:t>to</a:t>
            </a:r>
            <a:r>
              <a:rPr lang="es-ES_tradnl" dirty="0" smtClean="0">
                <a:cs typeface="Arial" charset="0"/>
              </a:rPr>
              <a:t> prepare </a:t>
            </a:r>
            <a:r>
              <a:rPr lang="es-ES_tradnl" dirty="0" err="1" smtClean="0">
                <a:cs typeface="Arial" charset="0"/>
              </a:rPr>
              <a:t>highly</a:t>
            </a:r>
            <a:r>
              <a:rPr lang="es-ES_tradnl" dirty="0" smtClean="0">
                <a:cs typeface="Arial" charset="0"/>
              </a:rPr>
              <a:t> </a:t>
            </a:r>
            <a:r>
              <a:rPr lang="es-ES_tradnl" dirty="0" err="1" smtClean="0">
                <a:cs typeface="Arial" charset="0"/>
              </a:rPr>
              <a:t>selective</a:t>
            </a:r>
            <a:r>
              <a:rPr lang="es-ES_tradnl" dirty="0" smtClean="0">
                <a:cs typeface="Arial" charset="0"/>
              </a:rPr>
              <a:t> </a:t>
            </a:r>
            <a:r>
              <a:rPr lang="es-ES_tradnl" dirty="0" err="1" smtClean="0">
                <a:cs typeface="Arial" charset="0"/>
              </a:rPr>
              <a:t>adsorbents</a:t>
            </a:r>
            <a:r>
              <a:rPr lang="es-ES_tradnl" dirty="0" smtClean="0">
                <a:cs typeface="Arial" charset="0"/>
              </a:rPr>
              <a:t> </a:t>
            </a:r>
            <a:r>
              <a:rPr lang="es-ES_tradnl" dirty="0" err="1" smtClean="0">
                <a:cs typeface="Arial" charset="0"/>
              </a:rPr>
              <a:t>for</a:t>
            </a:r>
            <a:r>
              <a:rPr lang="es-ES_tradnl" dirty="0" smtClean="0">
                <a:cs typeface="Arial" charset="0"/>
              </a:rPr>
              <a:t> </a:t>
            </a:r>
            <a:r>
              <a:rPr lang="es-ES_tradnl" dirty="0" err="1" smtClean="0">
                <a:cs typeface="Arial" charset="0"/>
              </a:rPr>
              <a:t>CO2</a:t>
            </a:r>
            <a:r>
              <a:rPr lang="es-ES_tradnl" dirty="0" smtClean="0">
                <a:cs typeface="Arial" charset="0"/>
              </a:rPr>
              <a:t> capture </a:t>
            </a:r>
            <a:r>
              <a:rPr lang="es-ES_tradnl" dirty="0" err="1" smtClean="0">
                <a:cs typeface="Arial" charset="0"/>
              </a:rPr>
              <a:t>based</a:t>
            </a:r>
            <a:r>
              <a:rPr lang="es-ES_tradnl" dirty="0" smtClean="0">
                <a:cs typeface="Arial" charset="0"/>
              </a:rPr>
              <a:t> </a:t>
            </a:r>
            <a:r>
              <a:rPr lang="es-ES_tradnl" dirty="0" err="1" smtClean="0">
                <a:cs typeface="Arial" charset="0"/>
              </a:rPr>
              <a:t>on</a:t>
            </a:r>
            <a:r>
              <a:rPr lang="es-ES_tradnl" dirty="0" smtClean="0">
                <a:cs typeface="Arial" charset="0"/>
              </a:rPr>
              <a:t> </a:t>
            </a:r>
            <a:r>
              <a:rPr lang="es-ES_tradnl" u="sng" dirty="0" err="1" smtClean="0">
                <a:cs typeface="Arial" charset="0"/>
              </a:rPr>
              <a:t>two</a:t>
            </a:r>
            <a:r>
              <a:rPr lang="es-ES_tradnl" u="sng" dirty="0" smtClean="0">
                <a:cs typeface="Arial" charset="0"/>
              </a:rPr>
              <a:t> </a:t>
            </a:r>
            <a:r>
              <a:rPr lang="es-ES_tradnl" u="sng" dirty="0" err="1" smtClean="0">
                <a:cs typeface="Arial" charset="0"/>
              </a:rPr>
              <a:t>consecutive</a:t>
            </a:r>
            <a:r>
              <a:rPr lang="es-ES_tradnl" u="sng" dirty="0" smtClean="0">
                <a:cs typeface="Arial" charset="0"/>
              </a:rPr>
              <a:t> </a:t>
            </a:r>
            <a:r>
              <a:rPr lang="es-ES_tradnl" u="sng" dirty="0" err="1" smtClean="0">
                <a:cs typeface="Arial" charset="0"/>
              </a:rPr>
              <a:t>functionalization</a:t>
            </a:r>
            <a:r>
              <a:rPr lang="es-ES_tradnl" u="sng" dirty="0" smtClean="0">
                <a:cs typeface="Arial" charset="0"/>
              </a:rPr>
              <a:t> </a:t>
            </a:r>
            <a:r>
              <a:rPr lang="es-ES_tradnl" u="sng" dirty="0" err="1" smtClean="0">
                <a:cs typeface="Arial" charset="0"/>
              </a:rPr>
              <a:t>steps</a:t>
            </a:r>
            <a:r>
              <a:rPr lang="es-ES_tradnl" u="sng" dirty="0" smtClean="0">
                <a:cs typeface="Arial" charset="0"/>
              </a:rPr>
              <a:t>: </a:t>
            </a:r>
            <a:r>
              <a:rPr lang="es-ES_tradnl" u="sng" dirty="0" err="1" smtClean="0">
                <a:cs typeface="Arial" charset="0"/>
              </a:rPr>
              <a:t>grafting</a:t>
            </a:r>
            <a:r>
              <a:rPr lang="es-ES_tradnl" u="sng" dirty="0" smtClean="0">
                <a:cs typeface="Arial" charset="0"/>
              </a:rPr>
              <a:t> and </a:t>
            </a:r>
            <a:r>
              <a:rPr lang="es-ES_tradnl" u="sng" dirty="0" err="1" smtClean="0">
                <a:cs typeface="Arial" charset="0"/>
              </a:rPr>
              <a:t>impregnation</a:t>
            </a:r>
            <a:r>
              <a:rPr lang="es-ES_tradnl" dirty="0" smtClean="0">
                <a:cs typeface="Arial" charset="0"/>
              </a:rPr>
              <a:t>. </a:t>
            </a:r>
            <a:r>
              <a:rPr lang="es-ES_tradnl" dirty="0" err="1" smtClean="0">
                <a:cs typeface="Arial" charset="0"/>
              </a:rPr>
              <a:t>This</a:t>
            </a:r>
            <a:r>
              <a:rPr lang="es-ES_tradnl" dirty="0" smtClean="0">
                <a:cs typeface="Arial" charset="0"/>
              </a:rPr>
              <a:t> </a:t>
            </a:r>
            <a:r>
              <a:rPr lang="es-ES_tradnl" dirty="0" err="1" smtClean="0">
                <a:cs typeface="Arial" charset="0"/>
              </a:rPr>
              <a:t>procedure</a:t>
            </a:r>
            <a:r>
              <a:rPr lang="es-ES_tradnl" dirty="0" smtClean="0">
                <a:cs typeface="Arial" charset="0"/>
              </a:rPr>
              <a:t> has </a:t>
            </a:r>
            <a:r>
              <a:rPr lang="es-ES_tradnl" dirty="0" err="1" smtClean="0">
                <a:cs typeface="Arial" charset="0"/>
              </a:rPr>
              <a:t>provided</a:t>
            </a:r>
            <a:r>
              <a:rPr lang="es-ES_tradnl" dirty="0" smtClean="0">
                <a:cs typeface="Arial" charset="0"/>
              </a:rPr>
              <a:t> </a:t>
            </a:r>
            <a:r>
              <a:rPr lang="es-ES_tradnl" dirty="0" err="1" smtClean="0">
                <a:cs typeface="Arial" charset="0"/>
              </a:rPr>
              <a:t>highly</a:t>
            </a:r>
            <a:r>
              <a:rPr lang="es-ES_tradnl" dirty="0" smtClean="0">
                <a:cs typeface="Arial" charset="0"/>
              </a:rPr>
              <a:t> amino-</a:t>
            </a:r>
            <a:r>
              <a:rPr lang="es-ES_tradnl" dirty="0" err="1" smtClean="0">
                <a:cs typeface="Arial" charset="0"/>
              </a:rPr>
              <a:t>loaded</a:t>
            </a:r>
            <a:r>
              <a:rPr lang="es-ES_tradnl" dirty="0" smtClean="0">
                <a:cs typeface="Arial" charset="0"/>
              </a:rPr>
              <a:t> </a:t>
            </a:r>
            <a:r>
              <a:rPr lang="es-ES_tradnl" dirty="0" err="1" smtClean="0">
                <a:cs typeface="Arial" charset="0"/>
              </a:rPr>
              <a:t>materials</a:t>
            </a:r>
            <a:r>
              <a:rPr lang="es-ES_tradnl" dirty="0" smtClean="0">
                <a:cs typeface="Arial" charset="0"/>
              </a:rPr>
              <a:t> </a:t>
            </a:r>
            <a:r>
              <a:rPr lang="es-ES_tradnl" dirty="0" err="1" smtClean="0">
                <a:cs typeface="Arial" charset="0"/>
              </a:rPr>
              <a:t>with</a:t>
            </a:r>
            <a:r>
              <a:rPr lang="es-ES_tradnl" dirty="0" smtClean="0">
                <a:cs typeface="Arial" charset="0"/>
              </a:rPr>
              <a:t> </a:t>
            </a:r>
            <a:r>
              <a:rPr lang="es-ES_tradnl" dirty="0" err="1" smtClean="0">
                <a:cs typeface="Arial" charset="0"/>
              </a:rPr>
              <a:t>increased</a:t>
            </a:r>
            <a:r>
              <a:rPr lang="es-ES_tradnl" dirty="0" smtClean="0">
                <a:cs typeface="Arial" charset="0"/>
              </a:rPr>
              <a:t> </a:t>
            </a:r>
            <a:r>
              <a:rPr lang="es-ES_tradnl" dirty="0" err="1" smtClean="0">
                <a:cs typeface="Arial" charset="0"/>
              </a:rPr>
              <a:t>values</a:t>
            </a:r>
            <a:r>
              <a:rPr lang="es-ES_tradnl" dirty="0" smtClean="0">
                <a:cs typeface="Arial" charset="0"/>
              </a:rPr>
              <a:t> of </a:t>
            </a:r>
            <a:r>
              <a:rPr lang="es-ES_tradnl" dirty="0" err="1" smtClean="0">
                <a:cs typeface="Arial" charset="0"/>
              </a:rPr>
              <a:t>CO2</a:t>
            </a:r>
            <a:r>
              <a:rPr lang="es-ES_tradnl" dirty="0" smtClean="0">
                <a:cs typeface="Arial" charset="0"/>
              </a:rPr>
              <a:t> </a:t>
            </a:r>
            <a:r>
              <a:rPr lang="es-ES_tradnl" dirty="0" err="1" smtClean="0">
                <a:cs typeface="Arial" charset="0"/>
              </a:rPr>
              <a:t>adsorption</a:t>
            </a:r>
            <a:r>
              <a:rPr lang="es-ES_tradnl" dirty="0" smtClean="0">
                <a:cs typeface="Arial" charset="0"/>
              </a:rPr>
              <a:t> </a:t>
            </a:r>
            <a:r>
              <a:rPr lang="es-ES_tradnl" dirty="0" err="1" smtClean="0">
                <a:cs typeface="Arial" charset="0"/>
              </a:rPr>
              <a:t>capacity</a:t>
            </a:r>
            <a:r>
              <a:rPr lang="es-ES_tradnl" dirty="0" smtClean="0">
                <a:cs typeface="Arial" charset="0"/>
              </a:rPr>
              <a:t> and capture </a:t>
            </a:r>
            <a:r>
              <a:rPr lang="es-ES_tradnl" dirty="0" err="1" smtClean="0">
                <a:cs typeface="Arial" charset="0"/>
              </a:rPr>
              <a:t>eficiency</a:t>
            </a:r>
            <a:r>
              <a:rPr lang="es-ES_tradnl" dirty="0" smtClean="0">
                <a:cs typeface="Arial" charset="0"/>
              </a:rPr>
              <a:t>, </a:t>
            </a:r>
            <a:r>
              <a:rPr lang="es-ES_tradnl" dirty="0" err="1" smtClean="0">
                <a:cs typeface="Arial" charset="0"/>
              </a:rPr>
              <a:t>being</a:t>
            </a:r>
            <a:r>
              <a:rPr lang="es-ES_tradnl" dirty="0" smtClean="0">
                <a:cs typeface="Arial" charset="0"/>
              </a:rPr>
              <a:t> </a:t>
            </a:r>
            <a:r>
              <a:rPr lang="es-ES_tradnl" dirty="0" err="1" smtClean="0">
                <a:cs typeface="Arial" charset="0"/>
              </a:rPr>
              <a:t>the</a:t>
            </a:r>
            <a:r>
              <a:rPr lang="es-ES_tradnl" dirty="0" smtClean="0">
                <a:cs typeface="Arial" charset="0"/>
              </a:rPr>
              <a:t> </a:t>
            </a:r>
            <a:r>
              <a:rPr lang="es-ES_tradnl" dirty="0" err="1" smtClean="0">
                <a:cs typeface="Arial" charset="0"/>
              </a:rPr>
              <a:t>highest</a:t>
            </a:r>
            <a:r>
              <a:rPr lang="es-ES_tradnl" dirty="0" smtClean="0">
                <a:cs typeface="Arial" charset="0"/>
              </a:rPr>
              <a:t> </a:t>
            </a:r>
            <a:r>
              <a:rPr lang="es-ES_tradnl" dirty="0" err="1" smtClean="0">
                <a:cs typeface="Arial" charset="0"/>
              </a:rPr>
              <a:t>values</a:t>
            </a:r>
            <a:r>
              <a:rPr lang="es-ES_tradnl" dirty="0" smtClean="0">
                <a:cs typeface="Arial" charset="0"/>
              </a:rPr>
              <a:t> </a:t>
            </a:r>
            <a:r>
              <a:rPr lang="es-ES_tradnl" dirty="0" err="1" smtClean="0">
                <a:cs typeface="Arial" charset="0"/>
              </a:rPr>
              <a:t>obtained</a:t>
            </a:r>
            <a:r>
              <a:rPr lang="es-ES_tradnl" smtClean="0">
                <a:cs typeface="Arial" charset="0"/>
              </a:rPr>
              <a:t>: </a:t>
            </a:r>
            <a:r>
              <a:rPr lang="es-ES" smtClean="0">
                <a:cs typeface="Arial" charset="0"/>
              </a:rPr>
              <a:t>215</a:t>
            </a:r>
            <a:r>
              <a:rPr lang="es-ES" dirty="0" smtClean="0">
                <a:cs typeface="Arial" charset="0"/>
              </a:rPr>
              <a:t> mg </a:t>
            </a:r>
            <a:r>
              <a:rPr lang="es-ES" dirty="0" err="1" smtClean="0">
                <a:cs typeface="Arial" charset="0"/>
              </a:rPr>
              <a:t>CO2</a:t>
            </a:r>
            <a:r>
              <a:rPr lang="es-ES" dirty="0" smtClean="0">
                <a:cs typeface="Arial" charset="0"/>
              </a:rPr>
              <a:t>/g and 0,45 mol </a:t>
            </a:r>
            <a:r>
              <a:rPr lang="es-ES" dirty="0" err="1" smtClean="0">
                <a:cs typeface="Arial" charset="0"/>
              </a:rPr>
              <a:t>CO2</a:t>
            </a:r>
            <a:r>
              <a:rPr lang="es-ES" dirty="0" smtClean="0">
                <a:cs typeface="Arial" charset="0"/>
              </a:rPr>
              <a:t>/mol </a:t>
            </a:r>
            <a:r>
              <a:rPr lang="es-ES" dirty="0" smtClean="0">
                <a:cs typeface="Arial" charset="0"/>
              </a:rPr>
              <a:t>N</a:t>
            </a:r>
            <a:r>
              <a:rPr lang="es-ES_tradnl" dirty="0" smtClean="0">
                <a:cs typeface="Arial" charset="0"/>
              </a:rPr>
              <a:t> </a:t>
            </a:r>
            <a:r>
              <a:rPr lang="es-ES_tradnl" dirty="0" smtClean="0">
                <a:cs typeface="Arial" charset="0"/>
              </a:rPr>
              <a:t>(</a:t>
            </a:r>
            <a:r>
              <a:rPr lang="es-ES" dirty="0" err="1" smtClean="0">
                <a:cs typeface="Arial" charset="0"/>
              </a:rPr>
              <a:t>45ºC</a:t>
            </a:r>
            <a:r>
              <a:rPr lang="es-ES" dirty="0" smtClean="0">
                <a:cs typeface="Arial" charset="0"/>
              </a:rPr>
              <a:t>, 1 bar</a:t>
            </a:r>
            <a:r>
              <a:rPr lang="es-ES" dirty="0" smtClean="0">
                <a:cs typeface="Arial" charset="0"/>
              </a:rPr>
              <a:t>).</a:t>
            </a:r>
            <a:r>
              <a:rPr lang="es-ES_tradnl" dirty="0" smtClean="0">
                <a:cs typeface="Arial" charset="0"/>
              </a:rPr>
              <a:t> </a:t>
            </a:r>
            <a:endParaRPr lang="es-ES_tradnl" dirty="0" smtClean="0">
              <a:cs typeface="Arial" charset="0"/>
            </a:endParaRPr>
          </a:p>
          <a:p>
            <a:pPr marL="342900" indent="-342900" algn="just">
              <a:spcAft>
                <a:spcPts val="1200"/>
              </a:spcAft>
              <a:buFont typeface="Calibri" pitchFamily="34" charset="0"/>
              <a:buAutoNum type="arabicParenR"/>
            </a:pPr>
            <a:r>
              <a:rPr lang="es-ES_tradnl" dirty="0" smtClean="0">
                <a:cs typeface="Arial" charset="0"/>
              </a:rPr>
              <a:t>Amino </a:t>
            </a:r>
            <a:r>
              <a:rPr lang="es-ES_tradnl" dirty="0" err="1" smtClean="0">
                <a:cs typeface="Arial" charset="0"/>
              </a:rPr>
              <a:t>groups</a:t>
            </a:r>
            <a:r>
              <a:rPr lang="es-ES_tradnl" dirty="0" smtClean="0">
                <a:cs typeface="Arial" charset="0"/>
              </a:rPr>
              <a:t> </a:t>
            </a:r>
            <a:r>
              <a:rPr lang="es-ES_tradnl" dirty="0" err="1" smtClean="0">
                <a:cs typeface="Arial" charset="0"/>
              </a:rPr>
              <a:t>incorporated</a:t>
            </a:r>
            <a:r>
              <a:rPr lang="es-ES_tradnl" dirty="0" smtClean="0">
                <a:cs typeface="Arial" charset="0"/>
              </a:rPr>
              <a:t> </a:t>
            </a:r>
            <a:r>
              <a:rPr lang="es-ES_tradnl" dirty="0" err="1" smtClean="0">
                <a:cs typeface="Arial" charset="0"/>
              </a:rPr>
              <a:t>by</a:t>
            </a:r>
            <a:r>
              <a:rPr lang="es-ES_tradnl" dirty="0" smtClean="0">
                <a:cs typeface="Arial" charset="0"/>
              </a:rPr>
              <a:t> </a:t>
            </a:r>
            <a:r>
              <a:rPr lang="es-ES_tradnl" dirty="0" err="1" smtClean="0">
                <a:cs typeface="Arial" charset="0"/>
              </a:rPr>
              <a:t>double</a:t>
            </a:r>
            <a:r>
              <a:rPr lang="es-ES_tradnl" dirty="0" smtClean="0">
                <a:cs typeface="Arial" charset="0"/>
              </a:rPr>
              <a:t> </a:t>
            </a:r>
            <a:r>
              <a:rPr lang="es-ES_tradnl" dirty="0" err="1" smtClean="0">
                <a:cs typeface="Arial" charset="0"/>
              </a:rPr>
              <a:t>functionalization</a:t>
            </a:r>
            <a:r>
              <a:rPr lang="es-ES_tradnl" dirty="0" smtClean="0">
                <a:cs typeface="Arial" charset="0"/>
              </a:rPr>
              <a:t> </a:t>
            </a:r>
            <a:r>
              <a:rPr lang="es-ES_tradnl" dirty="0" err="1" smtClean="0">
                <a:cs typeface="Arial" charset="0"/>
              </a:rPr>
              <a:t>interact</a:t>
            </a:r>
            <a:r>
              <a:rPr lang="es-ES_tradnl" dirty="0" smtClean="0">
                <a:cs typeface="Arial" charset="0"/>
              </a:rPr>
              <a:t> more </a:t>
            </a:r>
            <a:r>
              <a:rPr lang="es-ES_tradnl" dirty="0" err="1" smtClean="0">
                <a:cs typeface="Arial" charset="0"/>
              </a:rPr>
              <a:t>easily</a:t>
            </a:r>
            <a:r>
              <a:rPr lang="es-ES_tradnl" dirty="0" smtClean="0">
                <a:cs typeface="Arial" charset="0"/>
              </a:rPr>
              <a:t> </a:t>
            </a:r>
            <a:r>
              <a:rPr lang="es-ES_tradnl" dirty="0" err="1" smtClean="0">
                <a:cs typeface="Arial" charset="0"/>
              </a:rPr>
              <a:t>with</a:t>
            </a:r>
            <a:r>
              <a:rPr lang="es-ES_tradnl" dirty="0" smtClean="0">
                <a:cs typeface="Arial" charset="0"/>
              </a:rPr>
              <a:t> </a:t>
            </a:r>
            <a:r>
              <a:rPr lang="es-ES_tradnl" dirty="0" err="1" smtClean="0">
                <a:cs typeface="Arial" charset="0"/>
              </a:rPr>
              <a:t>CO2</a:t>
            </a:r>
            <a:r>
              <a:rPr lang="es-ES_tradnl" dirty="0" smtClean="0">
                <a:cs typeface="Arial" charset="0"/>
              </a:rPr>
              <a:t>, </a:t>
            </a:r>
            <a:r>
              <a:rPr lang="es-ES_tradnl" dirty="0" err="1" smtClean="0">
                <a:cs typeface="Arial" charset="0"/>
              </a:rPr>
              <a:t>compared</a:t>
            </a:r>
            <a:r>
              <a:rPr lang="es-ES_tradnl" dirty="0" smtClean="0">
                <a:cs typeface="Arial" charset="0"/>
              </a:rPr>
              <a:t> </a:t>
            </a:r>
            <a:r>
              <a:rPr lang="es-ES_tradnl" dirty="0" err="1" smtClean="0">
                <a:cs typeface="Arial" charset="0"/>
              </a:rPr>
              <a:t>to</a:t>
            </a:r>
            <a:r>
              <a:rPr lang="es-ES_tradnl" dirty="0" smtClean="0">
                <a:cs typeface="Arial" charset="0"/>
              </a:rPr>
              <a:t> single </a:t>
            </a:r>
            <a:r>
              <a:rPr lang="es-ES_tradnl" dirty="0" err="1" smtClean="0">
                <a:cs typeface="Arial" charset="0"/>
              </a:rPr>
              <a:t>one-step</a:t>
            </a:r>
            <a:r>
              <a:rPr lang="es-ES_tradnl" dirty="0" smtClean="0">
                <a:cs typeface="Arial" charset="0"/>
              </a:rPr>
              <a:t> </a:t>
            </a:r>
            <a:r>
              <a:rPr lang="es-ES_tradnl" dirty="0" err="1" smtClean="0">
                <a:cs typeface="Arial" charset="0"/>
              </a:rPr>
              <a:t>conventional</a:t>
            </a:r>
            <a:r>
              <a:rPr lang="es-ES_tradnl" dirty="0" smtClean="0">
                <a:cs typeface="Arial" charset="0"/>
              </a:rPr>
              <a:t> </a:t>
            </a:r>
            <a:r>
              <a:rPr lang="es-ES_tradnl" dirty="0" err="1" smtClean="0">
                <a:cs typeface="Arial" charset="0"/>
              </a:rPr>
              <a:t>functionalization</a:t>
            </a:r>
            <a:r>
              <a:rPr lang="es-ES_tradnl" dirty="0" smtClean="0">
                <a:cs typeface="Arial" charset="0"/>
              </a:rPr>
              <a:t> </a:t>
            </a:r>
            <a:r>
              <a:rPr lang="es-ES_tradnl" dirty="0" err="1" smtClean="0">
                <a:cs typeface="Arial" charset="0"/>
              </a:rPr>
              <a:t>procedures</a:t>
            </a:r>
            <a:r>
              <a:rPr lang="es-ES_tradnl" dirty="0" smtClean="0">
                <a:cs typeface="Arial" charset="0"/>
              </a:rPr>
              <a:t> (</a:t>
            </a:r>
            <a:r>
              <a:rPr lang="es-ES_tradnl" dirty="0" err="1" smtClean="0">
                <a:cs typeface="Arial" charset="0"/>
              </a:rPr>
              <a:t>either</a:t>
            </a:r>
            <a:r>
              <a:rPr lang="es-ES_tradnl" dirty="0" smtClean="0">
                <a:cs typeface="Arial" charset="0"/>
              </a:rPr>
              <a:t> </a:t>
            </a:r>
            <a:r>
              <a:rPr lang="es-ES_tradnl" dirty="0" err="1" smtClean="0">
                <a:cs typeface="Arial" charset="0"/>
              </a:rPr>
              <a:t>graftIng</a:t>
            </a:r>
            <a:r>
              <a:rPr lang="es-ES_tradnl" dirty="0" smtClean="0">
                <a:cs typeface="Arial" charset="0"/>
              </a:rPr>
              <a:t> </a:t>
            </a:r>
            <a:r>
              <a:rPr lang="es-ES_tradnl" dirty="0" err="1" smtClean="0">
                <a:cs typeface="Arial" charset="0"/>
              </a:rPr>
              <a:t>or</a:t>
            </a:r>
            <a:r>
              <a:rPr lang="es-ES_tradnl" dirty="0" smtClean="0">
                <a:cs typeface="Arial" charset="0"/>
              </a:rPr>
              <a:t> </a:t>
            </a:r>
            <a:r>
              <a:rPr lang="es-ES_tradnl" dirty="0" err="1" smtClean="0">
                <a:cs typeface="Arial" charset="0"/>
              </a:rPr>
              <a:t>imptregnation</a:t>
            </a:r>
            <a:r>
              <a:rPr lang="es-ES_tradnl" dirty="0" smtClean="0">
                <a:cs typeface="Arial" charset="0"/>
              </a:rPr>
              <a:t>), </a:t>
            </a:r>
            <a:r>
              <a:rPr lang="es-ES_tradnl" dirty="0" err="1" smtClean="0">
                <a:cs typeface="Arial" charset="0"/>
              </a:rPr>
              <a:t>due</a:t>
            </a:r>
            <a:r>
              <a:rPr lang="es-ES_tradnl" dirty="0" smtClean="0">
                <a:cs typeface="Arial" charset="0"/>
              </a:rPr>
              <a:t> </a:t>
            </a:r>
            <a:r>
              <a:rPr lang="es-ES_tradnl" dirty="0" err="1" smtClean="0">
                <a:cs typeface="Arial" charset="0"/>
              </a:rPr>
              <a:t>to</a:t>
            </a:r>
            <a:r>
              <a:rPr lang="es-ES_tradnl" dirty="0" smtClean="0">
                <a:cs typeface="Arial" charset="0"/>
              </a:rPr>
              <a:t> a </a:t>
            </a:r>
            <a:r>
              <a:rPr lang="es-ES_tradnl" dirty="0" err="1" smtClean="0">
                <a:cs typeface="Arial" charset="0"/>
              </a:rPr>
              <a:t>better</a:t>
            </a:r>
            <a:r>
              <a:rPr lang="es-ES_tradnl" dirty="0" smtClean="0">
                <a:cs typeface="Arial" charset="0"/>
              </a:rPr>
              <a:t> </a:t>
            </a:r>
            <a:r>
              <a:rPr lang="es-ES_tradnl" dirty="0" err="1" smtClean="0">
                <a:cs typeface="Arial" charset="0"/>
              </a:rPr>
              <a:t>interaction</a:t>
            </a:r>
            <a:r>
              <a:rPr lang="es-ES_tradnl" dirty="0" smtClean="0">
                <a:cs typeface="Arial" charset="0"/>
              </a:rPr>
              <a:t> </a:t>
            </a:r>
            <a:r>
              <a:rPr lang="es-ES_tradnl" dirty="0" err="1" smtClean="0">
                <a:cs typeface="Arial" charset="0"/>
              </a:rPr>
              <a:t>between</a:t>
            </a:r>
            <a:r>
              <a:rPr lang="es-ES_tradnl" dirty="0" smtClean="0">
                <a:cs typeface="Arial" charset="0"/>
              </a:rPr>
              <a:t> amino </a:t>
            </a:r>
            <a:r>
              <a:rPr lang="es-ES_tradnl" dirty="0" err="1" smtClean="0">
                <a:cs typeface="Arial" charset="0"/>
              </a:rPr>
              <a:t>moieties</a:t>
            </a:r>
            <a:r>
              <a:rPr lang="es-ES_tradnl" dirty="0" smtClean="0">
                <a:cs typeface="Arial" charset="0"/>
              </a:rPr>
              <a:t> </a:t>
            </a:r>
            <a:r>
              <a:rPr lang="es-ES_tradnl" dirty="0" err="1" smtClean="0">
                <a:cs typeface="Arial" charset="0"/>
              </a:rPr>
              <a:t>present</a:t>
            </a:r>
            <a:r>
              <a:rPr lang="es-ES_tradnl" dirty="0" smtClean="0">
                <a:cs typeface="Arial" charset="0"/>
              </a:rPr>
              <a:t> in </a:t>
            </a:r>
            <a:r>
              <a:rPr lang="es-ES_tradnl" dirty="0" err="1" smtClean="0">
                <a:cs typeface="Arial" charset="0"/>
              </a:rPr>
              <a:t>grafted+impregnated</a:t>
            </a:r>
            <a:r>
              <a:rPr lang="es-ES_tradnl" dirty="0" smtClean="0">
                <a:cs typeface="Arial" charset="0"/>
              </a:rPr>
              <a:t> </a:t>
            </a:r>
            <a:r>
              <a:rPr lang="es-ES_tradnl" dirty="0" err="1" smtClean="0">
                <a:cs typeface="Arial" charset="0"/>
              </a:rPr>
              <a:t>molecules</a:t>
            </a:r>
            <a:r>
              <a:rPr lang="es-ES_tradnl" dirty="0" smtClean="0">
                <a:cs typeface="Arial" charset="0"/>
              </a:rPr>
              <a:t>. A </a:t>
            </a:r>
            <a:r>
              <a:rPr lang="es-ES_tradnl" u="sng" dirty="0" err="1" smtClean="0">
                <a:cs typeface="Arial" charset="0"/>
              </a:rPr>
              <a:t>synergic</a:t>
            </a:r>
            <a:r>
              <a:rPr lang="es-ES_tradnl" u="sng" dirty="0" smtClean="0">
                <a:cs typeface="Arial" charset="0"/>
              </a:rPr>
              <a:t> </a:t>
            </a:r>
            <a:r>
              <a:rPr lang="es-ES_tradnl" u="sng" dirty="0" err="1" smtClean="0">
                <a:cs typeface="Arial" charset="0"/>
              </a:rPr>
              <a:t>effect</a:t>
            </a:r>
            <a:r>
              <a:rPr lang="es-ES_tradnl" dirty="0" smtClean="0">
                <a:cs typeface="Arial" charset="0"/>
              </a:rPr>
              <a:t> </a:t>
            </a:r>
            <a:r>
              <a:rPr lang="es-ES_tradnl" dirty="0" err="1" smtClean="0">
                <a:cs typeface="Arial" charset="0"/>
              </a:rPr>
              <a:t>is</a:t>
            </a:r>
            <a:r>
              <a:rPr lang="es-ES_tradnl" dirty="0" smtClean="0">
                <a:cs typeface="Arial" charset="0"/>
              </a:rPr>
              <a:t> </a:t>
            </a:r>
            <a:r>
              <a:rPr lang="es-ES_tradnl" dirty="0" err="1" smtClean="0">
                <a:cs typeface="Arial" charset="0"/>
              </a:rPr>
              <a:t>produced</a:t>
            </a:r>
            <a:r>
              <a:rPr lang="es-ES_tradnl" dirty="0" smtClean="0">
                <a:cs typeface="Arial" charset="0"/>
              </a:rPr>
              <a:t>. </a:t>
            </a:r>
            <a:endParaRPr lang="es-ES" dirty="0">
              <a:cs typeface="Arial" charset="0"/>
            </a:endParaRPr>
          </a:p>
          <a:p>
            <a:pPr marL="342900" indent="-342900" algn="just">
              <a:spcAft>
                <a:spcPts val="1200"/>
              </a:spcAft>
              <a:buFont typeface="Calibri" pitchFamily="34" charset="0"/>
              <a:buAutoNum type="arabicParenR"/>
            </a:pPr>
            <a:r>
              <a:rPr lang="es-ES" dirty="0" err="1" smtClean="0">
                <a:cs typeface="Arial" charset="0"/>
              </a:rPr>
              <a:t>CO2</a:t>
            </a:r>
            <a:r>
              <a:rPr lang="es-ES" dirty="0" smtClean="0">
                <a:cs typeface="Arial" charset="0"/>
              </a:rPr>
              <a:t> </a:t>
            </a:r>
            <a:r>
              <a:rPr lang="es-ES" dirty="0" err="1" smtClean="0">
                <a:cs typeface="Arial" charset="0"/>
              </a:rPr>
              <a:t>adsorption</a:t>
            </a:r>
            <a:r>
              <a:rPr lang="es-ES" dirty="0" smtClean="0">
                <a:cs typeface="Arial" charset="0"/>
              </a:rPr>
              <a:t> </a:t>
            </a:r>
            <a:r>
              <a:rPr lang="es-ES" dirty="0" err="1" smtClean="0">
                <a:cs typeface="Arial" charset="0"/>
              </a:rPr>
              <a:t>is</a:t>
            </a:r>
            <a:r>
              <a:rPr lang="es-ES" dirty="0" smtClean="0">
                <a:cs typeface="Arial" charset="0"/>
              </a:rPr>
              <a:t> </a:t>
            </a:r>
            <a:r>
              <a:rPr lang="es-ES" dirty="0" err="1" smtClean="0">
                <a:cs typeface="Arial" charset="0"/>
              </a:rPr>
              <a:t>improved</a:t>
            </a:r>
            <a:r>
              <a:rPr lang="es-ES" dirty="0" smtClean="0">
                <a:cs typeface="Arial" charset="0"/>
              </a:rPr>
              <a:t> in </a:t>
            </a:r>
            <a:r>
              <a:rPr lang="es-ES" u="sng" dirty="0" err="1" smtClean="0">
                <a:cs typeface="Arial" charset="0"/>
              </a:rPr>
              <a:t>wet</a:t>
            </a:r>
            <a:r>
              <a:rPr lang="es-ES" u="sng" dirty="0" smtClean="0">
                <a:cs typeface="Arial" charset="0"/>
              </a:rPr>
              <a:t> </a:t>
            </a:r>
            <a:r>
              <a:rPr lang="es-ES" u="sng" dirty="0" err="1" smtClean="0">
                <a:cs typeface="Arial" charset="0"/>
              </a:rPr>
              <a:t>conditions</a:t>
            </a:r>
            <a:r>
              <a:rPr lang="es-ES" dirty="0" smtClean="0">
                <a:cs typeface="Arial" charset="0"/>
              </a:rPr>
              <a:t>, </a:t>
            </a:r>
            <a:r>
              <a:rPr lang="es-ES" dirty="0" err="1" smtClean="0">
                <a:cs typeface="Arial" charset="0"/>
              </a:rPr>
              <a:t>due</a:t>
            </a:r>
            <a:r>
              <a:rPr lang="es-ES" dirty="0" smtClean="0">
                <a:cs typeface="Arial" charset="0"/>
              </a:rPr>
              <a:t> </a:t>
            </a:r>
            <a:r>
              <a:rPr lang="es-ES" dirty="0" err="1" smtClean="0">
                <a:cs typeface="Arial" charset="0"/>
              </a:rPr>
              <a:t>to</a:t>
            </a:r>
            <a:r>
              <a:rPr lang="es-ES" dirty="0" smtClean="0">
                <a:cs typeface="Arial" charset="0"/>
              </a:rPr>
              <a:t> </a:t>
            </a:r>
            <a:r>
              <a:rPr lang="es-ES" dirty="0" err="1" smtClean="0">
                <a:cs typeface="Arial" charset="0"/>
              </a:rPr>
              <a:t>the</a:t>
            </a:r>
            <a:r>
              <a:rPr lang="es-ES" dirty="0" smtClean="0">
                <a:cs typeface="Arial" charset="0"/>
              </a:rPr>
              <a:t> </a:t>
            </a:r>
            <a:r>
              <a:rPr lang="es-ES" dirty="0" err="1" smtClean="0">
                <a:cs typeface="Arial" charset="0"/>
              </a:rPr>
              <a:t>higher</a:t>
            </a:r>
            <a:r>
              <a:rPr lang="es-ES" dirty="0" smtClean="0">
                <a:cs typeface="Arial" charset="0"/>
              </a:rPr>
              <a:t> </a:t>
            </a:r>
            <a:r>
              <a:rPr lang="es-ES" dirty="0" err="1" smtClean="0">
                <a:cs typeface="Arial" charset="0"/>
              </a:rPr>
              <a:t>efficiency</a:t>
            </a:r>
            <a:r>
              <a:rPr lang="es-ES" dirty="0" smtClean="0">
                <a:cs typeface="Arial" charset="0"/>
              </a:rPr>
              <a:t> of amino </a:t>
            </a:r>
            <a:r>
              <a:rPr lang="es-ES" dirty="0" err="1" smtClean="0">
                <a:cs typeface="Arial" charset="0"/>
              </a:rPr>
              <a:t>groups</a:t>
            </a:r>
            <a:r>
              <a:rPr lang="es-ES" dirty="0" smtClean="0">
                <a:cs typeface="Arial" charset="0"/>
              </a:rPr>
              <a:t>, </a:t>
            </a:r>
            <a:r>
              <a:rPr lang="es-ES" dirty="0" err="1" smtClean="0">
                <a:cs typeface="Arial" charset="0"/>
              </a:rPr>
              <a:t>being</a:t>
            </a:r>
            <a:r>
              <a:rPr lang="es-ES" dirty="0" smtClean="0">
                <a:cs typeface="Arial" charset="0"/>
              </a:rPr>
              <a:t> </a:t>
            </a:r>
            <a:r>
              <a:rPr lang="es-ES" dirty="0" err="1" smtClean="0">
                <a:cs typeface="Arial" charset="0"/>
              </a:rPr>
              <a:t>double-fucntionalized</a:t>
            </a:r>
            <a:r>
              <a:rPr lang="es-ES" dirty="0" smtClean="0">
                <a:cs typeface="Arial" charset="0"/>
              </a:rPr>
              <a:t> </a:t>
            </a:r>
            <a:r>
              <a:rPr lang="es-ES" dirty="0" smtClean="0">
                <a:cs typeface="Arial" charset="0"/>
                <a:sym typeface="Wingdings" pitchFamily="2" charset="2"/>
              </a:rPr>
              <a:t>PE-</a:t>
            </a:r>
            <a:r>
              <a:rPr lang="es-ES" dirty="0" err="1" smtClean="0">
                <a:cs typeface="Arial" charset="0"/>
              </a:rPr>
              <a:t>SBA</a:t>
            </a:r>
            <a:r>
              <a:rPr lang="es-ES" dirty="0" smtClean="0">
                <a:cs typeface="Arial" charset="0"/>
              </a:rPr>
              <a:t>-15 </a:t>
            </a:r>
            <a:r>
              <a:rPr lang="es-ES" dirty="0" err="1" smtClean="0">
                <a:cs typeface="Arial" charset="0"/>
              </a:rPr>
              <a:t>materials</a:t>
            </a:r>
            <a:r>
              <a:rPr lang="es-ES" dirty="0" smtClean="0">
                <a:cs typeface="Arial" charset="0"/>
              </a:rPr>
              <a:t> </a:t>
            </a:r>
            <a:r>
              <a:rPr lang="es-ES" dirty="0" err="1" smtClean="0">
                <a:cs typeface="Arial" charset="0"/>
              </a:rPr>
              <a:t>attractive</a:t>
            </a:r>
            <a:r>
              <a:rPr lang="es-ES" dirty="0" smtClean="0">
                <a:cs typeface="Arial" charset="0"/>
              </a:rPr>
              <a:t> </a:t>
            </a:r>
            <a:r>
              <a:rPr lang="es-ES" dirty="0" err="1" smtClean="0">
                <a:cs typeface="Arial" charset="0"/>
              </a:rPr>
              <a:t>for</a:t>
            </a:r>
            <a:r>
              <a:rPr lang="es-ES" dirty="0" smtClean="0">
                <a:cs typeface="Arial" charset="0"/>
              </a:rPr>
              <a:t> </a:t>
            </a:r>
            <a:r>
              <a:rPr lang="es-ES" dirty="0" err="1" smtClean="0">
                <a:cs typeface="Arial" charset="0"/>
              </a:rPr>
              <a:t>CO2</a:t>
            </a:r>
            <a:r>
              <a:rPr lang="es-ES" dirty="0" smtClean="0">
                <a:cs typeface="Arial" charset="0"/>
              </a:rPr>
              <a:t> capture at industrial </a:t>
            </a:r>
            <a:r>
              <a:rPr lang="es-ES" dirty="0" err="1" smtClean="0">
                <a:cs typeface="Arial" charset="0"/>
              </a:rPr>
              <a:t>scale</a:t>
            </a:r>
            <a:r>
              <a:rPr lang="es-ES" dirty="0" smtClean="0">
                <a:cs typeface="Arial" charset="0"/>
              </a:rPr>
              <a:t>, </a:t>
            </a:r>
            <a:r>
              <a:rPr lang="es-ES" dirty="0" err="1" smtClean="0">
                <a:cs typeface="Arial" charset="0"/>
              </a:rPr>
              <a:t>although</a:t>
            </a:r>
            <a:r>
              <a:rPr lang="es-ES" dirty="0" smtClean="0">
                <a:cs typeface="Arial" charset="0"/>
              </a:rPr>
              <a:t> </a:t>
            </a:r>
            <a:r>
              <a:rPr lang="es-ES" dirty="0" err="1" smtClean="0">
                <a:cs typeface="Arial" charset="0"/>
              </a:rPr>
              <a:t>stability</a:t>
            </a:r>
            <a:r>
              <a:rPr lang="es-ES" dirty="0" smtClean="0">
                <a:cs typeface="Arial" charset="0"/>
              </a:rPr>
              <a:t> </a:t>
            </a:r>
            <a:r>
              <a:rPr lang="es-ES" dirty="0" err="1" smtClean="0">
                <a:cs typeface="Arial" charset="0"/>
              </a:rPr>
              <a:t>should</a:t>
            </a:r>
            <a:r>
              <a:rPr lang="es-ES" dirty="0" smtClean="0">
                <a:cs typeface="Arial" charset="0"/>
              </a:rPr>
              <a:t> </a:t>
            </a:r>
            <a:r>
              <a:rPr lang="es-ES" dirty="0" err="1" smtClean="0">
                <a:cs typeface="Arial" charset="0"/>
              </a:rPr>
              <a:t>be</a:t>
            </a:r>
            <a:r>
              <a:rPr lang="es-ES" dirty="0" smtClean="0">
                <a:cs typeface="Arial" charset="0"/>
              </a:rPr>
              <a:t> </a:t>
            </a:r>
            <a:r>
              <a:rPr lang="es-ES" dirty="0" err="1" smtClean="0">
                <a:cs typeface="Arial" charset="0"/>
              </a:rPr>
              <a:t>improved</a:t>
            </a:r>
            <a:r>
              <a:rPr lang="es-ES" dirty="0" smtClean="0">
                <a:cs typeface="Arial" charset="0"/>
              </a:rPr>
              <a:t>.</a:t>
            </a:r>
            <a:endParaRPr lang="es-ES_tradnl" dirty="0">
              <a:cs typeface="Arial" charset="0"/>
            </a:endParaRPr>
          </a:p>
        </p:txBody>
      </p:sp>
      <p:sp>
        <p:nvSpPr>
          <p:cNvPr id="204803" name="CuadroTexto 8"/>
          <p:cNvSpPr txBox="1">
            <a:spLocks noChangeArrowheads="1"/>
          </p:cNvSpPr>
          <p:nvPr/>
        </p:nvSpPr>
        <p:spPr bwMode="auto">
          <a:xfrm>
            <a:off x="4695825" y="936625"/>
            <a:ext cx="184150" cy="369888"/>
          </a:xfrm>
          <a:prstGeom prst="rect">
            <a:avLst/>
          </a:prstGeom>
          <a:noFill/>
          <a:ln w="9525">
            <a:noFill/>
            <a:miter lim="800000"/>
            <a:headEnd/>
            <a:tailEnd/>
          </a:ln>
        </p:spPr>
        <p:txBody>
          <a:bodyPr wrap="none">
            <a:spAutoFit/>
          </a:bodyPr>
          <a:lstStyle/>
          <a:p>
            <a:endParaRPr lang="en-US">
              <a:latin typeface="Calibri" pitchFamily="34" charset="0"/>
            </a:endParaRPr>
          </a:p>
        </p:txBody>
      </p:sp>
      <p:grpSp>
        <p:nvGrpSpPr>
          <p:cNvPr id="204804" name="6 Grupo"/>
          <p:cNvGrpSpPr>
            <a:grpSpLocks/>
          </p:cNvGrpSpPr>
          <p:nvPr/>
        </p:nvGrpSpPr>
        <p:grpSpPr bwMode="auto">
          <a:xfrm>
            <a:off x="323850" y="292100"/>
            <a:ext cx="2592388" cy="400110"/>
            <a:chOff x="323528" y="188640"/>
            <a:chExt cx="4968552" cy="400230"/>
          </a:xfrm>
        </p:grpSpPr>
        <p:sp>
          <p:nvSpPr>
            <p:cNvPr id="204805" name="7 CuadroTexto"/>
            <p:cNvSpPr txBox="1">
              <a:spLocks noChangeArrowheads="1"/>
            </p:cNvSpPr>
            <p:nvPr/>
          </p:nvSpPr>
          <p:spPr bwMode="auto">
            <a:xfrm>
              <a:off x="810513" y="188640"/>
              <a:ext cx="3991536" cy="400230"/>
            </a:xfrm>
            <a:prstGeom prst="rect">
              <a:avLst/>
            </a:prstGeom>
            <a:solidFill>
              <a:srgbClr val="FFF8EF"/>
            </a:solidFill>
            <a:ln w="9525">
              <a:noFill/>
              <a:miter lim="800000"/>
              <a:headEnd/>
              <a:tailEnd/>
            </a:ln>
          </p:spPr>
          <p:txBody>
            <a:bodyPr wrap="none">
              <a:spAutoFit/>
            </a:bodyPr>
            <a:lstStyle/>
            <a:p>
              <a:pPr algn="ctr"/>
              <a:r>
                <a:rPr lang="es-ES" sz="2000" b="1" dirty="0" smtClean="0">
                  <a:solidFill>
                    <a:srgbClr val="000099"/>
                  </a:solidFill>
                  <a:cs typeface="Arial" charset="0"/>
                </a:rPr>
                <a:t>CONCLUSIONS</a:t>
              </a:r>
              <a:endParaRPr lang="es-ES" sz="2000" b="1" dirty="0">
                <a:solidFill>
                  <a:srgbClr val="000099"/>
                </a:solidFill>
                <a:cs typeface="Arial" charset="0"/>
              </a:endParaRPr>
            </a:p>
          </p:txBody>
        </p:sp>
        <p:sp>
          <p:nvSpPr>
            <p:cNvPr id="9" name="8 Rectángulo"/>
            <p:cNvSpPr/>
            <p:nvPr/>
          </p:nvSpPr>
          <p:spPr>
            <a:xfrm>
              <a:off x="323528" y="214048"/>
              <a:ext cx="4968552" cy="3604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gr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CuadroTexto 5"/>
          <p:cNvSpPr txBox="1">
            <a:spLocks noChangeArrowheads="1"/>
          </p:cNvSpPr>
          <p:nvPr/>
        </p:nvSpPr>
        <p:spPr bwMode="auto">
          <a:xfrm>
            <a:off x="2744788" y="3706813"/>
            <a:ext cx="1270000" cy="369887"/>
          </a:xfrm>
          <a:prstGeom prst="rect">
            <a:avLst/>
          </a:prstGeom>
          <a:noFill/>
          <a:ln w="9525">
            <a:noFill/>
            <a:miter lim="800000"/>
            <a:headEnd/>
            <a:tailEnd/>
          </a:ln>
        </p:spPr>
        <p:txBody>
          <a:bodyPr>
            <a:spAutoFit/>
          </a:bodyPr>
          <a:lstStyle/>
          <a:p>
            <a:endParaRPr lang="en-US">
              <a:latin typeface="Calibri" pitchFamily="34" charset="0"/>
            </a:endParaRPr>
          </a:p>
        </p:txBody>
      </p:sp>
      <p:sp>
        <p:nvSpPr>
          <p:cNvPr id="208898" name="CuadroTexto 8"/>
          <p:cNvSpPr txBox="1">
            <a:spLocks noChangeArrowheads="1"/>
          </p:cNvSpPr>
          <p:nvPr/>
        </p:nvSpPr>
        <p:spPr bwMode="auto">
          <a:xfrm>
            <a:off x="4695825" y="936625"/>
            <a:ext cx="184150" cy="369888"/>
          </a:xfrm>
          <a:prstGeom prst="rect">
            <a:avLst/>
          </a:prstGeom>
          <a:noFill/>
          <a:ln w="9525">
            <a:noFill/>
            <a:miter lim="800000"/>
            <a:headEnd/>
            <a:tailEnd/>
          </a:ln>
        </p:spPr>
        <p:txBody>
          <a:bodyPr wrap="none">
            <a:spAutoFit/>
          </a:bodyPr>
          <a:lstStyle/>
          <a:p>
            <a:endParaRPr lang="en-US">
              <a:latin typeface="Calibri" pitchFamily="34" charset="0"/>
            </a:endParaRPr>
          </a:p>
        </p:txBody>
      </p:sp>
      <p:sp>
        <p:nvSpPr>
          <p:cNvPr id="208899" name="7 CuadroTexto"/>
          <p:cNvSpPr txBox="1">
            <a:spLocks noChangeArrowheads="1"/>
          </p:cNvSpPr>
          <p:nvPr/>
        </p:nvSpPr>
        <p:spPr bwMode="auto">
          <a:xfrm>
            <a:off x="2411413" y="2678113"/>
            <a:ext cx="3724275" cy="830997"/>
          </a:xfrm>
          <a:prstGeom prst="rect">
            <a:avLst/>
          </a:prstGeom>
          <a:noFill/>
          <a:ln w="9525">
            <a:noFill/>
            <a:miter lim="800000"/>
            <a:headEnd/>
            <a:tailEnd/>
          </a:ln>
        </p:spPr>
        <p:txBody>
          <a:bodyPr>
            <a:spAutoFit/>
          </a:bodyPr>
          <a:lstStyle/>
          <a:p>
            <a:pPr algn="ctr"/>
            <a:r>
              <a:rPr lang="es-ES" sz="2400" b="1" dirty="0" err="1" smtClean="0">
                <a:solidFill>
                  <a:srgbClr val="000099"/>
                </a:solidFill>
                <a:cs typeface="Times New Roman" pitchFamily="18" charset="0"/>
              </a:rPr>
              <a:t>THANK</a:t>
            </a:r>
            <a:r>
              <a:rPr lang="es-ES" sz="2400" b="1" dirty="0" smtClean="0">
                <a:solidFill>
                  <a:srgbClr val="000099"/>
                </a:solidFill>
                <a:cs typeface="Times New Roman" pitchFamily="18" charset="0"/>
              </a:rPr>
              <a:t> </a:t>
            </a:r>
            <a:r>
              <a:rPr lang="es-ES" sz="2400" b="1" dirty="0" err="1" smtClean="0">
                <a:solidFill>
                  <a:srgbClr val="000099"/>
                </a:solidFill>
                <a:cs typeface="Times New Roman" pitchFamily="18" charset="0"/>
              </a:rPr>
              <a:t>YOU</a:t>
            </a:r>
            <a:r>
              <a:rPr lang="es-ES" sz="2400" b="1" dirty="0" smtClean="0">
                <a:solidFill>
                  <a:srgbClr val="000099"/>
                </a:solidFill>
                <a:cs typeface="Times New Roman" pitchFamily="18" charset="0"/>
              </a:rPr>
              <a:t> </a:t>
            </a:r>
            <a:endParaRPr lang="es-ES" sz="2400" b="1" dirty="0">
              <a:solidFill>
                <a:srgbClr val="000099"/>
              </a:solidFill>
              <a:cs typeface="Times New Roman" pitchFamily="18" charset="0"/>
            </a:endParaRPr>
          </a:p>
          <a:p>
            <a:pPr algn="ctr"/>
            <a:r>
              <a:rPr lang="es-ES" sz="2400" b="1" dirty="0" err="1" smtClean="0">
                <a:solidFill>
                  <a:srgbClr val="000099"/>
                </a:solidFill>
                <a:cs typeface="Times New Roman" pitchFamily="18" charset="0"/>
              </a:rPr>
              <a:t>FOR</a:t>
            </a:r>
            <a:r>
              <a:rPr lang="es-ES" sz="2400" b="1" dirty="0" smtClean="0">
                <a:solidFill>
                  <a:srgbClr val="000099"/>
                </a:solidFill>
                <a:cs typeface="Times New Roman" pitchFamily="18" charset="0"/>
              </a:rPr>
              <a:t> </a:t>
            </a:r>
            <a:r>
              <a:rPr lang="es-ES" sz="2400" b="1" dirty="0" err="1" smtClean="0">
                <a:solidFill>
                  <a:srgbClr val="000099"/>
                </a:solidFill>
                <a:cs typeface="Times New Roman" pitchFamily="18" charset="0"/>
              </a:rPr>
              <a:t>YOUR</a:t>
            </a:r>
            <a:r>
              <a:rPr lang="es-ES" sz="2400" b="1" dirty="0" smtClean="0">
                <a:solidFill>
                  <a:srgbClr val="000099"/>
                </a:solidFill>
                <a:cs typeface="Times New Roman" pitchFamily="18" charset="0"/>
              </a:rPr>
              <a:t> </a:t>
            </a:r>
            <a:r>
              <a:rPr lang="es-ES" sz="2400" b="1" dirty="0" err="1" smtClean="0">
                <a:solidFill>
                  <a:srgbClr val="000099"/>
                </a:solidFill>
                <a:cs typeface="Times New Roman" pitchFamily="18" charset="0"/>
              </a:rPr>
              <a:t>ATTENTION</a:t>
            </a:r>
            <a:endParaRPr lang="es-ES" sz="2400" b="1" dirty="0">
              <a:solidFill>
                <a:srgbClr val="000099"/>
              </a:solidFill>
              <a:cs typeface="Times New Roman" pitchFamily="18" charset="0"/>
            </a:endParaRPr>
          </a:p>
        </p:txBody>
      </p:sp>
      <p:sp>
        <p:nvSpPr>
          <p:cNvPr id="9" name="8 Rectángulo"/>
          <p:cNvSpPr>
            <a:spLocks noChangeArrowheads="1"/>
          </p:cNvSpPr>
          <p:nvPr/>
        </p:nvSpPr>
        <p:spPr bwMode="auto">
          <a:xfrm>
            <a:off x="1835150" y="2420938"/>
            <a:ext cx="5113338" cy="1290637"/>
          </a:xfrm>
          <a:prstGeom prst="rect">
            <a:avLst/>
          </a:prstGeom>
          <a:noFill/>
          <a:ln w="25400" algn="ctr">
            <a:solidFill>
              <a:schemeClr val="hlink"/>
            </a:solidFill>
            <a:miter lim="800000"/>
            <a:headEnd/>
            <a:tailEnd/>
          </a:ln>
        </p:spPr>
        <p:txBody>
          <a:bodyPr anchor="ctr"/>
          <a:lstStyle/>
          <a:p>
            <a:pPr algn="ctr" fontAlgn="auto">
              <a:spcBef>
                <a:spcPts val="0"/>
              </a:spcBef>
              <a:spcAft>
                <a:spcPts val="0"/>
              </a:spcAft>
              <a:defRPr/>
            </a:pPr>
            <a:endParaRPr lang="es-ES">
              <a:solidFill>
                <a:schemeClr val="lt1"/>
              </a:solidFill>
              <a:latin typeface="+mn-lt"/>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3 Imagen"/>
          <p:cNvPicPr/>
          <p:nvPr/>
        </p:nvPicPr>
        <p:blipFill>
          <a:blip r:embed="rId2" cstate="print"/>
          <a:srcRect r="1108"/>
          <a:stretch>
            <a:fillRect/>
          </a:stretch>
        </p:blipFill>
        <p:spPr bwMode="auto">
          <a:xfrm>
            <a:off x="2699792" y="4221088"/>
            <a:ext cx="4752975" cy="1485900"/>
          </a:xfrm>
          <a:prstGeom prst="rect">
            <a:avLst/>
          </a:prstGeom>
          <a:noFill/>
          <a:ln w="9525">
            <a:noFill/>
            <a:miter lim="800000"/>
            <a:headEnd/>
            <a:tailEnd/>
          </a:ln>
        </p:spPr>
      </p:pic>
      <p:sp>
        <p:nvSpPr>
          <p:cNvPr id="5" name="4 Rectángulo"/>
          <p:cNvSpPr/>
          <p:nvPr/>
        </p:nvSpPr>
        <p:spPr>
          <a:xfrm>
            <a:off x="2555776" y="5949280"/>
            <a:ext cx="4572000" cy="461665"/>
          </a:xfrm>
          <a:prstGeom prst="rect">
            <a:avLst/>
          </a:prstGeom>
        </p:spPr>
        <p:txBody>
          <a:bodyPr>
            <a:spAutoFit/>
          </a:bodyPr>
          <a:lstStyle/>
          <a:p>
            <a:r>
              <a:rPr lang="es-ES" sz="1200" dirty="0" smtClean="0"/>
              <a:t>Figura 2.19. Funcionalización de un soporte silíceo </a:t>
            </a:r>
            <a:r>
              <a:rPr lang="es-ES" sz="1200" dirty="0" err="1" smtClean="0"/>
              <a:t>mesoestructurado</a:t>
            </a:r>
            <a:r>
              <a:rPr lang="es-ES" sz="1200" dirty="0" smtClean="0"/>
              <a:t> por anclaje con un compuesto </a:t>
            </a:r>
            <a:r>
              <a:rPr lang="es-ES" sz="1200" dirty="0" err="1" smtClean="0"/>
              <a:t>organosilano</a:t>
            </a:r>
            <a:r>
              <a:rPr lang="es-ES" sz="1200" dirty="0" smtClean="0"/>
              <a:t>.</a:t>
            </a:r>
            <a:endParaRPr lang="es-ES" sz="1200" dirty="0"/>
          </a:p>
        </p:txBody>
      </p:sp>
      <p:pic>
        <p:nvPicPr>
          <p:cNvPr id="6" name="5 Imagen"/>
          <p:cNvPicPr/>
          <p:nvPr/>
        </p:nvPicPr>
        <p:blipFill>
          <a:blip r:embed="rId3" cstate="print"/>
          <a:srcRect l="1828" t="8633" r="1828" b="4796"/>
          <a:stretch>
            <a:fillRect/>
          </a:stretch>
        </p:blipFill>
        <p:spPr bwMode="auto">
          <a:xfrm>
            <a:off x="4139952" y="404664"/>
            <a:ext cx="4752975" cy="2028825"/>
          </a:xfrm>
          <a:prstGeom prst="rect">
            <a:avLst/>
          </a:prstGeom>
          <a:noFill/>
          <a:ln w="9525">
            <a:noFill/>
            <a:miter lim="800000"/>
            <a:headEnd/>
            <a:tailEnd/>
          </a:ln>
        </p:spPr>
      </p:pic>
      <p:sp>
        <p:nvSpPr>
          <p:cNvPr id="7" name="6 Rectángulo"/>
          <p:cNvSpPr/>
          <p:nvPr/>
        </p:nvSpPr>
        <p:spPr>
          <a:xfrm>
            <a:off x="4283968" y="2564904"/>
            <a:ext cx="4572000" cy="646331"/>
          </a:xfrm>
          <a:prstGeom prst="rect">
            <a:avLst/>
          </a:prstGeom>
        </p:spPr>
        <p:txBody>
          <a:bodyPr>
            <a:spAutoFit/>
          </a:bodyPr>
          <a:lstStyle/>
          <a:p>
            <a:r>
              <a:rPr lang="es-ES" sz="1200" dirty="0" smtClean="0"/>
              <a:t>Figura 2.17. Material SBA‑15 calcinado, formado por canales </a:t>
            </a:r>
            <a:r>
              <a:rPr lang="es-ES" sz="1200" dirty="0" err="1" smtClean="0"/>
              <a:t>mesoporosos</a:t>
            </a:r>
            <a:r>
              <a:rPr lang="es-ES" sz="1200" dirty="0" smtClean="0"/>
              <a:t> (geometría hexagonal) y canales </a:t>
            </a:r>
            <a:r>
              <a:rPr lang="es-ES" sz="1200" dirty="0" err="1" smtClean="0"/>
              <a:t>microporosos</a:t>
            </a:r>
            <a:r>
              <a:rPr lang="es-ES" sz="1200" dirty="0" smtClean="0"/>
              <a:t> que los interconectan.</a:t>
            </a:r>
            <a:endParaRPr lang="es-ES" sz="1200" dirty="0"/>
          </a:p>
        </p:txBody>
      </p:sp>
      <p:pic>
        <p:nvPicPr>
          <p:cNvPr id="8" name="7 Imagen"/>
          <p:cNvPicPr/>
          <p:nvPr/>
        </p:nvPicPr>
        <p:blipFill>
          <a:blip r:embed="rId4" cstate="print"/>
          <a:srcRect/>
          <a:stretch>
            <a:fillRect/>
          </a:stretch>
        </p:blipFill>
        <p:spPr bwMode="auto">
          <a:xfrm>
            <a:off x="1043608" y="1052736"/>
            <a:ext cx="2524125" cy="2162175"/>
          </a:xfrm>
          <a:prstGeom prst="rect">
            <a:avLst/>
          </a:prstGeom>
          <a:noFill/>
          <a:ln w="9525">
            <a:noFill/>
            <a:miter lim="800000"/>
            <a:headEnd/>
            <a:tailEnd/>
          </a:ln>
        </p:spPr>
      </p:pic>
      <p:sp>
        <p:nvSpPr>
          <p:cNvPr id="9" name="8 Rectángulo"/>
          <p:cNvSpPr/>
          <p:nvPr/>
        </p:nvSpPr>
        <p:spPr>
          <a:xfrm>
            <a:off x="323528" y="3356992"/>
            <a:ext cx="4572000" cy="600164"/>
          </a:xfrm>
          <a:prstGeom prst="rect">
            <a:avLst/>
          </a:prstGeom>
        </p:spPr>
        <p:txBody>
          <a:bodyPr>
            <a:spAutoFit/>
          </a:bodyPr>
          <a:lstStyle/>
          <a:p>
            <a:r>
              <a:rPr lang="es-ES" sz="1100" dirty="0" smtClean="0"/>
              <a:t>Figura 2.16. Vista del material SBA‑15 desde la orientación [100] con los parámetros típicos de la estructura: espaciado </a:t>
            </a:r>
            <a:r>
              <a:rPr lang="es-ES" sz="1100" dirty="0" err="1" smtClean="0"/>
              <a:t>interplanar</a:t>
            </a:r>
            <a:r>
              <a:rPr lang="es-ES" sz="1100" dirty="0" smtClean="0"/>
              <a:t> (d100), distancia entre centros (a0), diámetro de poro (</a:t>
            </a:r>
            <a:r>
              <a:rPr lang="es-ES" sz="1100" dirty="0" err="1" smtClean="0"/>
              <a:t>Dp</a:t>
            </a:r>
            <a:r>
              <a:rPr lang="es-ES" sz="1100" dirty="0" smtClean="0"/>
              <a:t>) y espesor de pared (e)</a:t>
            </a:r>
            <a:endParaRPr lang="es-ES" sz="1100" dirty="0"/>
          </a:p>
        </p:txBody>
      </p:sp>
      <p:sp>
        <p:nvSpPr>
          <p:cNvPr id="10" name="9 CuadroTexto"/>
          <p:cNvSpPr txBox="1"/>
          <p:nvPr/>
        </p:nvSpPr>
        <p:spPr>
          <a:xfrm>
            <a:off x="4499992" y="332656"/>
            <a:ext cx="864339" cy="369332"/>
          </a:xfrm>
          <a:prstGeom prst="rect">
            <a:avLst/>
          </a:prstGeom>
          <a:solidFill>
            <a:srgbClr val="FFFF00"/>
          </a:solidFill>
        </p:spPr>
        <p:txBody>
          <a:bodyPr wrap="none" rtlCol="0">
            <a:spAutoFit/>
          </a:bodyPr>
          <a:lstStyle/>
          <a:p>
            <a:r>
              <a:rPr lang="es-ES" b="1" dirty="0" smtClean="0">
                <a:solidFill>
                  <a:srgbClr val="3333FF"/>
                </a:solidFill>
              </a:rPr>
              <a:t>oculta</a:t>
            </a:r>
            <a:endParaRPr lang="es-ES" b="1" dirty="0">
              <a:solidFill>
                <a:srgbClr val="3333FF"/>
              </a:solidFill>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1 Imagen"/>
          <p:cNvPicPr/>
          <p:nvPr/>
        </p:nvPicPr>
        <p:blipFill>
          <a:blip r:embed="rId2" cstate="print"/>
          <a:srcRect l="4845" t="10040" r="4845" b="10040"/>
          <a:stretch>
            <a:fillRect/>
          </a:stretch>
        </p:blipFill>
        <p:spPr bwMode="auto">
          <a:xfrm>
            <a:off x="1043608" y="548680"/>
            <a:ext cx="6696744" cy="3312368"/>
          </a:xfrm>
          <a:prstGeom prst="rect">
            <a:avLst/>
          </a:prstGeom>
          <a:noFill/>
          <a:ln w="9525">
            <a:noFill/>
            <a:miter lim="800000"/>
            <a:headEnd/>
            <a:tailEnd/>
          </a:ln>
        </p:spPr>
      </p:pic>
      <p:sp>
        <p:nvSpPr>
          <p:cNvPr id="3" name="2 Rectángulo"/>
          <p:cNvSpPr/>
          <p:nvPr/>
        </p:nvSpPr>
        <p:spPr>
          <a:xfrm>
            <a:off x="1691680" y="4293096"/>
            <a:ext cx="5616624" cy="738664"/>
          </a:xfrm>
          <a:prstGeom prst="rect">
            <a:avLst/>
          </a:prstGeom>
        </p:spPr>
        <p:txBody>
          <a:bodyPr wrap="square">
            <a:spAutoFit/>
          </a:bodyPr>
          <a:lstStyle/>
          <a:p>
            <a:r>
              <a:rPr lang="es-ES" sz="1400" dirty="0"/>
              <a:t>Figura 5.1. a) Isotermas de adsorción-</a:t>
            </a:r>
            <a:r>
              <a:rPr lang="es-ES" sz="1400" dirty="0" err="1"/>
              <a:t>desorción</a:t>
            </a:r>
            <a:r>
              <a:rPr lang="es-ES" sz="1400" dirty="0"/>
              <a:t> de N</a:t>
            </a:r>
            <a:r>
              <a:rPr lang="es-ES" sz="1400" baseline="-25000" dirty="0"/>
              <a:t>2</a:t>
            </a:r>
            <a:r>
              <a:rPr lang="es-ES" sz="1400" dirty="0"/>
              <a:t> a 77 K y b) distribución de tamaños de poro de los soportes silíceos </a:t>
            </a:r>
            <a:r>
              <a:rPr lang="es-ES" sz="1400" dirty="0" err="1"/>
              <a:t>mesoestructurados</a:t>
            </a:r>
            <a:r>
              <a:rPr lang="es-ES" sz="1400" dirty="0"/>
              <a:t> SBA‑15 calcinado y extraído con etanol</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3563</TotalTime>
  <Words>8185</Words>
  <Application>Microsoft Office PowerPoint</Application>
  <PresentationFormat>Presentación en pantalla (4:3)</PresentationFormat>
  <Paragraphs>1349</Paragraphs>
  <Slides>57</Slides>
  <Notes>45</Notes>
  <HiddenSlides>9</HiddenSlides>
  <MMClips>0</MMClips>
  <ScaleCrop>false</ScaleCrop>
  <HeadingPairs>
    <vt:vector size="6" baseType="variant">
      <vt:variant>
        <vt:lpstr>Tema</vt:lpstr>
      </vt:variant>
      <vt:variant>
        <vt:i4>1</vt:i4>
      </vt:variant>
      <vt:variant>
        <vt:lpstr>Servidores OLE incrustados</vt:lpstr>
      </vt:variant>
      <vt:variant>
        <vt:i4>4</vt:i4>
      </vt:variant>
      <vt:variant>
        <vt:lpstr>Títulos de diapositiva</vt:lpstr>
      </vt:variant>
      <vt:variant>
        <vt:i4>57</vt:i4>
      </vt:variant>
    </vt:vector>
  </HeadingPairs>
  <TitlesOfParts>
    <vt:vector size="62" baseType="lpstr">
      <vt:lpstr>Tema de Office</vt:lpstr>
      <vt:lpstr>Document</vt:lpstr>
      <vt:lpstr>CorelDRAW</vt:lpstr>
      <vt:lpstr>Graph</vt:lpstr>
      <vt:lpstr>Gráfico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vector>
  </TitlesOfParts>
  <Company>DOMINIO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GC</dc:creator>
  <cp:lastModifiedBy>GC</cp:lastModifiedBy>
  <cp:revision>373</cp:revision>
  <dcterms:created xsi:type="dcterms:W3CDTF">2012-02-18T20:45:22Z</dcterms:created>
  <dcterms:modified xsi:type="dcterms:W3CDTF">2013-02-21T07:24:06Z</dcterms:modified>
</cp:coreProperties>
</file>